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2" r:id="rId3"/>
  </p:sldMasterIdLst>
  <p:notesMasterIdLst>
    <p:notesMasterId r:id="rId51"/>
  </p:notesMasterIdLst>
  <p:sldIdLst>
    <p:sldId id="257" r:id="rId4"/>
    <p:sldId id="258" r:id="rId5"/>
    <p:sldId id="269" r:id="rId6"/>
    <p:sldId id="270" r:id="rId7"/>
    <p:sldId id="271" r:id="rId8"/>
    <p:sldId id="273" r:id="rId9"/>
    <p:sldId id="259" r:id="rId10"/>
    <p:sldId id="272" r:id="rId11"/>
    <p:sldId id="276" r:id="rId12"/>
    <p:sldId id="279" r:id="rId13"/>
    <p:sldId id="278" r:id="rId14"/>
    <p:sldId id="281" r:id="rId15"/>
    <p:sldId id="285" r:id="rId16"/>
    <p:sldId id="284" r:id="rId17"/>
    <p:sldId id="275" r:id="rId18"/>
    <p:sldId id="283" r:id="rId19"/>
    <p:sldId id="287" r:id="rId20"/>
    <p:sldId id="305" r:id="rId21"/>
    <p:sldId id="306" r:id="rId22"/>
    <p:sldId id="301" r:id="rId23"/>
    <p:sldId id="304" r:id="rId24"/>
    <p:sldId id="303" r:id="rId25"/>
    <p:sldId id="302" r:id="rId26"/>
    <p:sldId id="308" r:id="rId27"/>
    <p:sldId id="307" r:id="rId28"/>
    <p:sldId id="309" r:id="rId29"/>
    <p:sldId id="310" r:id="rId30"/>
    <p:sldId id="286" r:id="rId31"/>
    <p:sldId id="288" r:id="rId32"/>
    <p:sldId id="289" r:id="rId33"/>
    <p:sldId id="311" r:id="rId34"/>
    <p:sldId id="298" r:id="rId35"/>
    <p:sldId id="312" r:id="rId36"/>
    <p:sldId id="291" r:id="rId37"/>
    <p:sldId id="314" r:id="rId38"/>
    <p:sldId id="299" r:id="rId39"/>
    <p:sldId id="313" r:id="rId40"/>
    <p:sldId id="293" r:id="rId41"/>
    <p:sldId id="315" r:id="rId42"/>
    <p:sldId id="294" r:id="rId43"/>
    <p:sldId id="316" r:id="rId44"/>
    <p:sldId id="300" r:id="rId45"/>
    <p:sldId id="317" r:id="rId46"/>
    <p:sldId id="297" r:id="rId47"/>
    <p:sldId id="296" r:id="rId48"/>
    <p:sldId id="320" r:id="rId49"/>
    <p:sldId id="318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Bodoni MT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Bodoni MT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Bodoni MT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Bodoni MT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Bodoni MT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Bodoni MT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Bodoni MT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Bodoni MT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Bodoni MT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7DA7AB"/>
    <a:srgbClr val="7EA2AA"/>
    <a:srgbClr val="BFC7D7"/>
    <a:srgbClr val="C4D2DA"/>
    <a:srgbClr val="B7C8D1"/>
    <a:srgbClr val="A7BFC5"/>
    <a:srgbClr val="D0D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6350"/>
            <a:ext cx="10366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048375" y="6350"/>
            <a:ext cx="809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9750"/>
            <a:ext cx="3579813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smtClean="0"/>
              <a:t>Fare clic per modificare gli stili del testo dello schema</a:t>
            </a:r>
          </a:p>
          <a:p>
            <a:pPr lvl="1"/>
            <a:r>
              <a:rPr lang="en-US" noProof="0" smtClean="0"/>
              <a:t>Secondo livello</a:t>
            </a:r>
          </a:p>
          <a:p>
            <a:pPr lvl="2"/>
            <a:r>
              <a:rPr lang="en-US" noProof="0" smtClean="0"/>
              <a:t>Terzo livello</a:t>
            </a:r>
          </a:p>
          <a:p>
            <a:pPr lvl="3"/>
            <a:r>
              <a:rPr lang="en-US" noProof="0" smtClean="0"/>
              <a:t>Quarto livello</a:t>
            </a:r>
          </a:p>
          <a:p>
            <a:pPr lvl="4"/>
            <a:r>
              <a:rPr lang="en-US" noProof="0" smtClean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9363"/>
            <a:ext cx="1090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469063" y="8869363"/>
            <a:ext cx="3889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F53A9BD-9255-4870-AEE6-D04BEACAFD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67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doni MT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doni MT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doni MT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doni MT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doni MT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fld id="{A623E72D-E8D2-4784-A506-D6CDE26E5898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9750"/>
            <a:ext cx="1827213" cy="274638"/>
          </a:xfrm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fld id="{40361333-37E2-439B-9E44-7BA54387146C}" type="slidenum">
              <a:rPr lang="en-US" sz="1200">
                <a:solidFill>
                  <a:prstClr val="black"/>
                </a:solidFill>
              </a:rPr>
              <a:pPr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algn="r" eaLnBrk="1" hangingPunct="1"/>
            <a:fld id="{892603DD-869D-48BE-A62B-6FB020C1BEA3}" type="slidenum">
              <a:rPr lang="it-IT" sz="1200" smtClean="0">
                <a:solidFill>
                  <a:prstClr val="black"/>
                </a:solidFill>
                <a:latin typeface="Arial" charset="0"/>
              </a:rPr>
              <a:pPr algn="r" eaLnBrk="1" hangingPunct="1"/>
              <a:t>14</a:t>
            </a:fld>
            <a:endParaRPr lang="it-IT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wrap="square"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764C2-A489-4E84-BBF8-3461F0C8F7A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0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15A3C-1121-4B14-A817-1C6D48523A1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20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4037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403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4E25B-2C4A-4A52-B9EC-20443744D88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46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1DB8B-5703-463C-A5E7-25B6C97CAB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316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98763-5A11-44F9-8397-4C5FD0330F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59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92504-51BE-4A4A-8EED-6CCE3C5A39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5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5BBCB-69CB-488F-A5A0-521DBD30DB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43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E75BA-345E-4D75-B316-11751C335A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40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C0A20-68CB-4F69-B543-52C75B0C5C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452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33A7B-4007-4CAE-BDE8-9A8C4CE03D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080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63AE9-6F10-442A-9DBC-5317AC2370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864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FF75-EC46-4F07-8694-4AA078575E8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12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7EC9B-F834-4E22-95EF-7C85892388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171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722A0-17DE-4868-ACC7-C5AEE017D0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683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41343-A77F-46A9-912A-1820F3513A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082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E7370-530E-44A6-ACC5-A8933B48F97B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DBA39-B4CE-4E42-B6F8-6E3A283347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29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CA050-1CC0-4147-9437-9AC92B8D29EE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67CF5-8D21-477B-BE3E-F7743895BFB3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52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2702F-7707-46F8-9C06-7CE0F5902D40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6C902-6183-439A-B737-BAD1763F28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49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7002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2F614-AB0C-4AD8-8B61-13CCB824E090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C65B0-3054-4C00-A675-0D34A65F74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92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26586-E974-4B4F-96C1-E4CC5CA41A7B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521C-49FD-4FE9-BED1-F9629E37D8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1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53BFF-0739-4A50-A18A-1BDA3E25EC97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A4777-D0A3-40A0-9215-7857332B0E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410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4BEA0-AD9A-4C01-A3CB-A159440D1D89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91CA1-0F08-4052-9506-317957EA00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8D66C-2101-4A4E-9DE0-4054C5F8F11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72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1D877-96F7-4284-B4BA-E978E2D3DD0D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6F598-DD7B-4F13-B315-60F462083E9D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94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D95DC-56D2-4FD9-96B5-FDD2EC0E5062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8885A-6239-479F-A1DF-9FD34104E2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90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5C692-083A-43F0-854E-D54CA2B71143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EF1D2-D686-404B-A878-43781F19C8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17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4037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403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0463F-50D0-432B-8917-B0BA5225ABC2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C6FB8-08FB-49C0-A38F-83DDBD676C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8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7002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F618-01F8-4774-ACD5-25275B31FF4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10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998E5-93DF-44F0-B0D8-00695DC2D25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791AA-E3B0-4803-BB89-3932ED78CF6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1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68DF9-080F-4045-A1C3-FE425382130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3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7D209-9EA8-4CC6-AABC-81872BF4E17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4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A0C45-400E-4DB7-B949-054F84F4489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9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2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</p:txBody>
      </p:sp>
      <p:pic>
        <p:nvPicPr>
          <p:cNvPr id="1027" name="Picture 17" descr="sfondo_acqua_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99"/>
          <a:stretch>
            <a:fillRect/>
          </a:stretch>
        </p:blipFill>
        <p:spPr bwMode="auto">
          <a:xfrm>
            <a:off x="0" y="6092825"/>
            <a:ext cx="9144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Line 13"/>
          <p:cNvSpPr>
            <a:spLocks noChangeShapeType="1"/>
          </p:cNvSpPr>
          <p:nvPr/>
        </p:nvSpPr>
        <p:spPr bwMode="auto">
          <a:xfrm>
            <a:off x="0" y="6092825"/>
            <a:ext cx="9144000" cy="0"/>
          </a:xfrm>
          <a:prstGeom prst="line">
            <a:avLst/>
          </a:prstGeom>
          <a:noFill/>
          <a:ln w="38100">
            <a:solidFill>
              <a:srgbClr val="7EA2A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37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37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3B65FC-F80D-4FE9-8E52-7977C9E85C1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3728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1032" name="Picture 18" descr="sfondo_acqua_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34"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12"/>
          <p:cNvSpPr txBox="1">
            <a:spLocks noChangeArrowheads="1"/>
          </p:cNvSpPr>
          <p:nvPr/>
        </p:nvSpPr>
        <p:spPr bwMode="auto">
          <a:xfrm>
            <a:off x="1331913" y="115888"/>
            <a:ext cx="28082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1200" b="1" i="1">
                <a:solidFill>
                  <a:schemeClr val="bg1"/>
                </a:solidFill>
              </a:rPr>
              <a:t>Agenzia Regionale per la</a:t>
            </a:r>
            <a:br>
              <a:rPr lang="it-IT" sz="1200" b="1" i="1">
                <a:solidFill>
                  <a:schemeClr val="bg1"/>
                </a:solidFill>
              </a:rPr>
            </a:br>
            <a:r>
              <a:rPr lang="it-IT" sz="1200" b="1" i="1">
                <a:solidFill>
                  <a:schemeClr val="bg1"/>
                </a:solidFill>
              </a:rPr>
              <a:t>Protezione dell’Ambiente</a:t>
            </a:r>
            <a:br>
              <a:rPr lang="it-IT" sz="1200" b="1" i="1">
                <a:solidFill>
                  <a:schemeClr val="bg1"/>
                </a:solidFill>
              </a:rPr>
            </a:br>
            <a:r>
              <a:rPr lang="it-IT" sz="1200" b="1" i="1">
                <a:solidFill>
                  <a:schemeClr val="bg1"/>
                </a:solidFill>
              </a:rPr>
              <a:t>del Friuli Venezia Giulia</a:t>
            </a:r>
            <a:br>
              <a:rPr lang="it-IT" sz="1200" b="1" i="1">
                <a:solidFill>
                  <a:schemeClr val="bg1"/>
                </a:solidFill>
              </a:rPr>
            </a:br>
            <a:r>
              <a:rPr lang="it-IT" sz="1200">
                <a:solidFill>
                  <a:schemeClr val="bg1"/>
                </a:solidFill>
              </a:rPr>
              <a:t>Palmanova, v. Cairoli 14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34925">
            <a:solidFill>
              <a:srgbClr val="7EA2A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pic>
        <p:nvPicPr>
          <p:cNvPr id="1035" name="Picture 16" descr="logoArpaSoloScudetto_sco_piccolo copi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8588"/>
            <a:ext cx="100965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0D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it-IT" dirty="0" smtClean="0"/>
              <a:t>Palazzo Attems GORIZIA  </a:t>
            </a:r>
            <a:endParaRPr lang="it-IT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it-IT" smtClean="0"/>
              <a:t>Isonzo: un fiume da amare</a:t>
            </a:r>
            <a:endParaRPr lang="it-IT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0158E9F-651C-47C5-9213-D8A134A15C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7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2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</p:txBody>
      </p:sp>
      <p:pic>
        <p:nvPicPr>
          <p:cNvPr id="1027" name="Picture 17" descr="sfondo_acqua_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99"/>
          <a:stretch>
            <a:fillRect/>
          </a:stretch>
        </p:blipFill>
        <p:spPr bwMode="auto">
          <a:xfrm>
            <a:off x="0" y="6092825"/>
            <a:ext cx="9144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Line 13"/>
          <p:cNvSpPr>
            <a:spLocks noChangeShapeType="1"/>
          </p:cNvSpPr>
          <p:nvPr/>
        </p:nvSpPr>
        <p:spPr bwMode="auto">
          <a:xfrm>
            <a:off x="0" y="6092825"/>
            <a:ext cx="9144000" cy="0"/>
          </a:xfrm>
          <a:prstGeom prst="line">
            <a:avLst/>
          </a:prstGeom>
          <a:noFill/>
          <a:ln w="38100">
            <a:solidFill>
              <a:srgbClr val="7EA2A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37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6A9E296-6AEA-4AF3-A8C3-66B3B4EC2DC3}" type="datetime1">
              <a:rPr lang="it-IT">
                <a:solidFill>
                  <a:srgbClr val="FFFFFF"/>
                </a:solidFill>
              </a:rPr>
              <a:pPr>
                <a:defRPr/>
              </a:pPr>
              <a:t>15/10/2014</a:t>
            </a:fld>
            <a:r>
              <a:rPr lang="it-IT">
                <a:solidFill>
                  <a:srgbClr val="FFFFFF"/>
                </a:solidFill>
              </a:rPr>
              <a:t>Savogna d'Isonzo, 06/12/11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37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C3CAE14-AB3F-4F25-BC4C-BB68C28FA1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775" y="6237288"/>
            <a:ext cx="3671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>
                <a:solidFill>
                  <a:srgbClr val="FFFFFF"/>
                </a:solidFill>
              </a:rPr>
              <a:t>la qualità delle acque superficiali nel bacino dell'Isonzo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32" name="Picture 18" descr="sfondo_acqua_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34"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solidFill>
            <a:srgbClr val="7DA7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10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34925">
            <a:solidFill>
              <a:srgbClr val="7EA2A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sz="2000" smtClean="0">
              <a:solidFill>
                <a:srgbClr val="000000"/>
              </a:solidFill>
            </a:endParaRPr>
          </a:p>
        </p:txBody>
      </p:sp>
      <p:pic>
        <p:nvPicPr>
          <p:cNvPr id="1034" name="Picture 19" descr="sfondo_acqua_2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99"/>
          <a:stretch>
            <a:fillRect/>
          </a:stretch>
        </p:blipFill>
        <p:spPr bwMode="auto">
          <a:xfrm>
            <a:off x="0" y="-119063"/>
            <a:ext cx="9144000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6" descr="logoArpaSoloScudetto_sco_piccolo copi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8588"/>
            <a:ext cx="100965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61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odoni MT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package" Target="../embeddings/Documento_di_Microsoft_Word1.docx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package" Target="../embeddings/Documento_di_Microsoft_Word2.docx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package" Target="../embeddings/Documento_di_Microsoft_Word3.docx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emf"/><Relationship Id="rId5" Type="http://schemas.openxmlformats.org/officeDocument/2006/relationships/package" Target="../embeddings/Documento_di_Microsoft_Word4.docx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Documento_di_Microsoft_Word5.docx"/><Relationship Id="rId5" Type="http://schemas.openxmlformats.org/officeDocument/2006/relationships/oleObject" Target="../embeddings/oleObject5.bin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emf"/><Relationship Id="rId5" Type="http://schemas.openxmlformats.org/officeDocument/2006/relationships/package" Target="../embeddings/Documento_di_Microsoft_Word6.docx"/><Relationship Id="rId4" Type="http://schemas.openxmlformats.org/officeDocument/2006/relationships/oleObject" Target="../embeddings/oleObject6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La qualità delle acque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074" name="Segnaposto data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r>
              <a:rPr lang="it-IT" sz="1400" dirty="0" smtClean="0">
                <a:solidFill>
                  <a:schemeClr val="bg1"/>
                </a:solidFill>
              </a:rPr>
              <a:t>Palazzo Attems GORIZIA 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75" name="Segnaposto numero diapositiv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fld id="{F8732E0A-6867-496F-9682-87E198803FDD}" type="slidenum">
              <a:rPr lang="en-US" sz="1400">
                <a:solidFill>
                  <a:schemeClr val="bg1"/>
                </a:solidFill>
              </a:rPr>
              <a:pPr/>
              <a:t>1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6" name="Segnaposto piè di pagina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Isonzo: un fiume da amare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82" name="Text Box 16"/>
          <p:cNvSpPr txBox="1">
            <a:spLocks noChangeArrowheads="1"/>
          </p:cNvSpPr>
          <p:nvPr/>
        </p:nvSpPr>
        <p:spPr bwMode="auto">
          <a:xfrm>
            <a:off x="539552" y="5711770"/>
            <a:ext cx="2354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r>
              <a:rPr lang="en-US" sz="1400" b="1" i="1" dirty="0" smtClean="0"/>
              <a:t>14 ottobre 2014</a:t>
            </a:r>
            <a:endParaRPr lang="en-US" sz="1400" b="1" i="1" dirty="0"/>
          </a:p>
        </p:txBody>
      </p:sp>
      <p:pic>
        <p:nvPicPr>
          <p:cNvPr id="14" name="Picture 4" descr="http://3deducators.com/images/IT/HS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44" y="3413271"/>
            <a:ext cx="1610207" cy="161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niehs.nih.gov/research/supported/assets/images/h_m/justice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2880320" cy="271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72340" y="5373216"/>
            <a:ext cx="34304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smtClean="0"/>
              <a:t>Relatore: Luigi Del Zotto ARPA FVG</a:t>
            </a:r>
            <a:endParaRPr lang="it-IT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dirty="0"/>
              <a:t>ECOSISTEMI FLUVIALI</a:t>
            </a:r>
            <a:br>
              <a:rPr lang="it-IT" sz="1800" dirty="0"/>
            </a:br>
            <a:endParaRPr lang="it-IT" sz="1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 </a:t>
            </a:r>
          </a:p>
          <a:p>
            <a:pPr marL="0" indent="0">
              <a:buNone/>
            </a:pPr>
            <a:endParaRPr lang="it-IT" sz="1600" dirty="0">
              <a:cs typeface="Times New Roman" pitchFamily="18" charset="0"/>
            </a:endParaRPr>
          </a:p>
          <a:p>
            <a:pPr marL="0" indent="0">
              <a:buNone/>
            </a:pPr>
            <a:endParaRPr lang="it-IT" sz="1600" dirty="0" smtClean="0">
              <a:cs typeface="Times New Roman" pitchFamily="18" charset="0"/>
            </a:endParaRPr>
          </a:p>
          <a:p>
            <a:pPr marL="0" indent="0">
              <a:buNone/>
            </a:pPr>
            <a:endParaRPr lang="it-IT" sz="1600" dirty="0">
              <a:cs typeface="Times New Roman" pitchFamily="18" charset="0"/>
            </a:endParaRPr>
          </a:p>
          <a:p>
            <a:pPr marL="0" indent="0">
              <a:buNone/>
            </a:pPr>
            <a:endParaRPr lang="it-IT" sz="1600" dirty="0" smtClean="0">
              <a:cs typeface="Times New Roman" pitchFamily="18" charset="0"/>
            </a:endParaRPr>
          </a:p>
          <a:p>
            <a:pPr marL="0" indent="0">
              <a:buNone/>
            </a:pPr>
            <a:endParaRPr lang="it-IT" sz="16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sz="1600" dirty="0" smtClean="0">
                <a:cs typeface="Times New Roman" pitchFamily="18" charset="0"/>
              </a:rPr>
              <a:t>Il </a:t>
            </a:r>
            <a:r>
              <a:rPr lang="it-IT" sz="1600" dirty="0">
                <a:cs typeface="Times New Roman" pitchFamily="18" charset="0"/>
              </a:rPr>
              <a:t>fiume è una successione di ecosistemi </a:t>
            </a:r>
            <a:r>
              <a:rPr lang="it-IT" sz="1600" dirty="0" smtClean="0">
                <a:cs typeface="Times New Roman" pitchFamily="18" charset="0"/>
              </a:rPr>
              <a:t>IN CUI I VIVENTI sono soggetti ad un equilibrio nelle pressioni entranti </a:t>
            </a:r>
            <a:endParaRPr lang="it-IT" sz="1600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it-IT" sz="1600" dirty="0" smtClean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it-IT" sz="1600" dirty="0">
              <a:cs typeface="Times New Roman" pitchFamily="18" charset="0"/>
            </a:endParaRPr>
          </a:p>
          <a:p>
            <a:pPr marL="0" indent="0" algn="just">
              <a:spcBef>
                <a:spcPct val="50000"/>
              </a:spcBef>
              <a:buNone/>
            </a:pPr>
            <a:endParaRPr lang="it-IT" sz="1600" dirty="0" smtClean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it-IT" sz="1600" dirty="0">
              <a:cs typeface="Times New Roman" pitchFamily="18" charset="0"/>
            </a:endParaRPr>
          </a:p>
          <a:p>
            <a:pPr marL="0" indent="0">
              <a:buNone/>
            </a:pPr>
            <a:endParaRPr lang="it-IT" sz="1600" i="1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8" name="Picture 3" descr="IMG_4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87" y="4221088"/>
            <a:ext cx="237648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338" y="1052736"/>
            <a:ext cx="3456384" cy="256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97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dirty="0"/>
              <a:t>ECOSISTEMI FLUVIALI</a:t>
            </a:r>
            <a:br>
              <a:rPr lang="it-IT" sz="1800" dirty="0"/>
            </a:br>
            <a:endParaRPr lang="it-IT" sz="1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700213"/>
            <a:ext cx="5470376" cy="4114800"/>
          </a:xfrm>
        </p:spPr>
        <p:txBody>
          <a:bodyPr/>
          <a:lstStyle/>
          <a:p>
            <a:pPr marL="0" indent="0">
              <a:buNone/>
            </a:pPr>
            <a:r>
              <a:rPr lang="it-IT" sz="1600" dirty="0" smtClean="0">
                <a:cs typeface="Times New Roman" pitchFamily="18" charset="0"/>
              </a:rPr>
              <a:t>Lo </a:t>
            </a:r>
            <a:r>
              <a:rPr lang="it-IT" sz="1600" dirty="0">
                <a:cs typeface="Times New Roman" pitchFamily="18" charset="0"/>
              </a:rPr>
              <a:t>sviluppo antropico ha condotto ad un aumento brusco della materia organica “importata” nei </a:t>
            </a:r>
            <a:r>
              <a:rPr lang="it-IT" sz="1600" dirty="0" smtClean="0">
                <a:cs typeface="Times New Roman" pitchFamily="18" charset="0"/>
              </a:rPr>
              <a:t>fiumi ALTERANDO GLI ECOSISTEMI.</a:t>
            </a:r>
            <a:endParaRPr lang="it-IT" sz="1600" dirty="0">
              <a:cs typeface="Times New Roman" pitchFamily="18" charset="0"/>
            </a:endParaRPr>
          </a:p>
          <a:p>
            <a:pPr marL="0" indent="0">
              <a:buNone/>
            </a:pPr>
            <a:endParaRPr lang="it-IT" sz="1600" i="1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7" name="Picture 5" descr="depurazi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78237"/>
            <a:ext cx="2808312" cy="21706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3240087" cy="2147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elblogverde_com_wp-content_uploads_2009_07_contaminacionrios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18" y="1479575"/>
            <a:ext cx="2674937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9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/>
          <a:lstStyle/>
          <a:p>
            <a:r>
              <a:rPr lang="it-IT" dirty="0" smtClean="0"/>
              <a:t>IERI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827584" y="1700808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03920" y="1556792"/>
            <a:ext cx="8229600" cy="26642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odoni MT" pitchFamily="18" charset="0"/>
              </a:defRPr>
            </a:lvl9pPr>
          </a:lstStyle>
          <a:p>
            <a:r>
              <a:rPr lang="it-IT" sz="2400" dirty="0" smtClean="0"/>
              <a:t>Legge 319/76: solo limiti agli scarichi, molta importanza ai parametri chimici</a:t>
            </a:r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r>
              <a:rPr lang="it-IT" sz="2400" dirty="0" smtClean="0"/>
              <a:t>Decreto legislativo 152/99: limiti agli scarichi +obiettivi di qualità dei corpi idrici recettori, molta importanza ai parametri  biologici (IBE)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73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OGGI</a:t>
            </a:r>
            <a:r>
              <a:rPr lang="it-IT" dirty="0"/>
              <a:t>: Stato </a:t>
            </a:r>
            <a:r>
              <a:rPr lang="it-IT" dirty="0" smtClean="0"/>
              <a:t>Ecologico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755576" y="1412776"/>
            <a:ext cx="7704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Valutare un ecosistema permette di avere una fotografia dei viventi presenti in quel determinato ambiente.</a:t>
            </a:r>
          </a:p>
          <a:p>
            <a:endParaRPr lang="it-IT" dirty="0" smtClean="0"/>
          </a:p>
          <a:p>
            <a:pPr algn="ctr"/>
            <a:r>
              <a:rPr lang="it-IT" dirty="0" smtClean="0"/>
              <a:t> In base alle pressioni VALUTEREMO elementi qualitativi diversi e MISUREREMO IL LIVELLO DELLO STATO ECOLOGICO</a:t>
            </a:r>
            <a:endParaRPr lang="it-IT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3803239"/>
            <a:ext cx="2122405" cy="20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1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fld id="{C930ED37-6112-4B0D-A172-B57CD80F6396}" type="slidenum">
              <a:rPr lang="en-US" sz="1400" smtClean="0">
                <a:solidFill>
                  <a:srgbClr val="FFFFFF"/>
                </a:solidFill>
              </a:rPr>
              <a:pPr/>
              <a:t>14</a:t>
            </a:fld>
            <a:endParaRPr lang="en-US" sz="1400" smtClean="0">
              <a:solidFill>
                <a:srgbClr val="FFFFFF"/>
              </a:solidFill>
            </a:endParaRPr>
          </a:p>
        </p:txBody>
      </p:sp>
      <p:sp>
        <p:nvSpPr>
          <p:cNvPr id="35843" name="Segnaposto numero diapositiva 2"/>
          <p:cNvSpPr txBox="1">
            <a:spLocks noGrp="1"/>
          </p:cNvSpPr>
          <p:nvPr/>
        </p:nvSpPr>
        <p:spPr bwMode="auto">
          <a:xfrm>
            <a:off x="6553200" y="6237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algn="r"/>
            <a:fld id="{D77E4A87-4C68-459D-845D-6D873E50D20B}" type="slidenum">
              <a:rPr lang="en-US" sz="1400" smtClean="0">
                <a:solidFill>
                  <a:srgbClr val="FFFFFF"/>
                </a:solidFill>
              </a:rPr>
              <a:pPr algn="r"/>
              <a:t>14</a:t>
            </a:fld>
            <a:endParaRPr lang="en-US" sz="1400" smtClean="0">
              <a:solidFill>
                <a:srgbClr val="FFFFFF"/>
              </a:solidFill>
            </a:endParaRPr>
          </a:p>
        </p:txBody>
      </p:sp>
      <p:sp>
        <p:nvSpPr>
          <p:cNvPr id="35844" name="Text Box 2"/>
          <p:cNvSpPr txBox="1">
            <a:spLocks noChangeArrowheads="1"/>
          </p:cNvSpPr>
          <p:nvPr/>
        </p:nvSpPr>
        <p:spPr bwMode="auto">
          <a:xfrm>
            <a:off x="298450" y="3357563"/>
            <a:ext cx="2127250" cy="72231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</a:rPr>
              <a:t>Regime idrologico</a:t>
            </a:r>
          </a:p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</a:rPr>
              <a:t>Continuità fluviale</a:t>
            </a:r>
          </a:p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</a:rPr>
              <a:t>Condizioni morfologiche</a:t>
            </a: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6926263" y="3373438"/>
            <a:ext cx="1749425" cy="97472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/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400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Fitobenthos</a:t>
            </a:r>
            <a:endParaRPr lang="it-IT" sz="1400" dirty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400" dirty="0" err="1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Macrofite</a:t>
            </a:r>
            <a:endParaRPr lang="it-IT" sz="1400" dirty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400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Macroinvertebrati</a:t>
            </a:r>
          </a:p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400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Fauna ittica</a:t>
            </a:r>
          </a:p>
        </p:txBody>
      </p:sp>
      <p:sp>
        <p:nvSpPr>
          <p:cNvPr id="35846" name="Text Box 4"/>
          <p:cNvSpPr txBox="1">
            <a:spLocks noChangeArrowheads="1"/>
          </p:cNvSpPr>
          <p:nvPr/>
        </p:nvSpPr>
        <p:spPr bwMode="auto">
          <a:xfrm>
            <a:off x="3727450" y="4640263"/>
            <a:ext cx="1965325" cy="1381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</a:rPr>
              <a:t>Condizioni termiche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</a:rPr>
              <a:t>Ossigenazione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</a:rPr>
              <a:t>Salinità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</a:rPr>
              <a:t>Acidità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</a:rPr>
              <a:t>Nutrienti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400" dirty="0" smtClean="0">
                <a:solidFill>
                  <a:srgbClr val="000000"/>
                </a:solidFill>
                <a:latin typeface="Arial" charset="0"/>
              </a:rPr>
              <a:t>Inquinanti specifici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76250" y="2636838"/>
            <a:ext cx="1714500" cy="357187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800" smtClean="0">
                <a:solidFill>
                  <a:srgbClr val="000000"/>
                </a:solidFill>
                <a:latin typeface="Arial" charset="0"/>
              </a:rPr>
              <a:t>Idromorfologici</a:t>
            </a:r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7232650" y="2725738"/>
            <a:ext cx="1066800" cy="3333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/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800" dirty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Biologici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3949700" y="4021138"/>
            <a:ext cx="1571625" cy="3603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800" smtClean="0">
                <a:solidFill>
                  <a:srgbClr val="000000"/>
                </a:solidFill>
                <a:latin typeface="Arial" charset="0"/>
              </a:rPr>
              <a:t>Fisico-chimici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76250" y="1412776"/>
            <a:ext cx="8199438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algn="ctr" eaLnBrk="1" hangingPunct="1"/>
            <a:r>
              <a:rPr lang="it-IT" sz="1800" b="1" dirty="0" smtClean="0">
                <a:solidFill>
                  <a:srgbClr val="000000"/>
                </a:solidFill>
                <a:latin typeface="Arial" charset="0"/>
              </a:rPr>
              <a:t>ELEMENTI QUALITATIVI PER LA CLASSIFICAZIONE DELLO STATO ECOLOGICO  (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EQ)</a:t>
            </a:r>
          </a:p>
        </p:txBody>
      </p:sp>
      <p:sp>
        <p:nvSpPr>
          <p:cNvPr id="35851" name="Line 12"/>
          <p:cNvSpPr>
            <a:spLocks noChangeShapeType="1"/>
          </p:cNvSpPr>
          <p:nvPr/>
        </p:nvSpPr>
        <p:spPr bwMode="auto">
          <a:xfrm>
            <a:off x="5143500" y="2946400"/>
            <a:ext cx="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35852" name="Line 16"/>
          <p:cNvSpPr>
            <a:spLocks noChangeShapeType="1"/>
          </p:cNvSpPr>
          <p:nvPr/>
        </p:nvSpPr>
        <p:spPr bwMode="auto">
          <a:xfrm>
            <a:off x="5216525" y="3522663"/>
            <a:ext cx="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2000" smtClean="0">
              <a:solidFill>
                <a:srgbClr val="000000"/>
              </a:solidFill>
            </a:endParaRPr>
          </a:p>
        </p:txBody>
      </p:sp>
      <p:cxnSp>
        <p:nvCxnSpPr>
          <p:cNvPr id="25" name="Connettore 2 24"/>
          <p:cNvCxnSpPr/>
          <p:nvPr/>
        </p:nvCxnSpPr>
        <p:spPr>
          <a:xfrm rot="10800000" flipV="1">
            <a:off x="2438400" y="1773238"/>
            <a:ext cx="857250" cy="7858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 rot="16200000" flipH="1">
            <a:off x="3776663" y="2833688"/>
            <a:ext cx="1930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5884863" y="1860550"/>
            <a:ext cx="1071562" cy="7858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7" name="Segnaposto numero diapositiva 1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Bodoni MT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Bodoni MT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Bodoni MT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odoni MT" pitchFamily="18" charset="0"/>
              </a:defRPr>
            </a:lvl9pPr>
          </a:lstStyle>
          <a:p>
            <a:pPr algn="r" eaLnBrk="1" hangingPunct="1"/>
            <a:endParaRPr lang="it-IT" sz="1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71680" y="6232823"/>
            <a:ext cx="1919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400" dirty="0">
                <a:solidFill>
                  <a:schemeClr val="bg1"/>
                </a:solidFill>
              </a:rPr>
              <a:t>Palazzo Attems GORIZIA 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059832" y="6245225"/>
            <a:ext cx="21741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dirty="0">
                <a:solidFill>
                  <a:schemeClr val="bg1"/>
                </a:solidFill>
              </a:rPr>
              <a:t>Isonzo: un fiume da amare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4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BIOMONITORAGGIO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3140967"/>
            <a:ext cx="7702624" cy="2674045"/>
          </a:xfrm>
        </p:spPr>
        <p:txBody>
          <a:bodyPr/>
          <a:lstStyle/>
          <a:p>
            <a:pPr marL="0" indent="0" algn="ctr">
              <a:buNone/>
            </a:pPr>
            <a:endParaRPr lang="it-IT" dirty="0"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cs typeface="Times New Roman" pitchFamily="18" charset="0"/>
              </a:rPr>
              <a:t>BIOMONITORAGGIO E’ LO STRUMENTO</a:t>
            </a:r>
            <a:endParaRPr lang="it-IT" dirty="0"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it-IT" dirty="0">
                <a:cs typeface="Times New Roman" pitchFamily="18" charset="0"/>
              </a:rPr>
              <a:t>  </a:t>
            </a:r>
            <a:r>
              <a:rPr lang="it-IT" dirty="0" smtClean="0">
                <a:cs typeface="Times New Roman" pitchFamily="18" charset="0"/>
              </a:rPr>
              <a:t>che permette di valutare lo </a:t>
            </a:r>
            <a:r>
              <a:rPr lang="it-IT" dirty="0">
                <a:cs typeface="Times New Roman" pitchFamily="18" charset="0"/>
              </a:rPr>
              <a:t>stato di alterazione dell’ambiente tramite organismi viventi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755576" y="1196752"/>
            <a:ext cx="756084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</a:pPr>
            <a:r>
              <a:rPr lang="it-IT" dirty="0" smtClean="0"/>
              <a:t>ORGANISMI </a:t>
            </a:r>
            <a:r>
              <a:rPr lang="it-IT" dirty="0" smtClean="0">
                <a:cs typeface="Times New Roman" pitchFamily="18" charset="0"/>
              </a:rPr>
              <a:t>BIOINDICATORI</a:t>
            </a:r>
            <a:endParaRPr lang="it-IT" dirty="0"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ct val="20000"/>
              </a:spcBef>
            </a:pPr>
            <a:r>
              <a:rPr lang="it-IT" dirty="0" smtClean="0">
                <a:cs typeface="Times New Roman" pitchFamily="18" charset="0"/>
              </a:rPr>
              <a:t>Tali organismi REAGISCONO in </a:t>
            </a:r>
            <a:r>
              <a:rPr lang="it-IT" dirty="0">
                <a:cs typeface="Times New Roman" pitchFamily="18" charset="0"/>
              </a:rPr>
              <a:t>presenza di </a:t>
            </a:r>
            <a:r>
              <a:rPr lang="it-IT" dirty="0" smtClean="0">
                <a:cs typeface="Times New Roman" pitchFamily="18" charset="0"/>
              </a:rPr>
              <a:t>inquinanti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68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BIOMONITORAGGIO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it-IT" dirty="0">
                <a:cs typeface="Times New Roman" pitchFamily="18" charset="0"/>
              </a:rPr>
              <a:t> Il </a:t>
            </a:r>
            <a:r>
              <a:rPr lang="it-IT" dirty="0" err="1">
                <a:cs typeface="Times New Roman" pitchFamily="18" charset="0"/>
              </a:rPr>
              <a:t>biomonitoraggio</a:t>
            </a:r>
            <a:r>
              <a:rPr lang="it-IT" dirty="0">
                <a:cs typeface="Times New Roman" pitchFamily="18" charset="0"/>
              </a:rPr>
              <a:t> non è alternativo rispetto al monitoraggio chimico, ma in sinergia con esso </a:t>
            </a:r>
            <a:r>
              <a:rPr lang="it-IT" dirty="0" smtClean="0">
                <a:cs typeface="Times New Roman" pitchFamily="18" charset="0"/>
              </a:rPr>
              <a:t>fornisce informazioni </a:t>
            </a:r>
            <a:r>
              <a:rPr lang="it-IT" dirty="0">
                <a:cs typeface="Times New Roman" pitchFamily="18" charset="0"/>
              </a:rPr>
              <a:t>per valutare dettagliatamente le cause dell’inquinamento, individuando possibili zone a </a:t>
            </a:r>
            <a:r>
              <a:rPr lang="it-IT" dirty="0" smtClean="0">
                <a:cs typeface="Times New Roman" pitchFamily="18" charset="0"/>
              </a:rPr>
              <a:t>rischio</a:t>
            </a:r>
            <a:r>
              <a:rPr lang="it-IT" dirty="0">
                <a:cs typeface="Times New Roman" pitchFamily="18" charset="0"/>
              </a:rPr>
              <a:t>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9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Analisi Corpi Idrici fiume Isonzo Provincia di Gorizia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pPr algn="ctr"/>
            <a:r>
              <a:rPr lang="it-IT" dirty="0" smtClean="0"/>
              <a:t>In 14 </a:t>
            </a:r>
            <a:r>
              <a:rPr lang="it-IT" dirty="0"/>
              <a:t>corpi idrici è stato valutato lo stato ecologico sulla base </a:t>
            </a:r>
            <a:r>
              <a:rPr lang="it-IT" dirty="0" smtClean="0"/>
              <a:t>di elementi </a:t>
            </a:r>
            <a:r>
              <a:rPr lang="it-IT" dirty="0"/>
              <a:t>biologici </a:t>
            </a:r>
            <a:r>
              <a:rPr lang="it-IT" dirty="0" err="1" smtClean="0"/>
              <a:t>macroinvertebrati</a:t>
            </a:r>
            <a:r>
              <a:rPr lang="it-IT" dirty="0" smtClean="0"/>
              <a:t>, diatomee</a:t>
            </a:r>
            <a:r>
              <a:rPr lang="it-IT" dirty="0"/>
              <a:t>, </a:t>
            </a:r>
            <a:r>
              <a:rPr lang="it-IT" dirty="0" err="1" smtClean="0"/>
              <a:t>macrofite</a:t>
            </a:r>
            <a:r>
              <a:rPr lang="it-IT" dirty="0"/>
              <a:t> </a:t>
            </a:r>
            <a:r>
              <a:rPr lang="it-IT" dirty="0" smtClean="0"/>
              <a:t>.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7941568" cy="998984"/>
          </a:xfrm>
        </p:spPr>
        <p:txBody>
          <a:bodyPr/>
          <a:lstStyle/>
          <a:p>
            <a:r>
              <a:rPr lang="it-IT" sz="3600" dirty="0" smtClean="0"/>
              <a:t>Macroinvertebrati: (retino di raccolta)</a:t>
            </a:r>
            <a:endParaRPr lang="it-IT" sz="3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09" y="2199950"/>
            <a:ext cx="4596782" cy="311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5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/>
          <a:lstStyle/>
          <a:p>
            <a:r>
              <a:rPr lang="it-IT" sz="3600" dirty="0" smtClean="0"/>
              <a:t>Macroinvertebrati: Supporti artificiali di raccolta</a:t>
            </a:r>
            <a:endParaRPr lang="it-IT" sz="36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28" y="2437714"/>
            <a:ext cx="3962743" cy="263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3024336"/>
          </a:xfrm>
        </p:spPr>
        <p:txBody>
          <a:bodyPr/>
          <a:lstStyle/>
          <a:p>
            <a:r>
              <a:rPr lang="it-IT" sz="3600" dirty="0"/>
              <a:t>La Direttiva </a:t>
            </a:r>
            <a:r>
              <a:rPr lang="it-IT" sz="3600" dirty="0" smtClean="0"/>
              <a:t>2000/60/CE istituisce un quadro per l’azione comunitaria in materia di acque</a:t>
            </a:r>
            <a:br>
              <a:rPr lang="it-IT" sz="3600" dirty="0" smtClean="0"/>
            </a:b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7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Macroinvertebrati: raccolta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7" name="Picture 4" descr="P10100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640960" cy="531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36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Macroinvertebrati: tipizzazione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sp>
        <p:nvSpPr>
          <p:cNvPr id="7" name="AutoShape 2" descr="http://digilander.libero.it/ste_pelo/images/macroinvertebra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30505"/>
            <a:ext cx="6840760" cy="519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4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Macroinvertebrati: Indice STAR </a:t>
            </a:r>
            <a:r>
              <a:rPr lang="it-IT" sz="3600" dirty="0" err="1" smtClean="0"/>
              <a:t>ICmi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63888" y="1700213"/>
            <a:ext cx="4894312" cy="4114800"/>
          </a:xfrm>
        </p:spPr>
        <p:txBody>
          <a:bodyPr/>
          <a:lstStyle/>
          <a:p>
            <a:pPr algn="just"/>
            <a:r>
              <a:rPr lang="it-IT" sz="2400" dirty="0"/>
              <a:t>Il sistema di classificazione per i </a:t>
            </a:r>
            <a:r>
              <a:rPr lang="it-IT" sz="2400" dirty="0" err="1"/>
              <a:t>macroinvertebrati</a:t>
            </a:r>
            <a:r>
              <a:rPr lang="it-IT" sz="2400" dirty="0"/>
              <a:t>, denominato </a:t>
            </a:r>
            <a:r>
              <a:rPr lang="it-IT" sz="2400" dirty="0" err="1"/>
              <a:t>MacrOper</a:t>
            </a:r>
            <a:r>
              <a:rPr lang="it-IT" sz="2400" dirty="0"/>
              <a:t>, è basato sul </a:t>
            </a:r>
            <a:r>
              <a:rPr lang="it-IT" sz="2400" dirty="0" smtClean="0"/>
              <a:t>calcolo dell’indice </a:t>
            </a:r>
            <a:r>
              <a:rPr lang="it-IT" sz="2400" dirty="0"/>
              <a:t>denominato Indice </a:t>
            </a:r>
            <a:r>
              <a:rPr lang="it-IT" sz="2400" dirty="0" err="1"/>
              <a:t>multimetrico</a:t>
            </a:r>
            <a:r>
              <a:rPr lang="it-IT" sz="2400" dirty="0"/>
              <a:t> STAR di </a:t>
            </a:r>
            <a:r>
              <a:rPr lang="it-IT" sz="2400" dirty="0" err="1"/>
              <a:t>Intercalibrazione</a:t>
            </a:r>
            <a:r>
              <a:rPr lang="it-IT" sz="2400" dirty="0"/>
              <a:t> (</a:t>
            </a:r>
            <a:r>
              <a:rPr lang="it-IT" sz="2400" dirty="0" err="1"/>
              <a:t>STAR_ICMi</a:t>
            </a:r>
            <a:r>
              <a:rPr lang="it-IT" sz="2400" dirty="0"/>
              <a:t>), che consente di derivare una classe di qualità per gli organismi </a:t>
            </a:r>
            <a:r>
              <a:rPr lang="it-IT" sz="2400" dirty="0" err="1"/>
              <a:t>macrobentonici</a:t>
            </a:r>
            <a:r>
              <a:rPr lang="it-IT" sz="2400" dirty="0"/>
              <a:t> per la definizione dello Stato Ecologico.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sp>
        <p:nvSpPr>
          <p:cNvPr id="7" name="AutoShape 2" descr="http://www.isii.it/ProgettiAllievi/2007-08/Chimici/Poxtutti/generale/Ecologia_file/image014.jpg"/>
          <p:cNvSpPr>
            <a:spLocks noChangeAspect="1" noChangeArrowheads="1"/>
          </p:cNvSpPr>
          <p:nvPr/>
        </p:nvSpPr>
        <p:spPr bwMode="auto">
          <a:xfrm>
            <a:off x="155575" y="-1279525"/>
            <a:ext cx="37433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4" y="1766256"/>
            <a:ext cx="2329284" cy="259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49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Diatomee: Raccolta del biofilm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7" name="Picture 4" descr="rP10100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24847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0306"/>
            <a:ext cx="4392488" cy="502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2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/>
          <a:lstStyle/>
          <a:p>
            <a:r>
              <a:rPr lang="it-IT" sz="2400" dirty="0" smtClean="0"/>
              <a:t>Diatomee: individuazione delle specie dai frustoli silicei 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12" name="Picture 4" descr="Giornata diatome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9998" y="1700213"/>
            <a:ext cx="5484004" cy="4114800"/>
          </a:xfr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1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Diatomee: Indice </a:t>
            </a:r>
            <a:r>
              <a:rPr lang="it-IT" dirty="0" err="1" smtClean="0"/>
              <a:t>ICMi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/>
              <a:t>L’indice </a:t>
            </a:r>
            <a:r>
              <a:rPr lang="it-IT" dirty="0" err="1"/>
              <a:t>multimetrico</a:t>
            </a:r>
            <a:r>
              <a:rPr lang="it-IT" dirty="0"/>
              <a:t> da applicare per la valutazione dello stato ecologico, utilizzando le comunità diatomiche, è l’indice denominato Indice </a:t>
            </a:r>
            <a:r>
              <a:rPr lang="it-IT" dirty="0" err="1"/>
              <a:t>Multimetrico</a:t>
            </a:r>
            <a:r>
              <a:rPr lang="it-IT" dirty="0"/>
              <a:t> di </a:t>
            </a:r>
            <a:r>
              <a:rPr lang="it-IT" dirty="0" err="1"/>
              <a:t>Intercalibrazione</a:t>
            </a:r>
            <a:r>
              <a:rPr lang="it-IT" dirty="0"/>
              <a:t> (</a:t>
            </a:r>
            <a:r>
              <a:rPr lang="it-IT" dirty="0" err="1"/>
              <a:t>ICMi</a:t>
            </a:r>
            <a:r>
              <a:rPr lang="it-IT" dirty="0"/>
              <a:t>).</a:t>
            </a:r>
          </a:p>
          <a:p>
            <a:pPr algn="just"/>
            <a:r>
              <a:rPr lang="it-IT" dirty="0"/>
              <a:t>L’ </a:t>
            </a:r>
            <a:r>
              <a:rPr lang="it-IT" dirty="0" err="1"/>
              <a:t>ICMi</a:t>
            </a:r>
            <a:r>
              <a:rPr lang="it-IT" dirty="0"/>
              <a:t> si basa sull’Indice di Sensibilità agli Inquinanti </a:t>
            </a:r>
            <a:r>
              <a:rPr lang="it-IT" dirty="0" smtClean="0"/>
              <a:t>e </a:t>
            </a:r>
            <a:r>
              <a:rPr lang="it-IT" dirty="0"/>
              <a:t>sull’Indice </a:t>
            </a:r>
            <a:r>
              <a:rPr lang="it-IT" dirty="0" smtClean="0"/>
              <a:t>Trofico.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Indice chimico: LIMeco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</a:pPr>
            <a:r>
              <a:rPr lang="it-IT" sz="2400" dirty="0"/>
              <a:t>Ai fini della classificazione dello stato ecologico dei corpi idrici fluviali gli elementi fisico – chimici a sostegno del biologico da utilizzare sono i seguenti: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it-IT" sz="2400" dirty="0"/>
              <a:t>- </a:t>
            </a:r>
            <a:r>
              <a:rPr lang="it-IT" sz="2400" b="1" dirty="0"/>
              <a:t>Nutrienti (N-NH4, N-NO3, Fosforo totale);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it-IT" sz="2400" dirty="0"/>
              <a:t>- </a:t>
            </a:r>
            <a:r>
              <a:rPr lang="it-IT" sz="2400" b="1" dirty="0"/>
              <a:t>Ossigeno disciolto (% di saturazione).</a:t>
            </a:r>
            <a:endParaRPr lang="it-IT" sz="2400" b="1" i="1" dirty="0"/>
          </a:p>
          <a:p>
            <a:pPr marL="0" indent="0" algn="ctr">
              <a:lnSpc>
                <a:spcPct val="90000"/>
              </a:lnSpc>
              <a:buNone/>
            </a:pPr>
            <a:r>
              <a:rPr lang="it-IT" sz="2400" i="1" dirty="0"/>
              <a:t>Nutrienti e ossigeno disciolto</a:t>
            </a:r>
            <a:endParaRPr lang="it-IT" sz="2400" dirty="0"/>
          </a:p>
          <a:p>
            <a:pPr algn="just">
              <a:lnSpc>
                <a:spcPct val="90000"/>
              </a:lnSpc>
            </a:pPr>
            <a:r>
              <a:rPr lang="it-IT" sz="2400" dirty="0"/>
              <a:t>I nutrienti e l’ossigeno disciolto, ai fini della classificazione, vengono integrati in un singolo descrittore LIMeco (Livello di Inquinamento dai </a:t>
            </a:r>
            <a:r>
              <a:rPr lang="it-IT" sz="2400" dirty="0" err="1"/>
              <a:t>Macrodescrittori</a:t>
            </a:r>
            <a:r>
              <a:rPr lang="it-IT" sz="2400" dirty="0"/>
              <a:t> per lo stato ecologico ) utilizzato per derivare la classe di qualità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3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 smtClean="0"/>
              <a:t>Indice </a:t>
            </a:r>
            <a:r>
              <a:rPr lang="it-IT" sz="4000" dirty="0" err="1" smtClean="0"/>
              <a:t>macrofite</a:t>
            </a:r>
            <a:r>
              <a:rPr lang="it-IT" sz="4000" dirty="0" smtClean="0"/>
              <a:t> acquatiche: IBMR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330229"/>
          </a:xfrm>
        </p:spPr>
        <p:txBody>
          <a:bodyPr/>
          <a:lstStyle/>
          <a:p>
            <a:r>
              <a:rPr lang="it-IT" i="1" dirty="0" smtClean="0"/>
              <a:t> </a:t>
            </a:r>
            <a:r>
              <a:rPr lang="it-IT" i="1" dirty="0"/>
              <a:t>“Indice </a:t>
            </a:r>
            <a:r>
              <a:rPr lang="it-IT" i="1" dirty="0" err="1"/>
              <a:t>Biologique</a:t>
            </a:r>
            <a:r>
              <a:rPr lang="it-IT" i="1" dirty="0"/>
              <a:t> </a:t>
            </a:r>
            <a:r>
              <a:rPr lang="it-IT" i="1" dirty="0" err="1"/>
              <a:t>Macrophyitique</a:t>
            </a:r>
            <a:r>
              <a:rPr lang="it-IT" i="1" dirty="0"/>
              <a:t> en </a:t>
            </a:r>
            <a:r>
              <a:rPr lang="it-IT" i="1" dirty="0" err="1"/>
              <a:t>Rivière</a:t>
            </a:r>
            <a:r>
              <a:rPr lang="it-IT" i="1" dirty="0"/>
              <a:t>” IBMR. </a:t>
            </a:r>
            <a:endParaRPr lang="it-IT" i="1" dirty="0" smtClean="0"/>
          </a:p>
          <a:p>
            <a:r>
              <a:rPr lang="it-IT" i="1" dirty="0" smtClean="0"/>
              <a:t>L</a:t>
            </a:r>
            <a:r>
              <a:rPr lang="it-IT" i="1" dirty="0"/>
              <a:t>’ IBMR è un indice finalizzato alla valutazione dello stato </a:t>
            </a:r>
            <a:r>
              <a:rPr lang="it-IT" i="1" dirty="0" smtClean="0"/>
              <a:t>trofico.</a:t>
            </a:r>
            <a:endParaRPr lang="it-IT" i="1" dirty="0"/>
          </a:p>
          <a:p>
            <a:r>
              <a:rPr lang="it-IT" i="1" dirty="0" smtClean="0"/>
              <a:t>Questo </a:t>
            </a:r>
            <a:r>
              <a:rPr lang="it-IT" i="1" dirty="0"/>
              <a:t>indice </a:t>
            </a:r>
            <a:r>
              <a:rPr lang="it-IT" i="1" dirty="0" smtClean="0"/>
              <a:t>può non essere applicato </a:t>
            </a:r>
            <a:r>
              <a:rPr lang="it-IT" i="1" dirty="0"/>
              <a:t>per i corsi d'acqua </a:t>
            </a:r>
            <a:r>
              <a:rPr lang="it-IT" i="1" dirty="0" smtClean="0"/>
              <a:t>superficiali «grandi» come nel caso dell’Isonzo.</a:t>
            </a:r>
            <a:endParaRPr lang="it-IT" i="1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4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PESCI E AMBIENTE FLUVIALE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PESCI: Le </a:t>
            </a:r>
            <a:r>
              <a:rPr lang="it-IT" dirty="0"/>
              <a:t>indagini relative alla composizione, abbondanza e struttura della </a:t>
            </a:r>
            <a:r>
              <a:rPr lang="it-IT" b="1" dirty="0"/>
              <a:t>fauna ittica</a:t>
            </a:r>
            <a:r>
              <a:rPr lang="it-IT" dirty="0"/>
              <a:t> sono state affidate all’Ente Tutela </a:t>
            </a:r>
            <a:r>
              <a:rPr lang="it-IT" dirty="0" smtClean="0"/>
              <a:t>Pesca </a:t>
            </a:r>
          </a:p>
          <a:p>
            <a:endParaRPr lang="it-IT" dirty="0" smtClean="0"/>
          </a:p>
          <a:p>
            <a:r>
              <a:rPr lang="it-IT" dirty="0" smtClean="0"/>
              <a:t>AMBIENTE FLUVIALE: E</a:t>
            </a:r>
            <a:r>
              <a:rPr lang="it-IT" dirty="0"/>
              <a:t>’ stata inoltre eseguita una </a:t>
            </a:r>
            <a:r>
              <a:rPr lang="it-IT" b="1" dirty="0"/>
              <a:t>valutazione generale dell’ambiente fluviale e perifluviale</a:t>
            </a:r>
            <a:r>
              <a:rPr lang="it-IT" dirty="0"/>
              <a:t>, relativamente al tratto monitorato, applicando </a:t>
            </a:r>
            <a:r>
              <a:rPr lang="it-IT" b="1" dirty="0"/>
              <a:t>l’Indice di Funzionalità Fluviale</a:t>
            </a:r>
            <a:r>
              <a:rPr lang="it-IT" dirty="0"/>
              <a:t> (</a:t>
            </a:r>
            <a:r>
              <a:rPr lang="it-IT" dirty="0" smtClean="0"/>
              <a:t>IFF)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7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Analisi Corpi Idrici Fiume Isonzo Provincia di Gorizia 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 smtClean="0"/>
              <a:t>Gli indici </a:t>
            </a:r>
            <a:r>
              <a:rPr lang="it-IT" dirty="0"/>
              <a:t>ministeriali proposti non sono stati ancora adeguatamente testati, si è provveduto a valutare lo stato ecologico tramite la formulazione di un </a:t>
            </a:r>
            <a:r>
              <a:rPr lang="it-IT" b="1" dirty="0"/>
              <a:t>giudizio esperto</a:t>
            </a:r>
            <a:r>
              <a:rPr lang="it-IT" dirty="0"/>
              <a:t>, giudizio che tiene conto di una visione integrata di tutti gli elementi rilevati durante il monitoraggio.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6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3946450"/>
          </a:xfrm>
        </p:spPr>
        <p:txBody>
          <a:bodyPr/>
          <a:lstStyle/>
          <a:p>
            <a:r>
              <a:rPr lang="it-IT" sz="3600" dirty="0" smtClean="0"/>
              <a:t>SI PROPONE </a:t>
            </a:r>
            <a:br>
              <a:rPr lang="it-IT" sz="3600" dirty="0" smtClean="0"/>
            </a:br>
            <a:r>
              <a:rPr lang="it-IT" sz="3600" dirty="0" smtClean="0"/>
              <a:t>-di ampliare </a:t>
            </a:r>
            <a:r>
              <a:rPr lang="it-IT" sz="3600" dirty="0"/>
              <a:t>la protezione delle acque, sia superficiali che sotterranee</a:t>
            </a:r>
            <a:br>
              <a:rPr lang="it-IT" sz="3600" dirty="0"/>
            </a:br>
            <a:r>
              <a:rPr lang="it-IT" sz="3600" dirty="0" smtClean="0"/>
              <a:t>-di raggiungere </a:t>
            </a:r>
            <a:r>
              <a:rPr lang="it-IT" sz="3600" dirty="0"/>
              <a:t>lo stato di “buono” per tutte le acque entro il 31 dicembre 2015</a:t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8" name="Picture 2" descr="http://www.nasa.gov/centers/marshall/images/content/636491main_she_1975x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191649" cy="222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2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354162"/>
          </a:xfrm>
        </p:spPr>
        <p:txBody>
          <a:bodyPr/>
          <a:lstStyle/>
          <a:p>
            <a:pPr algn="r"/>
            <a:r>
              <a:rPr lang="it-IT" sz="2000" dirty="0"/>
              <a:t/>
            </a:r>
            <a:br>
              <a:rPr lang="it-IT" sz="2000" dirty="0"/>
            </a:br>
            <a:r>
              <a:rPr lang="it-IT" b="1" dirty="0" smtClean="0"/>
              <a:t>C.I.06SS4F4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5207750" y="1700213"/>
            <a:ext cx="3250449" cy="4114800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r>
              <a:rPr lang="it-IT" dirty="0"/>
              <a:t> </a:t>
            </a:r>
          </a:p>
          <a:p>
            <a:pPr marL="0" indent="0" algn="ctr">
              <a:buNone/>
            </a:pPr>
            <a:r>
              <a:rPr lang="it-IT" sz="1800" i="1" dirty="0" smtClean="0"/>
              <a:t>Dall’entrata </a:t>
            </a:r>
            <a:r>
              <a:rPr lang="it-IT" sz="1800" i="1" dirty="0"/>
              <a:t>in Italia alla passerella di </a:t>
            </a:r>
            <a:r>
              <a:rPr lang="it-IT" sz="1800" i="1" dirty="0" smtClean="0"/>
              <a:t>Straccis</a:t>
            </a:r>
            <a:r>
              <a:rPr lang="it-IT" sz="1800" dirty="0" smtClean="0"/>
              <a:t> </a:t>
            </a:r>
            <a:endParaRPr lang="it-IT" sz="1800" dirty="0"/>
          </a:p>
          <a:p>
            <a:pPr algn="just"/>
            <a:r>
              <a:rPr lang="it-IT" sz="1800" dirty="0"/>
              <a:t>Giudizio esperto BUONO </a:t>
            </a:r>
            <a:r>
              <a:rPr lang="it-IT" sz="1400" dirty="0" smtClean="0"/>
              <a:t>(monitoraggio 2010)</a:t>
            </a:r>
            <a:endParaRPr lang="it-IT" sz="1400" dirty="0"/>
          </a:p>
          <a:p>
            <a:pPr marL="0" indent="0" algn="just">
              <a:buNone/>
            </a:pPr>
            <a:r>
              <a:rPr lang="it-IT" sz="1800" dirty="0"/>
              <a:t> </a:t>
            </a:r>
          </a:p>
          <a:p>
            <a:pPr algn="just"/>
            <a:r>
              <a:rPr lang="it-IT" sz="1800" dirty="0"/>
              <a:t>Il codice </a:t>
            </a:r>
            <a:r>
              <a:rPr lang="it-IT" sz="1800" b="1" dirty="0"/>
              <a:t>06SS4F4</a:t>
            </a:r>
            <a:r>
              <a:rPr lang="it-IT" sz="1800" dirty="0"/>
              <a:t> individua la stazione GO 01 localizzata a valle del ponte del Torrione, localizzazione posta circa 3 </a:t>
            </a:r>
            <a:r>
              <a:rPr lang="it-IT" sz="1800" dirty="0" smtClean="0"/>
              <a:t>Km </a:t>
            </a:r>
            <a:r>
              <a:rPr lang="it-IT" sz="1800" dirty="0"/>
              <a:t>più a valle della stazione storica </a:t>
            </a:r>
            <a:r>
              <a:rPr lang="it-IT" sz="1800" dirty="0" smtClean="0"/>
              <a:t>la GO 013. </a:t>
            </a:r>
            <a:endParaRPr lang="it-IT" sz="1800" dirty="0"/>
          </a:p>
          <a:p>
            <a:endParaRPr lang="it-IT" sz="1800" dirty="0"/>
          </a:p>
        </p:txBody>
      </p:sp>
      <p:pic>
        <p:nvPicPr>
          <p:cNvPr id="1026" name="Picture 2" descr="D:\PRTA bibliografia\NEFiumi_Gorizia_Gigi_COLOR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4176464" cy="61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/>
              <a:t>Dall’entrata in Italia alla passerella di </a:t>
            </a:r>
            <a:r>
              <a:rPr lang="it-IT" i="1" dirty="0" smtClean="0"/>
              <a:t>Straccis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283362"/>
              </p:ext>
            </p:extLst>
          </p:nvPr>
        </p:nvGraphicFramePr>
        <p:xfrm>
          <a:off x="179512" y="1700808"/>
          <a:ext cx="8712968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Documento" r:id="rId4" imgW="6200220" imgH="518866" progId="Word.Document.12">
                  <p:embed/>
                </p:oleObj>
              </mc:Choice>
              <mc:Fallback>
                <p:oleObj name="Documento" r:id="rId4" imgW="6200220" imgH="5188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1700808"/>
                        <a:ext cx="8712968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691276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19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 smtClean="0"/>
              <a:t>C.I.06SS4F2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5207750" y="1700213"/>
            <a:ext cx="3250449" cy="411480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 </a:t>
            </a:r>
          </a:p>
          <a:p>
            <a:endParaRPr lang="it-IT" sz="1800" dirty="0"/>
          </a:p>
        </p:txBody>
      </p:sp>
      <p:pic>
        <p:nvPicPr>
          <p:cNvPr id="1026" name="Picture 2" descr="D:\PRTA bibliografia\NEFiumi_Gorizia_Gigi_COLOR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4176464" cy="619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652120" y="1268760"/>
            <a:ext cx="3312368" cy="37856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1800" i="1" dirty="0"/>
              <a:t>Dalla passerella di Straccis a prima della confluenza del fiume Vipacco</a:t>
            </a:r>
            <a:endParaRPr lang="it-IT" sz="1800" dirty="0"/>
          </a:p>
          <a:p>
            <a:endParaRPr lang="it-IT" dirty="0" smtClean="0"/>
          </a:p>
          <a:p>
            <a:pPr algn="ctr"/>
            <a:r>
              <a:rPr lang="it-IT" sz="1800" dirty="0" smtClean="0"/>
              <a:t>Giudizio </a:t>
            </a:r>
            <a:r>
              <a:rPr lang="it-IT" sz="1800" dirty="0"/>
              <a:t>esperto </a:t>
            </a:r>
            <a:r>
              <a:rPr lang="it-IT" sz="1800" dirty="0" smtClean="0"/>
              <a:t>SUFFICIENTE</a:t>
            </a:r>
            <a:r>
              <a:rPr lang="it-IT" sz="1800" dirty="0"/>
              <a:t> </a:t>
            </a:r>
            <a:endParaRPr lang="it-IT" sz="1800" dirty="0" smtClean="0"/>
          </a:p>
          <a:p>
            <a:pPr algn="ctr"/>
            <a:endParaRPr lang="it-IT" sz="1800" dirty="0"/>
          </a:p>
          <a:p>
            <a:pPr algn="just"/>
            <a:r>
              <a:rPr lang="it-IT" sz="1800" dirty="0" smtClean="0"/>
              <a:t>la </a:t>
            </a:r>
            <a:r>
              <a:rPr lang="it-IT" sz="1800" dirty="0"/>
              <a:t>stazione GO 03 </a:t>
            </a:r>
            <a:r>
              <a:rPr lang="it-IT" sz="1800" dirty="0" smtClean="0"/>
              <a:t>(monitoraggio 2012) individua </a:t>
            </a:r>
            <a:r>
              <a:rPr lang="it-IT" sz="1800" dirty="0"/>
              <a:t>l’impatto dello scarico dell’impianto di depurazione del comune di Gorizia. Il canale discarico è situato a circa 1Km a </a:t>
            </a:r>
            <a:r>
              <a:rPr lang="it-IT" sz="1800" dirty="0" smtClean="0"/>
              <a:t>monte.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4617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it-IT" sz="2800" i="1" dirty="0"/>
              <a:t>Dalla passerella di Straccis a prima della confluenza del fiume Vipacco</a:t>
            </a:r>
            <a:endParaRPr lang="it-IT" sz="2800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</p:nvPr>
        </p:nvGraphicFramePr>
        <p:xfrm>
          <a:off x="2176462" y="3595688"/>
          <a:ext cx="4791075" cy="466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2535"/>
                <a:gridCol w="808990"/>
                <a:gridCol w="773430"/>
                <a:gridCol w="1167130"/>
                <a:gridCol w="808990"/>
              </a:tblGrid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Indici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ICMi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RQE_IBMR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STAR ICMi+MTS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LIMeco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GO03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ELEVATO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Non rilevato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Moderato</a:t>
                      </a:r>
                      <a:endParaRPr lang="it-IT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ELEVATO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19458" name="Picture 2" descr="X:\TematicoAnalitico\delzottol\laboratorio isonzo\ISONZO s.nicolò\stazione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56084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15602"/>
              </p:ext>
            </p:extLst>
          </p:nvPr>
        </p:nvGraphicFramePr>
        <p:xfrm>
          <a:off x="755576" y="1196752"/>
          <a:ext cx="7704856" cy="879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Documento" r:id="rId5" imgW="6200220" imgH="518866" progId="Word.Document.12">
                  <p:embed/>
                </p:oleObj>
              </mc:Choice>
              <mc:Fallback>
                <p:oleObj name="Documento" r:id="rId5" imgW="6200220" imgH="5188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5576" y="1196752"/>
                        <a:ext cx="7704856" cy="879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50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 smtClean="0"/>
              <a:t>C.I.06SS4F3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2382047"/>
            <a:ext cx="7486600" cy="3432965"/>
          </a:xfrm>
          <a:solidFill>
            <a:srgbClr val="92D050"/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1800" i="1" dirty="0" smtClean="0"/>
              <a:t>Dalla </a:t>
            </a:r>
            <a:r>
              <a:rPr lang="it-IT" sz="1800" i="1" dirty="0"/>
              <a:t>confluenza del fiume Vipacco alla traversa di Sagrado </a:t>
            </a:r>
            <a:endParaRPr lang="it-IT" sz="1800" dirty="0"/>
          </a:p>
          <a:p>
            <a:pPr algn="ctr"/>
            <a:r>
              <a:rPr lang="it-IT" sz="1800" dirty="0"/>
              <a:t>Giudizio esperto BUONO </a:t>
            </a:r>
            <a:r>
              <a:rPr lang="it-IT" sz="1800" dirty="0" smtClean="0"/>
              <a:t>(monitoraggio 2010)</a:t>
            </a:r>
          </a:p>
          <a:p>
            <a:endParaRPr lang="it-IT" sz="1800" dirty="0"/>
          </a:p>
          <a:p>
            <a:pPr marL="0" indent="0" algn="just">
              <a:buNone/>
            </a:pPr>
            <a:r>
              <a:rPr lang="it-IT" sz="2000" dirty="0" smtClean="0"/>
              <a:t>Il </a:t>
            </a:r>
            <a:r>
              <a:rPr lang="it-IT" sz="2000" dirty="0"/>
              <a:t>codice </a:t>
            </a:r>
            <a:r>
              <a:rPr lang="it-IT" sz="2000" b="1" dirty="0"/>
              <a:t>06SS4F3</a:t>
            </a:r>
            <a:r>
              <a:rPr lang="it-IT" sz="2000" dirty="0"/>
              <a:t> individua la stazione GO 04 localizzata prima del ponte di Sagrado, di fronte all’ex cava </a:t>
            </a:r>
            <a:r>
              <a:rPr lang="it-IT" sz="2000" dirty="0" err="1"/>
              <a:t>Postir</a:t>
            </a:r>
            <a:r>
              <a:rPr lang="it-IT" sz="2000" dirty="0"/>
              <a:t>. La scelta era stata voluta in quanto permetteva di applicare il metodo di campionamento con l’uso dei substrati artificiali, metodo scelto nel 2010 per siti non guadabili. 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4099" name="Picture 3" descr="D:\PRTA bibliografia\SUD2Fiumi_Gorizia_Gigi_14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564184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00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it-IT" sz="2800" i="1" dirty="0"/>
              <a:t>Dalla confluenza del fiume Vipacco alla traversa di Sagrado </a:t>
            </a:r>
            <a:endParaRPr lang="it-IT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048082"/>
              </p:ext>
            </p:extLst>
          </p:nvPr>
        </p:nvGraphicFramePr>
        <p:xfrm>
          <a:off x="395536" y="1412776"/>
          <a:ext cx="8280920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8" name="Documento" r:id="rId4" imgW="6200220" imgH="518866" progId="Word.Document.12">
                  <p:embed/>
                </p:oleObj>
              </mc:Choice>
              <mc:Fallback>
                <p:oleObj name="Documento" r:id="rId4" imgW="6200220" imgH="5188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1412776"/>
                        <a:ext cx="8280920" cy="79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5328592" cy="348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5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 smtClean="0"/>
              <a:t>C.I.06SS4F3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2996952"/>
            <a:ext cx="7486600" cy="1800200"/>
          </a:xfrm>
        </p:spPr>
        <p:txBody>
          <a:bodyPr/>
          <a:lstStyle/>
          <a:p>
            <a:pPr marL="0" indent="0">
              <a:buNone/>
            </a:pPr>
            <a:r>
              <a:rPr lang="it-IT" sz="1800" i="1" dirty="0"/>
              <a:t>Tra la traversa di Poggio Terza Armata e la passerella di </a:t>
            </a:r>
            <a:r>
              <a:rPr lang="it-IT" sz="1800" i="1" dirty="0" smtClean="0"/>
              <a:t>Gradisca è stata inserita nel monitoraggio 2014 la stazione GO14 </a:t>
            </a:r>
            <a:endParaRPr lang="it-IT" sz="1800" dirty="0"/>
          </a:p>
          <a:p>
            <a:r>
              <a:rPr lang="it-IT" sz="1800" dirty="0"/>
              <a:t>Ad oggi il Giudizio esperto è compreso tra Sufficiente/Buono</a:t>
            </a:r>
          </a:p>
          <a:p>
            <a:endParaRPr lang="it-IT" sz="18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4099" name="Picture 3" descr="D:\PRTA bibliografia\SUD2Fiumi_Gorizia_Gigi_14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564184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03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/>
              <a:t>C.I.06SS4F3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21507" name="Picture 3" descr="X:\PRTA Gorizia\Secca Isonzo 08-12\Secca Isonzo 08-12 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05" y="2204864"/>
            <a:ext cx="344975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23728" y="11967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i="1" dirty="0"/>
              <a:t>Tra la traversa di Poggio Terza Armata e la passerella di Gradisca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861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 smtClean="0"/>
              <a:t>C.I. 06SS4F5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848" y="1700213"/>
            <a:ext cx="5254352" cy="4114800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1800" i="1" dirty="0" smtClean="0"/>
              <a:t>Dalla traversa </a:t>
            </a:r>
            <a:r>
              <a:rPr lang="it-IT" sz="1800" i="1" dirty="0"/>
              <a:t>di Sagrado a Villesse </a:t>
            </a:r>
            <a:endParaRPr lang="it-IT" sz="1800" dirty="0"/>
          </a:p>
          <a:p>
            <a:pPr marL="0" indent="0" algn="ctr">
              <a:buNone/>
            </a:pPr>
            <a:r>
              <a:rPr lang="it-IT" sz="1800" dirty="0"/>
              <a:t>Giudizio esperto </a:t>
            </a:r>
            <a:r>
              <a:rPr lang="it-IT" sz="1800" dirty="0" smtClean="0"/>
              <a:t>SUFFICIENTE</a:t>
            </a:r>
            <a:endParaRPr lang="it-IT" sz="1800" dirty="0"/>
          </a:p>
          <a:p>
            <a:endParaRPr lang="it-IT" sz="1800" dirty="0" smtClean="0"/>
          </a:p>
          <a:p>
            <a:endParaRPr lang="it-IT" sz="1800" dirty="0"/>
          </a:p>
          <a:p>
            <a:pPr algn="just"/>
            <a:r>
              <a:rPr lang="it-IT" sz="1800" dirty="0" smtClean="0"/>
              <a:t>Nel </a:t>
            </a:r>
            <a:r>
              <a:rPr lang="it-IT" sz="1800" dirty="0"/>
              <a:t>corpo idrico </a:t>
            </a:r>
            <a:r>
              <a:rPr lang="it-IT" sz="1800" b="1" dirty="0"/>
              <a:t>06SS4F5</a:t>
            </a:r>
            <a:r>
              <a:rPr lang="it-IT" sz="1800" dirty="0"/>
              <a:t>, nel 2012 è stata individuata e monitorata,  la stazione GO 04bis il giudizio dello stato ecologico sufficiente, non può essere confrontato con  il monitoraggio con substrati artificiale eseguito nel 2010 sulla stazione posta più a monte (GO004) in quanto sono applicate pressioni diverse (traversa, prelievo acqua canale De Dottori, restituzione acqua traversa di Poggio).</a:t>
            </a:r>
          </a:p>
          <a:p>
            <a:endParaRPr lang="it-IT" sz="1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5122" name="Picture 2" descr="D:\PRTA bibliografia\SUDFiumi_Gorizia_Gigi_14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0100"/>
            <a:ext cx="239572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2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it-IT" sz="2800" i="1" dirty="0" smtClean="0"/>
              <a:t>Dalla traversa </a:t>
            </a:r>
            <a:r>
              <a:rPr lang="it-IT" sz="2800" i="1" dirty="0"/>
              <a:t>di Sagrado a Villesse </a:t>
            </a:r>
            <a:r>
              <a:rPr lang="it-IT" sz="2800" dirty="0" smtClean="0"/>
              <a:t>C.I</a:t>
            </a:r>
            <a:r>
              <a:rPr lang="it-IT" sz="2800" dirty="0"/>
              <a:t>. 06SS4F5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4838"/>
            <a:ext cx="4392488" cy="44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0345105"/>
              </p:ext>
            </p:extLst>
          </p:nvPr>
        </p:nvGraphicFramePr>
        <p:xfrm>
          <a:off x="1403648" y="980728"/>
          <a:ext cx="620077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" name="Documento" r:id="rId5" imgW="6200220" imgH="518866" progId="Word.Document.12">
                  <p:embed/>
                </p:oleObj>
              </mc:Choice>
              <mc:Fallback>
                <p:oleObj name="Documento" r:id="rId5" imgW="6200220" imgH="5188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648" y="980728"/>
                        <a:ext cx="6200775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 descr="X:\PRTA Gorizia\Secca Isonzo 08-12\Secca IsonzoVillesse 08-12 0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52" y="1556792"/>
            <a:ext cx="43204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5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3946450"/>
          </a:xfrm>
        </p:spPr>
        <p:txBody>
          <a:bodyPr/>
          <a:lstStyle/>
          <a:p>
            <a:r>
              <a:rPr lang="it-IT" sz="3600" dirty="0" smtClean="0"/>
              <a:t>-di gestire </a:t>
            </a:r>
            <a:r>
              <a:rPr lang="it-IT" sz="3600" dirty="0"/>
              <a:t>le risorse idriche sulla base di bacini idrografici indipendentemente dalle strutture </a:t>
            </a:r>
            <a:r>
              <a:rPr lang="it-IT" sz="3600" dirty="0" smtClean="0"/>
              <a:t>amministrative</a:t>
            </a: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 smtClean="0"/>
              <a:t>-di procedere </a:t>
            </a:r>
            <a:r>
              <a:rPr lang="it-IT" sz="3600" dirty="0"/>
              <a:t>attraverso un’azione che unisca limiti delle emissioni e standard di qualità</a:t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8" name="Picture 2" descr="http://www.nasa.gov/centers/marshall/images/content/636491main_she_1975x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191649" cy="222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8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C.I. </a:t>
            </a:r>
            <a:r>
              <a:rPr lang="it-IT" b="1" dirty="0"/>
              <a:t>06SS4F6</a:t>
            </a:r>
            <a:r>
              <a:rPr lang="it-IT" dirty="0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23928" y="1700213"/>
            <a:ext cx="4534272" cy="2592883"/>
          </a:xfr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/>
          <a:lstStyle/>
          <a:p>
            <a:pPr marL="0" indent="0" algn="ctr">
              <a:buNone/>
            </a:pPr>
            <a:r>
              <a:rPr lang="it-IT" sz="1800" i="1" dirty="0" smtClean="0"/>
              <a:t>Da Villesse alla </a:t>
            </a:r>
            <a:r>
              <a:rPr lang="it-IT" sz="1800" i="1" dirty="0"/>
              <a:t>confluenza del  torrente </a:t>
            </a:r>
            <a:r>
              <a:rPr lang="it-IT" sz="1800" i="1" dirty="0" smtClean="0"/>
              <a:t>Torre</a:t>
            </a:r>
            <a:r>
              <a:rPr lang="it-IT" sz="1800" dirty="0" smtClean="0"/>
              <a:t> </a:t>
            </a:r>
            <a:endParaRPr lang="it-IT" sz="1800" dirty="0"/>
          </a:p>
          <a:p>
            <a:pPr algn="ctr"/>
            <a:endParaRPr lang="it-IT" sz="1800" dirty="0"/>
          </a:p>
          <a:p>
            <a:pPr marL="0" indent="0" algn="ctr">
              <a:buNone/>
            </a:pPr>
            <a:r>
              <a:rPr lang="it-IT" sz="1800" dirty="0"/>
              <a:t>Giudizio </a:t>
            </a:r>
            <a:r>
              <a:rPr lang="it-IT" sz="1800" dirty="0" smtClean="0"/>
              <a:t>esperto CATTIVO</a:t>
            </a:r>
          </a:p>
          <a:p>
            <a:pPr marL="0" indent="0" algn="ctr">
              <a:buNone/>
            </a:pPr>
            <a:endParaRPr lang="it-IT" sz="1800" dirty="0"/>
          </a:p>
          <a:p>
            <a:pPr algn="just"/>
            <a:r>
              <a:rPr lang="it-IT" sz="1800" b="1" dirty="0" smtClean="0"/>
              <a:t>C.I. </a:t>
            </a:r>
            <a:r>
              <a:rPr lang="it-IT" sz="1800" i="1" dirty="0" smtClean="0"/>
              <a:t>tolto </a:t>
            </a:r>
            <a:r>
              <a:rPr lang="it-IT" sz="1800" i="1" dirty="0"/>
              <a:t>dal </a:t>
            </a:r>
            <a:r>
              <a:rPr lang="it-IT" sz="1800" i="1" dirty="0" err="1" smtClean="0"/>
              <a:t>biomonitoraggio</a:t>
            </a:r>
            <a:r>
              <a:rPr lang="it-IT" sz="1800" i="1" dirty="0" smtClean="0"/>
              <a:t> perché il tratto di fiume non è idoneo </a:t>
            </a:r>
            <a:r>
              <a:rPr lang="it-IT" sz="1800" i="1" dirty="0"/>
              <a:t>a sostenere gli ecosistemi acquatici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6146" name="Picture 2" descr="D:\PRTA bibliografia\SUDFiumi_Gorizia_Gigi_14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0100"/>
            <a:ext cx="239572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6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/>
          <a:lstStyle/>
          <a:p>
            <a:r>
              <a:rPr lang="it-IT" sz="2800" i="1" dirty="0"/>
              <a:t>Da Villesse alla confluenza del  torrente Torre</a:t>
            </a:r>
            <a:r>
              <a:rPr lang="it-IT" sz="2800" dirty="0"/>
              <a:t> </a:t>
            </a:r>
            <a:r>
              <a:rPr lang="it-IT" sz="2800" dirty="0" smtClean="0"/>
              <a:t>C.I</a:t>
            </a:r>
            <a:r>
              <a:rPr lang="it-IT" sz="2800" dirty="0"/>
              <a:t>. 06SS4F6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24579" name="Picture 3" descr="X:\PRTA Gorizia\Secca Isonzo 08-12\Secca Isonzo 08-12 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4" y="2132856"/>
            <a:ext cx="403244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X:\PRTA Gorizia\Secca Isonzo 08-12\Secca Isonzo 08-12 0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88843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299828"/>
              </p:ext>
            </p:extLst>
          </p:nvPr>
        </p:nvGraphicFramePr>
        <p:xfrm>
          <a:off x="1471612" y="1340768"/>
          <a:ext cx="620077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4" name="Documento" r:id="rId6" imgW="6200220" imgH="512736" progId="Word.Document.12">
                  <p:embed/>
                </p:oleObj>
              </mc:Choice>
              <mc:Fallback>
                <p:oleObj name="Documento" r:id="rId6" imgW="6200220" imgH="51273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1612" y="1340768"/>
                        <a:ext cx="6200775" cy="51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37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C.I. </a:t>
            </a:r>
            <a:r>
              <a:rPr lang="it-IT" b="1" dirty="0"/>
              <a:t>06AS5F1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23928" y="1700213"/>
            <a:ext cx="4968552" cy="2736899"/>
          </a:xfrm>
          <a:solidFill>
            <a:srgbClr val="92D050"/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1800" i="1" dirty="0"/>
              <a:t>Dal torrente Torre alla foce</a:t>
            </a:r>
            <a:r>
              <a:rPr lang="it-IT" sz="1800" dirty="0"/>
              <a:t> </a:t>
            </a:r>
            <a:r>
              <a:rPr lang="it-IT" sz="1800" dirty="0" smtClean="0"/>
              <a:t>(</a:t>
            </a:r>
            <a:r>
              <a:rPr lang="it-IT" sz="1800" i="1" dirty="0" smtClean="0"/>
              <a:t>risalita cuneo salino)</a:t>
            </a:r>
            <a:endParaRPr lang="it-IT" sz="1800" i="1" dirty="0"/>
          </a:p>
          <a:p>
            <a:pPr marL="0" indent="0" algn="ctr">
              <a:buNone/>
            </a:pPr>
            <a:r>
              <a:rPr lang="it-IT" sz="1800" dirty="0"/>
              <a:t>Giudizio BUONO monitorata </a:t>
            </a:r>
            <a:r>
              <a:rPr lang="it-IT" sz="1800" dirty="0" smtClean="0"/>
              <a:t>2010</a:t>
            </a:r>
            <a:endParaRPr lang="it-IT" sz="1800" dirty="0"/>
          </a:p>
          <a:p>
            <a:pPr marL="0" indent="0" algn="ctr">
              <a:buNone/>
            </a:pPr>
            <a:r>
              <a:rPr lang="it-IT" sz="1800" dirty="0"/>
              <a:t> </a:t>
            </a:r>
          </a:p>
          <a:p>
            <a:pPr marL="0" indent="0" algn="just">
              <a:buNone/>
            </a:pPr>
            <a:r>
              <a:rPr lang="it-IT" sz="1800" dirty="0"/>
              <a:t>Il codice </a:t>
            </a:r>
            <a:r>
              <a:rPr lang="it-IT" sz="1800" b="1" dirty="0"/>
              <a:t>06AS5F1 </a:t>
            </a:r>
            <a:r>
              <a:rPr lang="it-IT" sz="1800" dirty="0"/>
              <a:t>individua la stazione GO 02 localizzata a valle del ponte di Pieris.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25602" name="Picture 2" descr="D:\PRTA bibliografia\SOFiumi_Gorizia_Gigi_14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259228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i="1" dirty="0"/>
              <a:t>Dal torrente Torre alla foce</a:t>
            </a:r>
            <a:r>
              <a:rPr lang="it-IT" sz="2800" dirty="0"/>
              <a:t> (</a:t>
            </a:r>
            <a:r>
              <a:rPr lang="it-IT" sz="2800" i="1" dirty="0"/>
              <a:t>risalita cuneo salino)</a:t>
            </a:r>
            <a:br>
              <a:rPr lang="it-IT" sz="2800" i="1" dirty="0"/>
            </a:br>
            <a:r>
              <a:rPr lang="it-IT" sz="2800" dirty="0" smtClean="0"/>
              <a:t>C.I. 06AS5F1</a:t>
            </a:r>
            <a:endParaRPr lang="it-IT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624736" cy="414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298951"/>
              </p:ext>
            </p:extLst>
          </p:nvPr>
        </p:nvGraphicFramePr>
        <p:xfrm>
          <a:off x="1547664" y="1109687"/>
          <a:ext cx="620077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8" name="Documento" r:id="rId5" imgW="6200220" imgH="518866" progId="Word.Document.12">
                  <p:embed/>
                </p:oleObj>
              </mc:Choice>
              <mc:Fallback>
                <p:oleObj name="Documento" r:id="rId5" imgW="6200220" imgH="5188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7664" y="1109687"/>
                        <a:ext cx="6200775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070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4114800" cy="634082"/>
          </a:xfrm>
        </p:spPr>
        <p:txBody>
          <a:bodyPr/>
          <a:lstStyle/>
          <a:p>
            <a:pPr algn="l"/>
            <a:r>
              <a:rPr lang="it-IT" sz="2400" b="1" dirty="0" smtClean="0"/>
              <a:t>C.I. </a:t>
            </a:r>
            <a:r>
              <a:rPr lang="it-IT" sz="2400" b="1" dirty="0"/>
              <a:t>confluenti nell’Isonzo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0647" y="1909002"/>
            <a:ext cx="4030216" cy="1512763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r>
              <a:rPr lang="it-IT" sz="2400" b="1" dirty="0"/>
              <a:t> </a:t>
            </a:r>
            <a:r>
              <a:rPr lang="it-IT" sz="2400" dirty="0"/>
              <a:t>	</a:t>
            </a:r>
            <a:r>
              <a:rPr lang="it-IT" sz="1800" b="1" dirty="0" smtClean="0"/>
              <a:t>02SS1T41</a:t>
            </a:r>
            <a:r>
              <a:rPr lang="it-IT" sz="1800" dirty="0" smtClean="0"/>
              <a:t> </a:t>
            </a:r>
            <a:r>
              <a:rPr lang="it-IT" sz="1800" i="1" dirty="0"/>
              <a:t>(Torrente </a:t>
            </a:r>
            <a:r>
              <a:rPr lang="it-IT" sz="1800" i="1" dirty="0" err="1"/>
              <a:t>Piumizza</a:t>
            </a:r>
            <a:r>
              <a:rPr lang="it-IT" sz="1800" i="1" dirty="0" smtClean="0"/>
              <a:t>)</a:t>
            </a:r>
            <a:endParaRPr lang="it-IT" sz="1800" dirty="0"/>
          </a:p>
          <a:p>
            <a:r>
              <a:rPr lang="it-IT" sz="1800" dirty="0"/>
              <a:t>Stazione GO08 monitorata 2010 e 2013 </a:t>
            </a:r>
            <a:endParaRPr lang="it-IT" sz="1800" dirty="0" smtClean="0"/>
          </a:p>
          <a:p>
            <a:r>
              <a:rPr lang="it-IT" sz="1800" dirty="0" smtClean="0"/>
              <a:t>Giudizio BUONO</a:t>
            </a:r>
          </a:p>
          <a:p>
            <a:endParaRPr lang="it-IT" sz="1800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7170" name="Picture 2" descr="D:\PRTA bibliografia\Fiumi_Gorizia_Gigi_COLOR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82" y="136915"/>
            <a:ext cx="4104044" cy="656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contenuto 2"/>
          <p:cNvSpPr txBox="1">
            <a:spLocks/>
          </p:cNvSpPr>
          <p:nvPr/>
        </p:nvSpPr>
        <p:spPr bwMode="auto">
          <a:xfrm>
            <a:off x="395536" y="4149080"/>
            <a:ext cx="4030216" cy="131926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sz="1800" dirty="0"/>
              <a:t>	</a:t>
            </a:r>
            <a:r>
              <a:rPr lang="it-IT" sz="1800" b="1" dirty="0" smtClean="0"/>
              <a:t>06SR3F</a:t>
            </a:r>
            <a:r>
              <a:rPr lang="it-IT" sz="1800" dirty="0" smtClean="0"/>
              <a:t> </a:t>
            </a:r>
            <a:r>
              <a:rPr lang="it-IT" sz="1800" i="1" dirty="0" smtClean="0"/>
              <a:t>(Fiume Vipacco)</a:t>
            </a:r>
            <a:endParaRPr lang="it-IT" sz="1800" dirty="0" smtClean="0"/>
          </a:p>
          <a:p>
            <a:r>
              <a:rPr lang="it-IT" sz="1800" dirty="0" smtClean="0"/>
              <a:t>Stazione GO05 </a:t>
            </a:r>
            <a:r>
              <a:rPr lang="it-IT" sz="1800" dirty="0"/>
              <a:t>monitorata 2010 e 2013</a:t>
            </a:r>
            <a:endParaRPr lang="it-IT" sz="1800" dirty="0" smtClean="0"/>
          </a:p>
          <a:p>
            <a:r>
              <a:rPr lang="it-IT" sz="1800" dirty="0" smtClean="0"/>
              <a:t>Giudizio SUFFICIENTE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50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it-IT" sz="3200" b="1" dirty="0"/>
              <a:t>C.I ricadenti nel bacino del fiume Isonzo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196752"/>
            <a:ext cx="7774632" cy="4824536"/>
          </a:xfrm>
          <a:solidFill>
            <a:srgbClr val="FFFF00"/>
          </a:solidFill>
        </p:spPr>
        <p:txBody>
          <a:bodyPr/>
          <a:lstStyle/>
          <a:p>
            <a:r>
              <a:rPr lang="it-IT" sz="1400" b="1" dirty="0" smtClean="0"/>
              <a:t>06SS2F5</a:t>
            </a:r>
            <a:r>
              <a:rPr lang="it-IT" sz="1400" dirty="0" smtClean="0"/>
              <a:t> </a:t>
            </a:r>
            <a:r>
              <a:rPr lang="it-IT" sz="1400" i="1" dirty="0"/>
              <a:t>(Torrente </a:t>
            </a:r>
            <a:r>
              <a:rPr lang="it-IT" sz="1400" i="1" dirty="0" smtClean="0"/>
              <a:t>Versa) Capriva</a:t>
            </a:r>
            <a:r>
              <a:rPr lang="it-IT" sz="1400" dirty="0" smtClean="0"/>
              <a:t> GO12 monitorata2012</a:t>
            </a:r>
            <a:endParaRPr lang="it-IT" sz="1400" dirty="0"/>
          </a:p>
          <a:p>
            <a:r>
              <a:rPr lang="it-IT" sz="1400" dirty="0"/>
              <a:t>Giudizio </a:t>
            </a:r>
            <a:r>
              <a:rPr lang="it-IT" sz="1400" dirty="0" smtClean="0"/>
              <a:t>sufficiente</a:t>
            </a:r>
          </a:p>
          <a:p>
            <a:endParaRPr lang="it-IT" sz="1400" dirty="0"/>
          </a:p>
          <a:p>
            <a:r>
              <a:rPr lang="it-IT" sz="1400" b="1" dirty="0"/>
              <a:t>02SS1T66</a:t>
            </a:r>
            <a:r>
              <a:rPr lang="it-IT" sz="1400" dirty="0"/>
              <a:t> – </a:t>
            </a:r>
            <a:r>
              <a:rPr lang="it-IT" sz="1400" i="1" dirty="0" smtClean="0"/>
              <a:t>(</a:t>
            </a:r>
            <a:r>
              <a:rPr lang="it-IT" sz="1400" i="1" dirty="0"/>
              <a:t>Torrente Versa)</a:t>
            </a:r>
            <a:r>
              <a:rPr lang="it-IT" sz="1400" dirty="0"/>
              <a:t> </a:t>
            </a:r>
            <a:r>
              <a:rPr lang="it-IT" sz="1400" i="1" dirty="0" err="1" smtClean="0"/>
              <a:t>Preval</a:t>
            </a:r>
            <a:r>
              <a:rPr lang="it-IT" sz="1400" i="1" dirty="0" smtClean="0"/>
              <a:t> Mossa</a:t>
            </a:r>
            <a:r>
              <a:rPr lang="it-IT" sz="1400" dirty="0" smtClean="0"/>
              <a:t> </a:t>
            </a:r>
            <a:r>
              <a:rPr lang="it-IT" sz="1400" dirty="0"/>
              <a:t>GO 09 monitorata </a:t>
            </a:r>
            <a:r>
              <a:rPr lang="it-IT" sz="1400" dirty="0" smtClean="0"/>
              <a:t>2011</a:t>
            </a:r>
          </a:p>
          <a:p>
            <a:r>
              <a:rPr lang="it-IT" sz="1400" dirty="0" smtClean="0"/>
              <a:t>Giudizio sufficiente</a:t>
            </a:r>
          </a:p>
          <a:p>
            <a:r>
              <a:rPr lang="it-IT" sz="1400" i="1" dirty="0"/>
              <a:t>Stazione </a:t>
            </a:r>
            <a:r>
              <a:rPr lang="it-IT" sz="1400" i="1" dirty="0" smtClean="0"/>
              <a:t>inclusa nel C.I.</a:t>
            </a:r>
            <a:r>
              <a:rPr lang="it-IT" sz="1400" b="1" dirty="0"/>
              <a:t> </a:t>
            </a:r>
            <a:r>
              <a:rPr lang="it-IT" sz="1400" b="1" dirty="0" smtClean="0"/>
              <a:t>06SS2F5</a:t>
            </a:r>
          </a:p>
          <a:p>
            <a:endParaRPr lang="it-IT" sz="1400" dirty="0"/>
          </a:p>
          <a:p>
            <a:r>
              <a:rPr lang="it-IT" sz="1400" b="1" strike="sngStrike" dirty="0"/>
              <a:t>06EF7D4</a:t>
            </a:r>
            <a:r>
              <a:rPr lang="it-IT" sz="1400" strike="sngStrike" dirty="0"/>
              <a:t> </a:t>
            </a:r>
            <a:r>
              <a:rPr lang="it-IT" sz="1400" strike="sngStrike" dirty="0" smtClean="0"/>
              <a:t>–</a:t>
            </a:r>
            <a:r>
              <a:rPr lang="it-IT" sz="1400" i="1" strike="sngStrike" dirty="0" smtClean="0"/>
              <a:t>(</a:t>
            </a:r>
            <a:r>
              <a:rPr lang="it-IT" sz="1400" i="1" strike="sngStrike" dirty="0"/>
              <a:t>Torrente Versa</a:t>
            </a:r>
            <a:r>
              <a:rPr lang="it-IT" sz="1400" i="1" strike="sngStrike" dirty="0" smtClean="0"/>
              <a:t>)</a:t>
            </a:r>
            <a:r>
              <a:rPr lang="it-IT" sz="1400" strike="sngStrike" dirty="0"/>
              <a:t> GO07 </a:t>
            </a:r>
            <a:r>
              <a:rPr lang="it-IT" sz="1400" i="1" strike="sngStrike" dirty="0" smtClean="0"/>
              <a:t>Mariano ponte</a:t>
            </a:r>
            <a:r>
              <a:rPr lang="it-IT" sz="1400" i="1" dirty="0" smtClean="0"/>
              <a:t>  </a:t>
            </a:r>
            <a:r>
              <a:rPr lang="it-IT" sz="1400" dirty="0" smtClean="0"/>
              <a:t>monitorata </a:t>
            </a:r>
            <a:r>
              <a:rPr lang="it-IT" sz="1400" dirty="0"/>
              <a:t>2010 </a:t>
            </a:r>
            <a:endParaRPr lang="it-IT" sz="1400" dirty="0" smtClean="0"/>
          </a:p>
          <a:p>
            <a:r>
              <a:rPr lang="it-IT" sz="1400" i="1" dirty="0" smtClean="0"/>
              <a:t>Stazione tolta dal monitoraggio nel 2012 perché non idonea a sostenere gli ecosistemi acquatici</a:t>
            </a:r>
          </a:p>
          <a:p>
            <a:pPr marL="0" indent="0">
              <a:buNone/>
            </a:pPr>
            <a:endParaRPr lang="it-IT" sz="1400" dirty="0"/>
          </a:p>
          <a:p>
            <a:r>
              <a:rPr lang="it-IT" sz="1400" b="1" dirty="0"/>
              <a:t>06SR3F3</a:t>
            </a:r>
            <a:r>
              <a:rPr lang="it-IT" sz="1400" dirty="0"/>
              <a:t> </a:t>
            </a:r>
            <a:r>
              <a:rPr lang="it-IT" sz="1400" i="1" dirty="0"/>
              <a:t>(Fiume </a:t>
            </a:r>
            <a:r>
              <a:rPr lang="it-IT" sz="1400" i="1" dirty="0" err="1" smtClean="0"/>
              <a:t>Judrio</a:t>
            </a:r>
            <a:r>
              <a:rPr lang="it-IT" sz="1400" i="1" dirty="0" smtClean="0"/>
              <a:t>)</a:t>
            </a:r>
            <a:r>
              <a:rPr lang="it-IT" sz="1400" dirty="0"/>
              <a:t> </a:t>
            </a:r>
            <a:r>
              <a:rPr lang="it-IT" sz="1400" dirty="0" smtClean="0"/>
              <a:t>Stazione </a:t>
            </a:r>
            <a:r>
              <a:rPr lang="it-IT" sz="1400" dirty="0"/>
              <a:t>GO06 monitorata 2010 e 2013</a:t>
            </a:r>
          </a:p>
          <a:p>
            <a:r>
              <a:rPr lang="it-IT" sz="1400" dirty="0"/>
              <a:t>Giudizio </a:t>
            </a:r>
            <a:r>
              <a:rPr lang="it-IT" sz="1400" dirty="0" smtClean="0"/>
              <a:t>sufficiente</a:t>
            </a:r>
          </a:p>
          <a:p>
            <a:endParaRPr lang="it-IT" sz="1400" dirty="0"/>
          </a:p>
          <a:p>
            <a:r>
              <a:rPr lang="it-IT" sz="1400" b="1" dirty="0"/>
              <a:t>06SS2T25</a:t>
            </a:r>
            <a:r>
              <a:rPr lang="it-IT" sz="1400" dirty="0"/>
              <a:t> </a:t>
            </a:r>
            <a:r>
              <a:rPr lang="it-IT" sz="1400" i="1" dirty="0"/>
              <a:t>(Torrente </a:t>
            </a:r>
            <a:r>
              <a:rPr lang="it-IT" sz="1400" i="1" dirty="0" smtClean="0"/>
              <a:t>Reca)</a:t>
            </a:r>
            <a:r>
              <a:rPr lang="it-IT" sz="1400" dirty="0"/>
              <a:t> </a:t>
            </a:r>
            <a:r>
              <a:rPr lang="it-IT" sz="1400" dirty="0" smtClean="0"/>
              <a:t>Stazione </a:t>
            </a:r>
            <a:r>
              <a:rPr lang="it-IT" sz="1400" dirty="0"/>
              <a:t>GO10 monitorata 2011 e 2014</a:t>
            </a:r>
          </a:p>
          <a:p>
            <a:r>
              <a:rPr lang="it-IT" sz="1400" dirty="0"/>
              <a:t>Giudizio </a:t>
            </a:r>
            <a:r>
              <a:rPr lang="it-IT" sz="1400" dirty="0" smtClean="0"/>
              <a:t>sufficiente</a:t>
            </a:r>
          </a:p>
          <a:p>
            <a:endParaRPr lang="it-IT" sz="1400" dirty="0"/>
          </a:p>
          <a:p>
            <a:r>
              <a:rPr lang="it-IT" sz="1400" b="1" dirty="0"/>
              <a:t>06SS2T45</a:t>
            </a:r>
            <a:r>
              <a:rPr lang="it-IT" sz="1400" dirty="0"/>
              <a:t> </a:t>
            </a:r>
            <a:r>
              <a:rPr lang="it-IT" sz="1400" i="1" dirty="0"/>
              <a:t>(Canale </a:t>
            </a:r>
            <a:r>
              <a:rPr lang="it-IT" sz="1400" i="1" dirty="0" err="1" smtClean="0"/>
              <a:t>Fidri</a:t>
            </a:r>
            <a:r>
              <a:rPr lang="it-IT" sz="1400" i="1" dirty="0" smtClean="0"/>
              <a:t>)</a:t>
            </a:r>
            <a:r>
              <a:rPr lang="it-IT" sz="1400" dirty="0" smtClean="0"/>
              <a:t>Stazione </a:t>
            </a:r>
            <a:r>
              <a:rPr lang="it-IT" sz="1400" dirty="0"/>
              <a:t>GO11 monitorata 2012</a:t>
            </a:r>
          </a:p>
          <a:p>
            <a:r>
              <a:rPr lang="it-IT" sz="1400" dirty="0"/>
              <a:t>Giudizio sufficiente</a:t>
            </a:r>
          </a:p>
          <a:p>
            <a:r>
              <a:rPr lang="it-IT" sz="2400" i="1" dirty="0"/>
              <a:t> 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268761"/>
            <a:ext cx="3744416" cy="3312368"/>
          </a:xfrm>
        </p:spPr>
        <p:txBody>
          <a:bodyPr/>
          <a:lstStyle/>
          <a:p>
            <a:pPr algn="just"/>
            <a:r>
              <a:rPr lang="it-IT" dirty="0" smtClean="0"/>
              <a:t>La cartina proposta è qualitativa, si basa su un giudizio esperto che tiene conto delle possibili variabili dinamiche degli ecosistemi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27650" name="Picture 2" descr="F:\Qualità delle acque fiume Isonzo14_10_2014\Fiumi_Gorizia_Gigi_COLOR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0837"/>
            <a:ext cx="4725071" cy="628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3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SKUPAJ ZA SOČO </a:t>
            </a:r>
            <a:r>
              <a:rPr lang="it-IT" sz="2800" dirty="0" smtClean="0"/>
              <a:t>ASSIEME </a:t>
            </a:r>
            <a:r>
              <a:rPr lang="it-IT" sz="2800" dirty="0"/>
              <a:t>PER L’ISONZO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4869159"/>
            <a:ext cx="7772400" cy="945853"/>
          </a:xfrm>
        </p:spPr>
        <p:txBody>
          <a:bodyPr/>
          <a:lstStyle/>
          <a:p>
            <a:r>
              <a:rPr lang="it-IT" dirty="0" smtClean="0"/>
              <a:t>Grazie per l’attenzione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84076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2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3946450"/>
          </a:xfrm>
        </p:spPr>
        <p:txBody>
          <a:bodyPr/>
          <a:lstStyle/>
          <a:p>
            <a:r>
              <a:rPr lang="it-IT" sz="3600" dirty="0" smtClean="0"/>
              <a:t>-riconoscere </a:t>
            </a:r>
            <a:r>
              <a:rPr lang="it-IT" sz="3600" dirty="0"/>
              <a:t>a tutti i servizi idrici il giusto prezzo che tenga conto del loro costo economico reale</a:t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 smtClean="0"/>
              <a:t>-rendere </a:t>
            </a:r>
            <a:r>
              <a:rPr lang="it-IT" sz="3600" dirty="0"/>
              <a:t>partecipi i cittadini delle scelte adottate in materia. </a:t>
            </a:r>
            <a:r>
              <a:rPr lang="it-IT" sz="3600" dirty="0" smtClean="0"/>
              <a:t> 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8" name="Picture 2" descr="http://www.nasa.gov/centers/marshall/images/content/636491main_she_1975x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191649" cy="222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0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3946450"/>
          </a:xfrm>
        </p:spPr>
        <p:txBody>
          <a:bodyPr/>
          <a:lstStyle/>
          <a:p>
            <a:r>
              <a:rPr lang="it-IT" sz="3600" dirty="0" smtClean="0"/>
              <a:t>E’  </a:t>
            </a:r>
            <a:r>
              <a:rPr lang="it-IT" sz="3600" dirty="0"/>
              <a:t>stata recepita in Italia dal </a:t>
            </a:r>
            <a:r>
              <a:rPr lang="it-IT" sz="3600" dirty="0" err="1"/>
              <a:t>D.Lgs.</a:t>
            </a:r>
            <a:r>
              <a:rPr lang="it-IT" sz="3600" dirty="0"/>
              <a:t> </a:t>
            </a:r>
            <a:r>
              <a:rPr lang="it-IT" sz="3600" dirty="0" smtClean="0"/>
              <a:t>152/2006 </a:t>
            </a:r>
            <a:r>
              <a:rPr lang="it-IT" sz="3600" dirty="0"/>
              <a:t>e applicata </a:t>
            </a:r>
            <a:r>
              <a:rPr lang="it-IT" sz="3600" dirty="0" smtClean="0"/>
              <a:t>«work in progress» con una  serie di decreti attuativi in aggiornamento continuo . 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8" name="Picture 2" descr="http://www.nasa.gov/centers/marshall/images/content/636491main_she_1975x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0"/>
            <a:ext cx="2191649" cy="222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1547664" y="1700808"/>
            <a:ext cx="5719578" cy="3384377"/>
          </a:xfrm>
        </p:spPr>
        <p:txBody>
          <a:bodyPr/>
          <a:lstStyle/>
          <a:p>
            <a:r>
              <a:rPr lang="it-IT" sz="3200" dirty="0"/>
              <a:t>La norma è finalizzata a proteggere </a:t>
            </a:r>
            <a:r>
              <a:rPr lang="it-IT" sz="3200" dirty="0" smtClean="0">
                <a:solidFill>
                  <a:srgbClr val="FF0000"/>
                </a:solidFill>
              </a:rPr>
              <a:t>l’ambiente per la tutela della </a:t>
            </a:r>
            <a:r>
              <a:rPr lang="it-IT" sz="3200" dirty="0">
                <a:solidFill>
                  <a:srgbClr val="FF0000"/>
                </a:solidFill>
              </a:rPr>
              <a:t>salute </a:t>
            </a:r>
            <a:r>
              <a:rPr lang="it-IT" sz="3200" dirty="0" smtClean="0">
                <a:solidFill>
                  <a:srgbClr val="FF0000"/>
                </a:solidFill>
              </a:rPr>
              <a:t>dei viventi </a:t>
            </a:r>
            <a:r>
              <a:rPr lang="it-IT" sz="3200" dirty="0" smtClean="0"/>
              <a:t>dai </a:t>
            </a:r>
            <a:r>
              <a:rPr lang="it-IT" sz="3200" dirty="0"/>
              <a:t>rischi derivanti dalla scarsa qualità delle </a:t>
            </a:r>
            <a:r>
              <a:rPr lang="it-IT" sz="3200" dirty="0" smtClean="0"/>
              <a:t>acque</a:t>
            </a:r>
            <a:endParaRPr lang="it-IT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B791AA-E3B0-4803-BB89-3932ED78CF6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29700" name="Picture 4" descr="http://3deducators.com/images/IT/HS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0773"/>
            <a:ext cx="1610207" cy="161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2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SICUREZZA-SALUTE-AMBIENTE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  <p:pic>
        <p:nvPicPr>
          <p:cNvPr id="7" name="Picture 4" descr="http://3deducators.com/images/IT/HSE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2049463"/>
            <a:ext cx="34036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99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715200" cy="1224136"/>
          </a:xfrm>
        </p:spPr>
        <p:txBody>
          <a:bodyPr/>
          <a:lstStyle/>
          <a:p>
            <a:r>
              <a:rPr lang="it-IT" dirty="0" smtClean="0"/>
              <a:t>AGGIORNAMENTO</a:t>
            </a:r>
            <a:br>
              <a:rPr lang="it-IT" dirty="0" smtClean="0"/>
            </a:br>
            <a:r>
              <a:rPr lang="it-IT" sz="1800" i="1" dirty="0" smtClean="0"/>
              <a:t>(</a:t>
            </a:r>
            <a:r>
              <a:rPr lang="it-IT" sz="1800" i="1" dirty="0"/>
              <a:t>Laboratorio Isonzo 2010-2012 RA FVG) </a:t>
            </a:r>
            <a:br>
              <a:rPr lang="it-IT" sz="1800" i="1" dirty="0"/>
            </a:br>
            <a:endParaRPr lang="it-IT" sz="1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 </a:t>
            </a:r>
          </a:p>
          <a:p>
            <a:r>
              <a:rPr lang="it-IT" dirty="0" smtClean="0"/>
              <a:t>LA </a:t>
            </a:r>
            <a:r>
              <a:rPr lang="it-IT" dirty="0"/>
              <a:t>QUALITA’ DELLE ACQUE </a:t>
            </a:r>
            <a:r>
              <a:rPr lang="it-IT" dirty="0" smtClean="0"/>
              <a:t>DEL FIUME ISONZO NELLA PROVINCIA DI GORIZIA</a:t>
            </a:r>
          </a:p>
          <a:p>
            <a:endParaRPr lang="it-IT" sz="1600" i="1" dirty="0"/>
          </a:p>
          <a:p>
            <a:pPr marL="0" indent="0">
              <a:buNone/>
            </a:pPr>
            <a:endParaRPr lang="it-IT" sz="1600" i="1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Palazzo Attems GORIZIA  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2FF75-EC46-4F07-8694-4AA078575E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Isonzo: un fiume da amare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standard1">
  <a:themeElements>
    <a:clrScheme name="Modello di presentazione_ARPA_FVG_acqu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ello di presentazione_ARPA_FVG_acqua">
      <a:majorFont>
        <a:latin typeface="Bodoni MT"/>
        <a:ea typeface=""/>
        <a:cs typeface=""/>
      </a:majorFont>
      <a:minorFont>
        <a:latin typeface="Bodoni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doni MT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doni MT" pitchFamily="18" charset="0"/>
          </a:defRPr>
        </a:defPPr>
      </a:lstStyle>
    </a:lnDef>
  </a:objectDefaults>
  <a:extraClrSchemeLst>
    <a:extraClrScheme>
      <a:clrScheme name="Modello di presentazione_ARPA_FVG_acqu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 di presentazione_ARPA_FVG_acqu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lo di presentazione_ARPA_FVG_acqu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 di presentazione_ARPA_FVG_acqu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 di presentazione_ARPA_FVG_acqu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 di presentazione_ARPA_FVG_acqu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 di presentazione_ARPA_FVG_acqu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onalizza struttura">
  <a:themeElements>
    <a:clrScheme name="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doni MT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doni MT" pitchFamily="18" charset="0"/>
          </a:defRPr>
        </a:defPPr>
      </a:lstStyle>
    </a:lnDef>
  </a:objectDefaults>
  <a:extraClrSchemeLst>
    <a:extraClrScheme>
      <a:clrScheme name="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dello di presentazione_ARPA_FVG_acqua">
  <a:themeElements>
    <a:clrScheme name="Modello di presentazione_ARPA_FVG_acqu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ello di presentazione_ARPA_FVG_acqua">
      <a:majorFont>
        <a:latin typeface="Bodoni MT"/>
        <a:ea typeface=""/>
        <a:cs typeface=""/>
      </a:majorFont>
      <a:minorFont>
        <a:latin typeface="Bodoni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doni MT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doni MT" pitchFamily="18" charset="0"/>
          </a:defRPr>
        </a:defPPr>
      </a:lstStyle>
    </a:lnDef>
  </a:objectDefaults>
  <a:extraClrSchemeLst>
    <a:extraClrScheme>
      <a:clrScheme name="Modello di presentazione_ARPA_FVG_acqu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 di presentazione_ARPA_FVG_acqu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lo di presentazione_ARPA_FVG_acqu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 di presentazione_ARPA_FVG_acqu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 di presentazione_ARPA_FVG_acqu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 di presentazione_ARPA_FVG_acqu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lo di presentazione_ARPA_FVG_acqu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standard1</Template>
  <TotalTime>835</TotalTime>
  <Words>1671</Words>
  <Application>Microsoft Office PowerPoint</Application>
  <PresentationFormat>Presentazione su schermo (4:3)</PresentationFormat>
  <Paragraphs>322</Paragraphs>
  <Slides>47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1" baseType="lpstr">
      <vt:lpstr>Presentazione standard1</vt:lpstr>
      <vt:lpstr>Personalizza struttura</vt:lpstr>
      <vt:lpstr>Modello di presentazione_ARPA_FVG_acqua</vt:lpstr>
      <vt:lpstr>Documento</vt:lpstr>
      <vt:lpstr>La qualità delle acque </vt:lpstr>
      <vt:lpstr>La Direttiva 2000/60/CE istituisce un quadro per l’azione comunitaria in materia di acque </vt:lpstr>
      <vt:lpstr>SI PROPONE  -di ampliare la protezione delle acque, sia superficiali che sotterranee -di raggiungere lo stato di “buono” per tutte le acque entro il 31 dicembre 2015  </vt:lpstr>
      <vt:lpstr>-di gestire le risorse idriche sulla base di bacini idrografici indipendentemente dalle strutture amministrative -di procedere attraverso un’azione che unisca limiti delle emissioni e standard di qualità  </vt:lpstr>
      <vt:lpstr>-riconoscere a tutti i servizi idrici il giusto prezzo che tenga conto del loro costo economico reale  -rendere partecipi i cittadini delle scelte adottate in materia.  </vt:lpstr>
      <vt:lpstr>E’  stata recepita in Italia dal D.Lgs. 152/2006 e applicata «work in progress» con una  serie di decreti attuativi in aggiornamento continuo . </vt:lpstr>
      <vt:lpstr>La norma è finalizzata a proteggere l’ambiente per la tutela della salute dei viventi dai rischi derivanti dalla scarsa qualità delle acque</vt:lpstr>
      <vt:lpstr>SICUREZZA-SALUTE-AMBIENTE</vt:lpstr>
      <vt:lpstr>AGGIORNAMENTO (Laboratorio Isonzo 2010-2012 RA FVG)  </vt:lpstr>
      <vt:lpstr>ECOSISTEMI FLUVIALI </vt:lpstr>
      <vt:lpstr>ECOSISTEMI FLUVIALI </vt:lpstr>
      <vt:lpstr>IERI</vt:lpstr>
      <vt:lpstr>OGGI: Stato Ecologico</vt:lpstr>
      <vt:lpstr>Presentazione standard di PowerPoint</vt:lpstr>
      <vt:lpstr>BIOMONITORAGGIO</vt:lpstr>
      <vt:lpstr>BIOMONITORAGGIO</vt:lpstr>
      <vt:lpstr>Analisi Corpi Idrici fiume Isonzo Provincia di Gorizia </vt:lpstr>
      <vt:lpstr>Macroinvertebrati: (retino di raccolta)</vt:lpstr>
      <vt:lpstr>Macroinvertebrati: Supporti artificiali di raccolta</vt:lpstr>
      <vt:lpstr>Macroinvertebrati: raccolta</vt:lpstr>
      <vt:lpstr>Macroinvertebrati: tipizzazione</vt:lpstr>
      <vt:lpstr>Macroinvertebrati: Indice STAR ICmi</vt:lpstr>
      <vt:lpstr>Diatomee: Raccolta del biofilm</vt:lpstr>
      <vt:lpstr>Diatomee: individuazione delle specie dai frustoli silicei </vt:lpstr>
      <vt:lpstr>Diatomee: Indice ICMi</vt:lpstr>
      <vt:lpstr>Indice chimico: LIMeco</vt:lpstr>
      <vt:lpstr>Indice macrofite acquatiche: IBMR</vt:lpstr>
      <vt:lpstr>PESCI E AMBIENTE FLUVIALE</vt:lpstr>
      <vt:lpstr>Analisi Corpi Idrici Fiume Isonzo Provincia di Gorizia  </vt:lpstr>
      <vt:lpstr> C.I.06SS4F4</vt:lpstr>
      <vt:lpstr>Dall’entrata in Italia alla passerella di Straccis</vt:lpstr>
      <vt:lpstr>C.I.06SS4F2</vt:lpstr>
      <vt:lpstr>Dalla passerella di Straccis a prima della confluenza del fiume Vipacco</vt:lpstr>
      <vt:lpstr>C.I.06SS4F3</vt:lpstr>
      <vt:lpstr>Dalla confluenza del fiume Vipacco alla traversa di Sagrado </vt:lpstr>
      <vt:lpstr>C.I.06SS4F3</vt:lpstr>
      <vt:lpstr>C.I.06SS4F3</vt:lpstr>
      <vt:lpstr>C.I. 06SS4F5</vt:lpstr>
      <vt:lpstr>Dalla traversa di Sagrado a Villesse C.I. 06SS4F5</vt:lpstr>
      <vt:lpstr>C.I. 06SS4F6 </vt:lpstr>
      <vt:lpstr>Da Villesse alla confluenza del  torrente Torre C.I. 06SS4F6 </vt:lpstr>
      <vt:lpstr>C.I. 06AS5F1</vt:lpstr>
      <vt:lpstr>Dal torrente Torre alla foce (risalita cuneo salino) C.I. 06AS5F1</vt:lpstr>
      <vt:lpstr>C.I. confluenti nell’Isonzo</vt:lpstr>
      <vt:lpstr>C.I ricadenti nel bacino del fiume Isonzo  </vt:lpstr>
      <vt:lpstr>Presentazione standard di PowerPoint</vt:lpstr>
      <vt:lpstr>SKUPAJ ZA SOČO ASSIEME PER L’ISONZO </vt:lpstr>
    </vt:vector>
  </TitlesOfParts>
  <Company>Regione FVG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Del Zotto Luigi</dc:creator>
  <cp:lastModifiedBy>TLC</cp:lastModifiedBy>
  <cp:revision>66</cp:revision>
  <dcterms:created xsi:type="dcterms:W3CDTF">2014-10-08T06:57:05Z</dcterms:created>
  <dcterms:modified xsi:type="dcterms:W3CDTF">2014-10-15T08:27:11Z</dcterms:modified>
</cp:coreProperties>
</file>