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478" autoAdjust="0"/>
  </p:normalViewPr>
  <p:slideViewPr>
    <p:cSldViewPr snapToGrid="0">
      <p:cViewPr varScale="1">
        <p:scale>
          <a:sx n="100" d="100"/>
          <a:sy n="100" d="100"/>
        </p:scale>
        <p:origin x="21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A9890-EA99-495C-8BD3-8980C8A4DAFF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B61D9-14FC-4C3A-A85F-3BE3F02773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788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979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1339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861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726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1264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6579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843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036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063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171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1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0150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297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777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83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80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085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53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341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83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B61D9-14FC-4C3A-A85F-3BE3F02773C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19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B2746-748B-4DAE-BCD2-740A31F3A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523" y="665163"/>
            <a:ext cx="7995139" cy="17018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260589A-5DAC-44D1-9F3C-A33890484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B75ACF-3228-4C70-9D51-6053769C4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BA47D1-60FD-4D38-B9CF-DAF55388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6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F37415-2B4A-4C30-995D-79EE2E69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8554"/>
            <a:ext cx="3932237" cy="131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6046B2-366D-4A3C-AC96-197DE9598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250" y="2301081"/>
            <a:ext cx="6172200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9C13A0-D5F3-4B3D-80F3-62E07271A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043797-1201-467E-A6C4-DFAFE3EB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9EBE5E-C061-4ABA-88E9-DED1C7263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11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5EB7BA-6029-407D-9FE0-AC18E7DFE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79230"/>
            <a:ext cx="3932237" cy="117816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BFC9F7B-015C-43C5-A526-151B5C76F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414954"/>
            <a:ext cx="6172200" cy="34460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5D14F33-1542-4492-A807-0B656A75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62DA9C8-2EE5-49C2-A0CC-23419CB0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62441C-D2B1-4FB2-AAC3-576B6D77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3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2E733-D53B-45F8-9CE1-77C9C0710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0FD5FB1-85DD-4A9B-9A53-0EDCECA06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426677"/>
            <a:ext cx="10515600" cy="375028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3F399B-4C76-4073-8526-D90BAC277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9F0D85-AD7B-47F0-B916-58C609B72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933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5BF35C1-3313-41D4-AD0B-D5860A3EF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2555631"/>
            <a:ext cx="2628900" cy="362133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043416-4EEA-4665-82FF-D031332C1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902677"/>
            <a:ext cx="7315200" cy="5274286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544AFD-9391-4D33-8A18-A0CA55B50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03317F-5B47-40DE-A4A1-96331F37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F6ABCF-58E7-4CA4-8A5E-0DC959CD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128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596E8E-2EF1-4FF7-9D26-3DF9F67D1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1AD988-964C-445D-8047-8863F62B0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7E9ADD-F4E3-4EBA-9F83-D0CFFF151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BBDBD4-9A16-45E0-8249-38F17949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96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A8FE20-A71C-4B2F-8197-0910DFD9B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537A7E-3BC0-49F7-8982-7527C1C14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98FA98-AB64-49F3-AA79-FEC3A8AB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00DE87-6C73-4CD3-9ED8-7A84D2EB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74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47A3A0-A30C-432B-8272-45724B515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7BB0D1-C83A-4EAD-A465-BB2DED634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22B1BE6-7356-4AD2-9F14-7733423D6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D26F5EC-0BB0-4503-92E2-1CDAE923A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BA4092-E42D-4D57-BB0D-0C906918D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92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AAAD12-474D-4BC8-8ABF-6D8A120F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BBFD13-664C-47BE-9C34-0572BBDDC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FA01A3-A41E-44FC-8A51-6923ECA67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343CD5-01E6-4A2D-A4CF-9468B32C8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3959539-CE0F-4BE1-BE73-87E9F30F5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866C1DE-3C79-4FEC-AA2D-B43CCF01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5988A03-3E19-4BA9-AB4C-F62BF272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251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270348-8215-4810-B0F8-70DCC8B1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3D0765-131D-4E2E-985C-909931880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A0E7EB-F9D3-4752-B43C-9A9EAA8F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02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4903A3-381B-465C-9552-1ED688BE1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21593CA-E6AE-47AE-93B8-9021DE4F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E82848-27B6-4FA4-81FA-3CEDFBD9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D740F8-7E79-4253-909D-4C73FF0FA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41F4EA-AF5C-42C7-B660-B923899708A1}"/>
              </a:ext>
            </a:extLst>
          </p:cNvPr>
          <p:cNvSpPr txBox="1"/>
          <p:nvPr userDrawn="1"/>
        </p:nvSpPr>
        <p:spPr>
          <a:xfrm>
            <a:off x="1136496" y="1848754"/>
            <a:ext cx="654908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300" b="1" u="sng" dirty="0">
                <a:solidFill>
                  <a:srgbClr val="173D89"/>
                </a:solidFill>
              </a:rPr>
              <a:t>Web kick-off meeting</a:t>
            </a:r>
            <a:endParaRPr lang="it-IT" sz="5300" u="sng" dirty="0">
              <a:solidFill>
                <a:srgbClr val="173D89"/>
              </a:solidFill>
            </a:endParaRPr>
          </a:p>
          <a:p>
            <a:pPr algn="ctr"/>
            <a:r>
              <a:rPr lang="it-IT" sz="2800" b="1" dirty="0">
                <a:solidFill>
                  <a:srgbClr val="173D89"/>
                </a:solidFill>
              </a:rPr>
              <a:t>WP PRESENTATION</a:t>
            </a:r>
            <a:endParaRPr lang="it-IT" sz="2800" dirty="0">
              <a:solidFill>
                <a:srgbClr val="173D89"/>
              </a:solidFill>
            </a:endParaRPr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r>
              <a:rPr lang="it-IT" dirty="0"/>
              <a:t>SPEAKER: </a:t>
            </a:r>
          </a:p>
          <a:p>
            <a:endParaRPr lang="it-IT" dirty="0"/>
          </a:p>
          <a:p>
            <a:r>
              <a:rPr lang="it-IT" dirty="0"/>
              <a:t>PARTNER: </a:t>
            </a:r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5D3F6D-9008-4F44-AB9B-9B8D50860C58}"/>
              </a:ext>
            </a:extLst>
          </p:cNvPr>
          <p:cNvSpPr txBox="1"/>
          <p:nvPr userDrawn="1"/>
        </p:nvSpPr>
        <p:spPr>
          <a:xfrm>
            <a:off x="1797907" y="5842704"/>
            <a:ext cx="1083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rebuchet MS" panose="020B0703020202090204" pitchFamily="34" charset="0"/>
              </a:rPr>
              <a:t>web kick-off meeting | 22 – 23 April 2020</a:t>
            </a:r>
          </a:p>
        </p:txBody>
      </p:sp>
    </p:spTree>
    <p:extLst>
      <p:ext uri="{BB962C8B-B14F-4D97-AF65-F5344CB8AC3E}">
        <p14:creationId xmlns:p14="http://schemas.microsoft.com/office/powerpoint/2010/main" val="396942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4903A3-381B-465C-9552-1ED688BE1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21593CA-E6AE-47AE-93B8-9021DE4F1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E82848-27B6-4FA4-81FA-3CEDFBD9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D740F8-7E79-4253-909D-4C73FF0FA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88B05D-80B3-43E8-87FA-CF4398FC7EA2}"/>
              </a:ext>
            </a:extLst>
          </p:cNvPr>
          <p:cNvSpPr txBox="1"/>
          <p:nvPr userDrawn="1"/>
        </p:nvSpPr>
        <p:spPr>
          <a:xfrm>
            <a:off x="667264" y="1798488"/>
            <a:ext cx="65490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rgbClr val="173D8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r>
              <a:rPr lang="it-IT" dirty="0"/>
              <a:t>SPEAKER: </a:t>
            </a:r>
          </a:p>
          <a:p>
            <a:endParaRPr lang="it-IT" dirty="0"/>
          </a:p>
          <a:p>
            <a:r>
              <a:rPr lang="it-IT" dirty="0"/>
              <a:t>PARTNER: </a:t>
            </a:r>
          </a:p>
          <a:p>
            <a:endParaRPr lang="it-IT" dirty="0"/>
          </a:p>
          <a:p>
            <a:endParaRPr lang="it-IT" dirty="0"/>
          </a:p>
          <a:p>
            <a:r>
              <a:rPr lang="it-IT" i="1" dirty="0" err="1">
                <a:solidFill>
                  <a:srgbClr val="000000"/>
                </a:solidFill>
              </a:rPr>
              <a:t>Contact</a:t>
            </a:r>
            <a:r>
              <a:rPr lang="it-IT" i="1" dirty="0">
                <a:solidFill>
                  <a:srgbClr val="000000"/>
                </a:solidFill>
              </a:rPr>
              <a:t> info:</a:t>
            </a:r>
            <a:endParaRPr lang="it-IT" dirty="0"/>
          </a:p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5C2F5B-5F13-46C9-8616-78045B23EC72}"/>
              </a:ext>
            </a:extLst>
          </p:cNvPr>
          <p:cNvSpPr txBox="1"/>
          <p:nvPr userDrawn="1"/>
        </p:nvSpPr>
        <p:spPr>
          <a:xfrm>
            <a:off x="951470" y="6027857"/>
            <a:ext cx="1083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rebuchet MS" panose="020B0703020202090204" pitchFamily="34" charset="0"/>
              </a:rPr>
              <a:t>web kick-off meeting | 22 – 23 April 2020</a:t>
            </a:r>
          </a:p>
        </p:txBody>
      </p:sp>
    </p:spTree>
    <p:extLst>
      <p:ext uri="{BB962C8B-B14F-4D97-AF65-F5344CB8AC3E}">
        <p14:creationId xmlns:p14="http://schemas.microsoft.com/office/powerpoint/2010/main" val="718683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55770FF-2F96-4ED0-9235-3013F04E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F27DB1-358F-4946-A34B-1CA916F1FB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17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03C797D-2546-46A6-B4E0-1494BCAE8F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46685"/>
            <a:ext cx="12192000" cy="6811315"/>
          </a:xfrm>
          <a:prstGeom prst="rect">
            <a:avLst/>
          </a:prstGeom>
        </p:spPr>
      </p:pic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3D00215-A2C5-4C5B-BCDC-D71432DB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77" y="787157"/>
            <a:ext cx="7631723" cy="859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EA2BF1-4521-4C7F-8276-55B2CA7F9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05D9F9-4F96-4FAF-A86C-9DC79F14D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4446" y="6492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0BC35-6ED8-4F7B-9E95-B894CB6E91A0}" type="datetimeFigureOut">
              <a:rPr lang="it-IT" smtClean="0"/>
              <a:t>06/12/2022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512A1B-465A-4E2D-A170-495604431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4354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D9B88-7C43-4A0D-9100-FD84610B5D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77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">
            <a:extLst>
              <a:ext uri="{FF2B5EF4-FFF2-40B4-BE49-F238E27FC236}">
                <a16:creationId xmlns:a16="http://schemas.microsoft.com/office/drawing/2014/main" id="{0F1D1527-F02A-CF41-BA70-C47919FFEAD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 algn="ctr">
              <a:buClr>
                <a:srgbClr val="000000"/>
              </a:buClr>
              <a:buSzPts val="4800"/>
            </a:pPr>
            <a:r>
              <a:rPr lang="it-IT" sz="2900" b="1" i="1" dirty="0"/>
              <a:t>Friuli Venezia Giulia, tra letteratura e musica.</a:t>
            </a:r>
          </a:p>
          <a:p>
            <a:pPr lvl="0" algn="ctr">
              <a:buClr>
                <a:srgbClr val="000000"/>
              </a:buClr>
              <a:buSzPts val="4800"/>
            </a:pPr>
            <a:r>
              <a:rPr lang="it-IT" sz="2900" b="1" i="1" dirty="0"/>
              <a:t>Le nuove rotte culturali, due nuovi modi per raccontare la destinazione </a:t>
            </a:r>
          </a:p>
          <a:p>
            <a:pPr lvl="0" algn="ctr">
              <a:buClr>
                <a:srgbClr val="000000"/>
              </a:buClr>
              <a:buSzPts val="4800"/>
            </a:pPr>
            <a:r>
              <a:rPr lang="it-IT" sz="2400" i="1" dirty="0"/>
              <a:t>Alessandra Fogar</a:t>
            </a:r>
          </a:p>
        </p:txBody>
      </p:sp>
      <p:pic>
        <p:nvPicPr>
          <p:cNvPr id="5" name="Immagine 4" descr="Immagine che contiene persona, strumento ad arco, violino&#10;&#10;Descrizione generata automaticamente">
            <a:extLst>
              <a:ext uri="{FF2B5EF4-FFF2-40B4-BE49-F238E27FC236}">
                <a16:creationId xmlns:a16="http://schemas.microsoft.com/office/drawing/2014/main" id="{39DBEDD9-F362-D7B6-1F58-6E5C257C6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3153818"/>
            <a:ext cx="4408870" cy="228530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317CCB9-1070-1B67-268B-04CC2BAA9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245" y="1843420"/>
            <a:ext cx="2965933" cy="444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34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4716" b="13462"/>
          <a:stretch/>
        </p:blipFill>
        <p:spPr>
          <a:xfrm>
            <a:off x="3952727" y="1825625"/>
            <a:ext cx="4286545" cy="4351338"/>
          </a:xfrm>
          <a:prstGeom prst="rect">
            <a:avLst/>
          </a:prstGeom>
        </p:spPr>
      </p:pic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01B89919-8D35-44E9-9A53-5FFC319E6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565310"/>
              </p:ext>
            </p:extLst>
          </p:nvPr>
        </p:nvGraphicFramePr>
        <p:xfrm>
          <a:off x="283552" y="0"/>
          <a:ext cx="11717948" cy="677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5" imgW="13174590" imgH="9288419" progId="AcroExch.Document.DC">
                  <p:embed/>
                </p:oleObj>
              </mc:Choice>
              <mc:Fallback>
                <p:oleObj name="Acrobat Document" r:id="rId5" imgW="13174590" imgH="9288419" progId="AcroExch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01B89919-8D35-44E9-9A53-5FFC319E60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552" y="0"/>
                        <a:ext cx="11717948" cy="677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6197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605A311-B930-86D3-9EF1-29295549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5477" y="748032"/>
            <a:ext cx="76317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COMUNICAZIONE. LA  APP DI CREATURES 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7D059832-0614-DFFF-1AF7-08106080D982}"/>
              </a:ext>
            </a:extLst>
          </p:cNvPr>
          <p:cNvSpPr/>
          <p:nvPr/>
        </p:nvSpPr>
        <p:spPr>
          <a:xfrm>
            <a:off x="1171575" y="2178945"/>
            <a:ext cx="2582007" cy="997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INFOPOINT DI AQUILEIA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7F3B462-55A3-B0AE-C0D6-CC6CA9C86135}"/>
              </a:ext>
            </a:extLst>
          </p:cNvPr>
          <p:cNvSpPr/>
          <p:nvPr/>
        </p:nvSpPr>
        <p:spPr>
          <a:xfrm>
            <a:off x="1171575" y="4381500"/>
            <a:ext cx="2585131" cy="895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INFOPOINT</a:t>
            </a:r>
            <a:r>
              <a:rPr lang="it-IT" dirty="0"/>
              <a:t> </a:t>
            </a:r>
            <a:r>
              <a:rPr lang="it-IT" sz="2000" b="1" dirty="0"/>
              <a:t>DI SISTIANA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A4B2377-6653-1540-3211-C0976990DC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261338" y="1676400"/>
            <a:ext cx="2965251" cy="3953668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4D524523-63AE-1392-6FA7-EDB81087FDD6}"/>
              </a:ext>
            </a:extLst>
          </p:cNvPr>
          <p:cNvSpPr/>
          <p:nvPr/>
        </p:nvSpPr>
        <p:spPr>
          <a:xfrm>
            <a:off x="7369811" y="2389238"/>
            <a:ext cx="3119106" cy="787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INFOPOINT DI PORDENONE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3F08FA0-73A9-48AC-711F-26A46EA6F8E0}"/>
              </a:ext>
            </a:extLst>
          </p:cNvPr>
          <p:cNvSpPr/>
          <p:nvPr/>
        </p:nvSpPr>
        <p:spPr>
          <a:xfrm>
            <a:off x="7462636" y="3538253"/>
            <a:ext cx="2460523" cy="76037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INFOPOINT</a:t>
            </a:r>
            <a:r>
              <a:rPr lang="it-IT" dirty="0"/>
              <a:t> </a:t>
            </a:r>
            <a:r>
              <a:rPr lang="it-IT" sz="2000" b="1" dirty="0"/>
              <a:t>DI TARVISIO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88217241-A89C-A3FB-1CE5-5873F200C945}"/>
              </a:ext>
            </a:extLst>
          </p:cNvPr>
          <p:cNvSpPr/>
          <p:nvPr/>
        </p:nvSpPr>
        <p:spPr>
          <a:xfrm>
            <a:off x="7462636" y="4660266"/>
            <a:ext cx="2646175" cy="96980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INFOPOINT DI TOLMEZZO 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9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700D277B-E4AF-4A9D-A234-51CAFBA3AA47}"/>
              </a:ext>
            </a:extLst>
          </p:cNvPr>
          <p:cNvSpPr/>
          <p:nvPr/>
        </p:nvSpPr>
        <p:spPr>
          <a:xfrm>
            <a:off x="2285476" y="3997116"/>
            <a:ext cx="404334" cy="121730"/>
          </a:xfrm>
          <a:prstGeom prst="rightArrow">
            <a:avLst>
              <a:gd name="adj1" fmla="val 33352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B19895-88F5-458C-8E40-F76CFEC1F803}"/>
              </a:ext>
            </a:extLst>
          </p:cNvPr>
          <p:cNvSpPr txBox="1"/>
          <p:nvPr/>
        </p:nvSpPr>
        <p:spPr>
          <a:xfrm>
            <a:off x="4194379" y="2917632"/>
            <a:ext cx="295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↓</a:t>
            </a:r>
            <a:r>
              <a:rPr lang="it-IT" sz="2800" b="1" dirty="0" smtClean="0">
                <a:solidFill>
                  <a:srgbClr val="FF0000"/>
                </a:solidFill>
              </a:rPr>
              <a:t>rotta letteraria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2656DFD5-EC62-4D6F-B745-57EC04E0417B}"/>
              </a:ext>
            </a:extLst>
          </p:cNvPr>
          <p:cNvSpPr/>
          <p:nvPr/>
        </p:nvSpPr>
        <p:spPr>
          <a:xfrm>
            <a:off x="2907410" y="3760983"/>
            <a:ext cx="1659217" cy="6245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D73AD8AC-D722-4E39-83E7-5E9396561296}"/>
              </a:ext>
            </a:extLst>
          </p:cNvPr>
          <p:cNvSpPr/>
          <p:nvPr/>
        </p:nvSpPr>
        <p:spPr>
          <a:xfrm>
            <a:off x="5324100" y="3605170"/>
            <a:ext cx="3648433" cy="90562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RAGGIUNGERE LE DESTINAZIONI IN MODO SOSTENIBILE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B1961D2-890A-4C98-BAE7-2E9D67CD4201}"/>
              </a:ext>
            </a:extLst>
          </p:cNvPr>
          <p:cNvSpPr/>
          <p:nvPr/>
        </p:nvSpPr>
        <p:spPr>
          <a:xfrm>
            <a:off x="1010786" y="5343099"/>
            <a:ext cx="2743746" cy="37105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RICETTIVITÀ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19C40DB-647E-413E-AF9C-F818DB1B7869}"/>
              </a:ext>
            </a:extLst>
          </p:cNvPr>
          <p:cNvSpPr/>
          <p:nvPr/>
        </p:nvSpPr>
        <p:spPr>
          <a:xfrm>
            <a:off x="4133537" y="5158824"/>
            <a:ext cx="3014780" cy="74833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&amp; WINE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AEABE70-DE40-4BBD-9BF0-81F812619129}"/>
              </a:ext>
            </a:extLst>
          </p:cNvPr>
          <p:cNvSpPr/>
          <p:nvPr/>
        </p:nvSpPr>
        <p:spPr>
          <a:xfrm>
            <a:off x="7422547" y="5129609"/>
            <a:ext cx="2938284" cy="79803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EVENTI E FESTIVAL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15226633-373D-4F84-A0B5-D3CC516A5A57}"/>
              </a:ext>
            </a:extLst>
          </p:cNvPr>
          <p:cNvSpPr/>
          <p:nvPr/>
        </p:nvSpPr>
        <p:spPr>
          <a:xfrm>
            <a:off x="4723213" y="3997116"/>
            <a:ext cx="449542" cy="188405"/>
          </a:xfrm>
          <a:prstGeom prst="rightArrow">
            <a:avLst>
              <a:gd name="adj1" fmla="val 33352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1A589474-82F7-4316-8494-CD2539CCB47C}"/>
              </a:ext>
            </a:extLst>
          </p:cNvPr>
          <p:cNvSpPr/>
          <p:nvPr/>
        </p:nvSpPr>
        <p:spPr>
          <a:xfrm>
            <a:off x="9137826" y="3886089"/>
            <a:ext cx="473286" cy="315677"/>
          </a:xfrm>
          <a:prstGeom prst="rightArrow">
            <a:avLst>
              <a:gd name="adj1" fmla="val 33352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0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C08133E3-F640-4EE6-8282-1FD44E42D52A}"/>
              </a:ext>
            </a:extLst>
          </p:cNvPr>
          <p:cNvSpPr/>
          <p:nvPr/>
        </p:nvSpPr>
        <p:spPr>
          <a:xfrm>
            <a:off x="4118146" y="1763662"/>
            <a:ext cx="3030170" cy="105801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APP CREATURES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CC836F25-2EC5-4032-AD04-099EF6A5BF5D}"/>
              </a:ext>
            </a:extLst>
          </p:cNvPr>
          <p:cNvSpPr/>
          <p:nvPr/>
        </p:nvSpPr>
        <p:spPr>
          <a:xfrm>
            <a:off x="550927" y="3598799"/>
            <a:ext cx="1557980" cy="89025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75B25C0-5077-4042-80F1-5A1366693066}"/>
              </a:ext>
            </a:extLst>
          </p:cNvPr>
          <p:cNvSpPr/>
          <p:nvPr/>
        </p:nvSpPr>
        <p:spPr>
          <a:xfrm>
            <a:off x="9730006" y="3709519"/>
            <a:ext cx="1717614" cy="8054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 CULTURALI E ARTISTICI </a:t>
            </a:r>
          </a:p>
        </p:txBody>
      </p:sp>
      <p:sp>
        <p:nvSpPr>
          <p:cNvPr id="18" name="Titolo 17">
            <a:extLst>
              <a:ext uri="{FF2B5EF4-FFF2-40B4-BE49-F238E27FC236}">
                <a16:creationId xmlns:a16="http://schemas.microsoft.com/office/drawing/2014/main" id="{30DA91DA-5FFE-4460-AC70-B99083208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7157"/>
            <a:ext cx="7631723" cy="4247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COMUNICAZIONE: LA APP DI CREATURES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43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0DA91DA-5FFE-4460-AC70-B99083208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7157"/>
            <a:ext cx="7631723" cy="4247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COMUNICAZIONE: LA APP DI CREATURES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700D277B-E4AF-4A9D-A234-51CAFBA3AA47}"/>
              </a:ext>
            </a:extLst>
          </p:cNvPr>
          <p:cNvSpPr/>
          <p:nvPr/>
        </p:nvSpPr>
        <p:spPr>
          <a:xfrm>
            <a:off x="3237402" y="3520007"/>
            <a:ext cx="484850" cy="274938"/>
          </a:xfrm>
          <a:prstGeom prst="rightArrow">
            <a:avLst>
              <a:gd name="adj1" fmla="val 33352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6B19895-88F5-458C-8E40-F76CFEC1F803}"/>
              </a:ext>
            </a:extLst>
          </p:cNvPr>
          <p:cNvSpPr txBox="1"/>
          <p:nvPr/>
        </p:nvSpPr>
        <p:spPr>
          <a:xfrm>
            <a:off x="4572779" y="2291737"/>
            <a:ext cx="3357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↓rotta musicale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656DFD5-EC62-4D6F-B745-57EC04E0417B}"/>
              </a:ext>
            </a:extLst>
          </p:cNvPr>
          <p:cNvSpPr/>
          <p:nvPr/>
        </p:nvSpPr>
        <p:spPr>
          <a:xfrm>
            <a:off x="3836951" y="3315135"/>
            <a:ext cx="1073258" cy="81789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73AD8AC-D722-4E39-83E7-5E9396561296}"/>
              </a:ext>
            </a:extLst>
          </p:cNvPr>
          <p:cNvSpPr/>
          <p:nvPr/>
        </p:nvSpPr>
        <p:spPr>
          <a:xfrm>
            <a:off x="5689783" y="3075236"/>
            <a:ext cx="3558025" cy="11053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PERSONAGGI DELLA MUSICA (musica da conoscere) 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15226633-373D-4F84-A0B5-D3CC516A5A57}"/>
              </a:ext>
            </a:extLst>
          </p:cNvPr>
          <p:cNvSpPr/>
          <p:nvPr/>
        </p:nvSpPr>
        <p:spPr>
          <a:xfrm>
            <a:off x="5024908" y="3529365"/>
            <a:ext cx="509237" cy="274938"/>
          </a:xfrm>
          <a:prstGeom prst="rightArrow">
            <a:avLst>
              <a:gd name="adj1" fmla="val 33352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1A589474-82F7-4316-8494-CD2539CCB47C}"/>
              </a:ext>
            </a:extLst>
          </p:cNvPr>
          <p:cNvSpPr/>
          <p:nvPr/>
        </p:nvSpPr>
        <p:spPr>
          <a:xfrm>
            <a:off x="9403446" y="3520007"/>
            <a:ext cx="635490" cy="293654"/>
          </a:xfrm>
          <a:prstGeom prst="rightArrow">
            <a:avLst>
              <a:gd name="adj1" fmla="val 33352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6ED9EC9F-0001-AC87-1022-B95D03CB2C4B}"/>
              </a:ext>
            </a:extLst>
          </p:cNvPr>
          <p:cNvSpPr/>
          <p:nvPr/>
        </p:nvSpPr>
        <p:spPr>
          <a:xfrm>
            <a:off x="6162931" y="4357349"/>
            <a:ext cx="2611728" cy="99063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ARTIGIANI DELLA MUSICA (musica da costruire) 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AC2A78B3-6860-6874-70C5-C92D6FB556BD}"/>
              </a:ext>
            </a:extLst>
          </p:cNvPr>
          <p:cNvSpPr/>
          <p:nvPr/>
        </p:nvSpPr>
        <p:spPr>
          <a:xfrm>
            <a:off x="2682322" y="4384490"/>
            <a:ext cx="2652784" cy="98998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 E CULTURA DELLA MUSICA </a:t>
            </a:r>
          </a:p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(musica da visitare) 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975B25C0-5077-4042-80F1-5A1366693066}"/>
              </a:ext>
            </a:extLst>
          </p:cNvPr>
          <p:cNvSpPr/>
          <p:nvPr/>
        </p:nvSpPr>
        <p:spPr>
          <a:xfrm>
            <a:off x="10144125" y="2740795"/>
            <a:ext cx="1514622" cy="15703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EVENTI DELLA MUSICA (musica da vivere) 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DB1961D2-890A-4C98-BAE7-2E9D67CD4201}"/>
              </a:ext>
            </a:extLst>
          </p:cNvPr>
          <p:cNvSpPr/>
          <p:nvPr/>
        </p:nvSpPr>
        <p:spPr>
          <a:xfrm>
            <a:off x="2682322" y="5561844"/>
            <a:ext cx="2648172" cy="87051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RICETTIVITÀ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419C40DB-647E-413E-AF9C-F818DB1B7869}"/>
              </a:ext>
            </a:extLst>
          </p:cNvPr>
          <p:cNvSpPr/>
          <p:nvPr/>
        </p:nvSpPr>
        <p:spPr>
          <a:xfrm>
            <a:off x="6568940" y="5524769"/>
            <a:ext cx="1799710" cy="94466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&amp; WINE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CC836F25-2EC5-4032-AD04-099EF6A5BF5D}"/>
              </a:ext>
            </a:extLst>
          </p:cNvPr>
          <p:cNvSpPr/>
          <p:nvPr/>
        </p:nvSpPr>
        <p:spPr>
          <a:xfrm>
            <a:off x="482533" y="3149879"/>
            <a:ext cx="2574844" cy="101519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LUOGHI DELLA MUSICA (musica da ascoltare) 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C08133E3-F640-4EE6-8282-1FD44E42D52A}"/>
              </a:ext>
            </a:extLst>
          </p:cNvPr>
          <p:cNvSpPr/>
          <p:nvPr/>
        </p:nvSpPr>
        <p:spPr>
          <a:xfrm>
            <a:off x="3836951" y="1328067"/>
            <a:ext cx="4092866" cy="89738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APP CREATURES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42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0DA91DA-5FFE-4460-AC70-B99083208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7157"/>
            <a:ext cx="7631723" cy="480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COMUNICAZIONE: LA APP DI CREATURES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08133E3-F640-4EE6-8282-1FD44E42D52A}"/>
              </a:ext>
            </a:extLst>
          </p:cNvPr>
          <p:cNvSpPr/>
          <p:nvPr/>
        </p:nvSpPr>
        <p:spPr>
          <a:xfrm>
            <a:off x="3597488" y="1709596"/>
            <a:ext cx="4130606" cy="1264131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APP CREATURES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700D277B-E4AF-4A9D-A234-51CAFBA3AA47}"/>
              </a:ext>
            </a:extLst>
          </p:cNvPr>
          <p:cNvSpPr/>
          <p:nvPr/>
        </p:nvSpPr>
        <p:spPr>
          <a:xfrm>
            <a:off x="2131305" y="3983142"/>
            <a:ext cx="554202" cy="231150"/>
          </a:xfrm>
          <a:prstGeom prst="rightArrow">
            <a:avLst>
              <a:gd name="adj1" fmla="val 33352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2656DFD5-EC62-4D6F-B745-57EC04E0417B}"/>
              </a:ext>
            </a:extLst>
          </p:cNvPr>
          <p:cNvSpPr/>
          <p:nvPr/>
        </p:nvSpPr>
        <p:spPr>
          <a:xfrm>
            <a:off x="2843402" y="3688146"/>
            <a:ext cx="2129392" cy="82074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D73AD8AC-D722-4E39-83E7-5E9396561296}"/>
              </a:ext>
            </a:extLst>
          </p:cNvPr>
          <p:cNvSpPr/>
          <p:nvPr/>
        </p:nvSpPr>
        <p:spPr>
          <a:xfrm>
            <a:off x="5906681" y="3713290"/>
            <a:ext cx="3159427" cy="83254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RAGGIUNGERE LE DESTINAZIONI IN MODO SOSTENIBILE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DB1961D2-890A-4C98-BAE7-2E9D67CD4201}"/>
              </a:ext>
            </a:extLst>
          </p:cNvPr>
          <p:cNvSpPr/>
          <p:nvPr/>
        </p:nvSpPr>
        <p:spPr>
          <a:xfrm>
            <a:off x="1636049" y="5083798"/>
            <a:ext cx="2610704" cy="687951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RICETTIVITÀ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419C40DB-647E-413E-AF9C-F818DB1B7869}"/>
              </a:ext>
            </a:extLst>
          </p:cNvPr>
          <p:cNvSpPr/>
          <p:nvPr/>
        </p:nvSpPr>
        <p:spPr>
          <a:xfrm>
            <a:off x="4357439" y="5083799"/>
            <a:ext cx="2610704" cy="687951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FOOD &amp; WINE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AEABE70-DE40-4BBD-9BF0-81F812619129}"/>
              </a:ext>
            </a:extLst>
          </p:cNvPr>
          <p:cNvSpPr/>
          <p:nvPr/>
        </p:nvSpPr>
        <p:spPr>
          <a:xfrm>
            <a:off x="7078829" y="5067300"/>
            <a:ext cx="2610704" cy="687951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EVENTI E FESTIVAL</a:t>
            </a: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15226633-373D-4F84-A0B5-D3CC516A5A57}"/>
              </a:ext>
            </a:extLst>
          </p:cNvPr>
          <p:cNvSpPr/>
          <p:nvPr/>
        </p:nvSpPr>
        <p:spPr>
          <a:xfrm>
            <a:off x="5130690" y="4040545"/>
            <a:ext cx="668451" cy="178035"/>
          </a:xfrm>
          <a:prstGeom prst="rightArrow">
            <a:avLst>
              <a:gd name="adj1" fmla="val 33352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1A589474-82F7-4316-8494-CD2539CCB47C}"/>
              </a:ext>
            </a:extLst>
          </p:cNvPr>
          <p:cNvSpPr/>
          <p:nvPr/>
        </p:nvSpPr>
        <p:spPr>
          <a:xfrm>
            <a:off x="9181086" y="4008264"/>
            <a:ext cx="653576" cy="192991"/>
          </a:xfrm>
          <a:prstGeom prst="rightArrow">
            <a:avLst>
              <a:gd name="adj1" fmla="val 33352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CC836F25-2EC5-4032-AD04-099EF6A5BF5D}"/>
              </a:ext>
            </a:extLst>
          </p:cNvPr>
          <p:cNvSpPr/>
          <p:nvPr/>
        </p:nvSpPr>
        <p:spPr>
          <a:xfrm>
            <a:off x="572304" y="3572199"/>
            <a:ext cx="1394336" cy="93669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975B25C0-5077-4042-80F1-5A1366693066}"/>
              </a:ext>
            </a:extLst>
          </p:cNvPr>
          <p:cNvSpPr/>
          <p:nvPr/>
        </p:nvSpPr>
        <p:spPr>
          <a:xfrm>
            <a:off x="9949640" y="3648007"/>
            <a:ext cx="1783660" cy="9135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HIGHLIGHTS CULTURALI E ARTISTICI 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08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605A311-B930-86D3-9EF1-29295549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2733"/>
            <a:ext cx="763172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COMUNICAZIONE. LA CARTOLINA PARLANTE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C08332-C089-9E9F-BD00-EA1D2C109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83" y="1704720"/>
            <a:ext cx="6234926" cy="412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08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605A311-B930-86D3-9EF1-29295549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2733"/>
            <a:ext cx="763172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COMUNICAZIONE. LA CARTOLINA PARLANTE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50FD83D-3495-7A24-3AC6-21D77B98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35" y="1914525"/>
            <a:ext cx="6791189" cy="407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9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605A311-B930-86D3-9EF1-29295549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2733"/>
            <a:ext cx="763172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COMUNICAZIONE. LA CARTOLINA PARLANTE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70E5C0C-B03B-849B-0FBF-1A0866654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24" y="1650663"/>
            <a:ext cx="3535695" cy="23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1834CB7-BBA8-256C-8FD9-6BDF962DC168}"/>
              </a:ext>
            </a:extLst>
          </p:cNvPr>
          <p:cNvSpPr/>
          <p:nvPr/>
        </p:nvSpPr>
        <p:spPr>
          <a:xfrm>
            <a:off x="6709923" y="4948123"/>
            <a:ext cx="1620629" cy="985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ADV E TOUR OPERATOR (TIALIA/ESTERO)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AA9FEF5-6AD0-59BF-EA9D-976EEFF7E5CE}"/>
              </a:ext>
            </a:extLst>
          </p:cNvPr>
          <p:cNvSpPr/>
          <p:nvPr/>
        </p:nvSpPr>
        <p:spPr>
          <a:xfrm>
            <a:off x="4458294" y="5012483"/>
            <a:ext cx="1882759" cy="896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INFOPOINT PROMOTURISMOFVG E IAT TERRITORIALI 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1C250E3-B954-5B5E-87FD-32209961D0CB}"/>
              </a:ext>
            </a:extLst>
          </p:cNvPr>
          <p:cNvCxnSpPr>
            <a:cxnSpLocks/>
          </p:cNvCxnSpPr>
          <p:nvPr/>
        </p:nvCxnSpPr>
        <p:spPr>
          <a:xfrm>
            <a:off x="5613632" y="4262098"/>
            <a:ext cx="1" cy="548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FBF5CEBC-6FF6-FEDC-3A0D-E2B824CC2ABF}"/>
              </a:ext>
            </a:extLst>
          </p:cNvPr>
          <p:cNvSpPr/>
          <p:nvPr/>
        </p:nvSpPr>
        <p:spPr>
          <a:xfrm>
            <a:off x="2817809" y="4923992"/>
            <a:ext cx="1271615" cy="985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INFOPOINT PROMOTURISMOFVG E IAT TERRITORIALI 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4B1BAB7-337A-BF58-949B-516663674D05}"/>
              </a:ext>
            </a:extLst>
          </p:cNvPr>
          <p:cNvCxnSpPr>
            <a:cxnSpLocks/>
          </p:cNvCxnSpPr>
          <p:nvPr/>
        </p:nvCxnSpPr>
        <p:spPr>
          <a:xfrm flipH="1">
            <a:off x="3785180" y="4363257"/>
            <a:ext cx="411588" cy="447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DBFF9EE-C28B-A06A-A712-0694E1AB9061}"/>
              </a:ext>
            </a:extLst>
          </p:cNvPr>
          <p:cNvCxnSpPr>
            <a:cxnSpLocks/>
          </p:cNvCxnSpPr>
          <p:nvPr/>
        </p:nvCxnSpPr>
        <p:spPr>
          <a:xfrm>
            <a:off x="7030497" y="4363257"/>
            <a:ext cx="392720" cy="482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4A68D863-D64B-8FE7-D41E-1CA4122F3D23}"/>
              </a:ext>
            </a:extLst>
          </p:cNvPr>
          <p:cNvSpPr/>
          <p:nvPr/>
        </p:nvSpPr>
        <p:spPr>
          <a:xfrm>
            <a:off x="8572826" y="5031699"/>
            <a:ext cx="1783454" cy="817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KIT PRESS 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B52CE64-E8B7-5669-4917-4C45D48515E6}"/>
              </a:ext>
            </a:extLst>
          </p:cNvPr>
          <p:cNvCxnSpPr>
            <a:cxnSpLocks/>
          </p:cNvCxnSpPr>
          <p:nvPr/>
        </p:nvCxnSpPr>
        <p:spPr>
          <a:xfrm>
            <a:off x="8348383" y="4340457"/>
            <a:ext cx="448885" cy="530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8DECC1C1-DBF0-33A7-9B72-775782BC6F28}"/>
              </a:ext>
            </a:extLst>
          </p:cNvPr>
          <p:cNvSpPr/>
          <p:nvPr/>
        </p:nvSpPr>
        <p:spPr>
          <a:xfrm>
            <a:off x="1185256" y="4810500"/>
            <a:ext cx="1183060" cy="1195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FIERE ITALIA / ESTERO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74B1BAB7-337A-BF58-949B-516663674D05}"/>
              </a:ext>
            </a:extLst>
          </p:cNvPr>
          <p:cNvCxnSpPr>
            <a:cxnSpLocks/>
          </p:cNvCxnSpPr>
          <p:nvPr/>
        </p:nvCxnSpPr>
        <p:spPr>
          <a:xfrm flipH="1">
            <a:off x="2398908" y="4107047"/>
            <a:ext cx="896742" cy="462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6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7605A311-B930-86D3-9EF1-29295549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976632"/>
            <a:ext cx="76317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COMUNICAZIONE. PRESS TOUR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66B66F8-50D4-A913-21B3-C0D7C1A69C25}"/>
              </a:ext>
            </a:extLst>
          </p:cNvPr>
          <p:cNvSpPr/>
          <p:nvPr/>
        </p:nvSpPr>
        <p:spPr>
          <a:xfrm>
            <a:off x="2072640" y="2233434"/>
            <a:ext cx="56083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/>
              <a:t>15- 18 DICEMBRE 2022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09E4CEE-B615-77CC-7FF8-AB8B0F3F6500}"/>
              </a:ext>
            </a:extLst>
          </p:cNvPr>
          <p:cNvSpPr/>
          <p:nvPr/>
        </p:nvSpPr>
        <p:spPr>
          <a:xfrm>
            <a:off x="1019175" y="3809999"/>
            <a:ext cx="4373880" cy="2254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highlight>
                  <a:srgbClr val="C0C0C0"/>
                </a:highlight>
              </a:rPr>
              <a:t>5 TESTATE </a:t>
            </a:r>
          </a:p>
          <a:p>
            <a:pPr algn="ctr"/>
            <a:endParaRPr lang="it-IT" sz="2400" b="1" dirty="0">
              <a:highlight>
                <a:srgbClr val="C0C0C0"/>
              </a:highlight>
            </a:endParaRPr>
          </a:p>
          <a:p>
            <a:pPr algn="ctr"/>
            <a:endParaRPr lang="it-IT" sz="2400" b="1" dirty="0">
              <a:highlight>
                <a:srgbClr val="C0C0C0"/>
              </a:highlight>
            </a:endParaRPr>
          </a:p>
          <a:p>
            <a:pPr algn="ctr"/>
            <a:r>
              <a:rPr lang="it-IT" sz="2400" b="1" dirty="0">
                <a:highlight>
                  <a:srgbClr val="C0C0C0"/>
                </a:highlight>
              </a:rPr>
              <a:t>  ITALIA                      SLOVENIA AUSTRIA 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2E639AB-F7D4-0C98-DEA1-75B94C6553C5}"/>
              </a:ext>
            </a:extLst>
          </p:cNvPr>
          <p:cNvSpPr/>
          <p:nvPr/>
        </p:nvSpPr>
        <p:spPr>
          <a:xfrm>
            <a:off x="6219410" y="3891780"/>
            <a:ext cx="3389181" cy="20908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VARIE LOCALITA’ DELLA REGIONE IN CUI ROTTA LETTERARIA E ROTTA MUSICALE SI INCROCERANNO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04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605A311-B930-86D3-9EF1-29295549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2733"/>
            <a:ext cx="763172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PROMOZIONE ROTTE. Formazione operatori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C9F2D7-4082-7B66-BF97-2838150E215B}"/>
              </a:ext>
            </a:extLst>
          </p:cNvPr>
          <p:cNvSpPr txBox="1"/>
          <p:nvPr/>
        </p:nvSpPr>
        <p:spPr>
          <a:xfrm>
            <a:off x="639095" y="2163097"/>
            <a:ext cx="6564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GUIDE TURISTICHE REGIONALI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BCA178B-7226-093A-CC3E-07D6FC42759C}"/>
              </a:ext>
            </a:extLst>
          </p:cNvPr>
          <p:cNvSpPr txBox="1"/>
          <p:nvPr/>
        </p:nvSpPr>
        <p:spPr>
          <a:xfrm>
            <a:off x="639095" y="3075641"/>
            <a:ext cx="4529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ADV INCOMING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402E3D-111F-AEFB-E257-57A353F7B106}"/>
              </a:ext>
            </a:extLst>
          </p:cNvPr>
          <p:cNvSpPr txBox="1"/>
          <p:nvPr/>
        </p:nvSpPr>
        <p:spPr>
          <a:xfrm>
            <a:off x="639095" y="4072259"/>
            <a:ext cx="5580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ISTITUTI SCOLASTICI </a:t>
            </a:r>
          </a:p>
        </p:txBody>
      </p:sp>
      <p:sp>
        <p:nvSpPr>
          <p:cNvPr id="9" name="Parentesi graffa chiusa 8">
            <a:extLst>
              <a:ext uri="{FF2B5EF4-FFF2-40B4-BE49-F238E27FC236}">
                <a16:creationId xmlns:a16="http://schemas.microsoft.com/office/drawing/2014/main" id="{76EEF129-D81C-A700-5172-A66ED78F4B22}"/>
              </a:ext>
            </a:extLst>
          </p:cNvPr>
          <p:cNvSpPr/>
          <p:nvPr/>
        </p:nvSpPr>
        <p:spPr>
          <a:xfrm>
            <a:off x="4546191" y="3123861"/>
            <a:ext cx="256129" cy="70377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93690E6-0EEE-0BC1-DF17-B1BC1D50BFE9}"/>
              </a:ext>
            </a:extLst>
          </p:cNvPr>
          <p:cNvSpPr/>
          <p:nvPr/>
        </p:nvSpPr>
        <p:spPr>
          <a:xfrm>
            <a:off x="5168540" y="3338856"/>
            <a:ext cx="2675878" cy="269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18 ottobre 2022 </a:t>
            </a:r>
          </a:p>
        </p:txBody>
      </p:sp>
      <p:sp>
        <p:nvSpPr>
          <p:cNvPr id="11" name="Parentesi graffa chiusa 10">
            <a:extLst>
              <a:ext uri="{FF2B5EF4-FFF2-40B4-BE49-F238E27FC236}">
                <a16:creationId xmlns:a16="http://schemas.microsoft.com/office/drawing/2014/main" id="{E8A2D9F9-3D26-2054-4DA5-3EE1009D4EDC}"/>
              </a:ext>
            </a:extLst>
          </p:cNvPr>
          <p:cNvSpPr/>
          <p:nvPr/>
        </p:nvSpPr>
        <p:spPr>
          <a:xfrm>
            <a:off x="13216030" y="5142273"/>
            <a:ext cx="256129" cy="10512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12" name="Parentesi graffa chiusa 11">
            <a:extLst>
              <a:ext uri="{FF2B5EF4-FFF2-40B4-BE49-F238E27FC236}">
                <a16:creationId xmlns:a16="http://schemas.microsoft.com/office/drawing/2014/main" id="{E8A2D9F9-3D26-2054-4DA5-3EE1009D4EDC}"/>
              </a:ext>
            </a:extLst>
          </p:cNvPr>
          <p:cNvSpPr/>
          <p:nvPr/>
        </p:nvSpPr>
        <p:spPr>
          <a:xfrm>
            <a:off x="8003883" y="2191285"/>
            <a:ext cx="209717" cy="28131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510529F-B7D2-983F-C306-2C659B29430D}"/>
              </a:ext>
            </a:extLst>
          </p:cNvPr>
          <p:cNvSpPr/>
          <p:nvPr/>
        </p:nvSpPr>
        <p:spPr>
          <a:xfrm>
            <a:off x="8883991" y="2974931"/>
            <a:ext cx="2486246" cy="980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21 dicembre 2022 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45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8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it-IT" sz="28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it-IT" sz="28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ROTTA </a:t>
            </a:r>
            <a:r>
              <a:rPr lang="it-IT" sz="28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LETTERARIA. </a:t>
            </a:r>
            <a:br>
              <a:rPr lang="it-IT" sz="2800" b="1" i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it-IT" sz="28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«dalla geografia degli autori alla geografia dei luoghi»</a:t>
            </a:r>
            <a:br>
              <a:rPr lang="it-IT" sz="2800" b="1" i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1BBFFE-6B32-40BC-87D4-784B833704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94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it-IT" sz="24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it-IT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PREMESSA</a:t>
            </a:r>
            <a:r>
              <a:rPr lang="it-IT" b="1" dirty="0" smtClean="0"/>
              <a:t> </a:t>
            </a: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7AD924-15F3-5F44-B75B-A74F1EB83166}"/>
              </a:ext>
            </a:extLst>
          </p:cNvPr>
          <p:cNvSpPr txBox="1"/>
          <p:nvPr/>
        </p:nvSpPr>
        <p:spPr>
          <a:xfrm>
            <a:off x="838200" y="2945781"/>
            <a:ext cx="7162800" cy="3000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OBIETTIVO</a:t>
            </a:r>
            <a:r>
              <a:rPr lang="it-IT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della </a:t>
            </a:r>
            <a:r>
              <a:rPr lang="it-IT" dirty="0">
                <a:latin typeface="Helvetica" panose="020B0604020202020204" pitchFamily="34" charset="0"/>
                <a:cs typeface="Helvetica" panose="020B0604020202020204" pitchFamily="34" charset="0"/>
              </a:rPr>
              <a:t>rotta</a:t>
            </a:r>
            <a:r>
              <a:rPr lang="it-IT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è riattivare il “</a:t>
            </a:r>
            <a:r>
              <a:rPr lang="it-IT" b="1" i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fattore letteratura</a:t>
            </a:r>
            <a:r>
              <a:rPr lang="it-IT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” come brand di destinazione a livello nazionale (1^ stadio del progetto) e internazionale (2^stadio del progetto), facilitare la ripresa del turismo culturale e contribuire a fare del </a:t>
            </a:r>
            <a:r>
              <a:rPr lang="it-IT" b="1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campo creativo letterario </a:t>
            </a:r>
            <a:r>
              <a:rPr lang="it-IT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un motore di crescita economica, sviluppo, inclusione, educazione con un’attenzione rivolta soprattutto ai giovani creando percorsi e prodotti nuovi.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93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0DA91DA-5FFE-4460-AC70-B99083208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7157"/>
            <a:ext cx="7631723" cy="867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28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PROMOZIONE ROTTE. VISITE GUIDATE E PACCHETTI TURISTICI DEDICATI 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E749F03-EE30-4A16-B090-02352814F2CC}"/>
              </a:ext>
            </a:extLst>
          </p:cNvPr>
          <p:cNvSpPr/>
          <p:nvPr/>
        </p:nvSpPr>
        <p:spPr>
          <a:xfrm>
            <a:off x="521677" y="2820127"/>
            <a:ext cx="3317667" cy="163132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/>
              <a:t>AZIONI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3219D2-2053-484A-959C-6CDAFEC4B0A4}"/>
              </a:ext>
            </a:extLst>
          </p:cNvPr>
          <p:cNvSpPr txBox="1"/>
          <p:nvPr/>
        </p:nvSpPr>
        <p:spPr>
          <a:xfrm>
            <a:off x="4155584" y="2181108"/>
            <a:ext cx="707922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Rotta letteraria: creazione di pacchetti dedicati </a:t>
            </a:r>
            <a:r>
              <a:rPr lang="it-IT" sz="2000" dirty="0"/>
              <a:t>per rispondere all’esigenze di chi si è appassionato ad un autore o un libro : hotel letterari, visite guidate a tema, ingressi ad eventi letterari specifici (festival)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Rotta musicale: creazione di pacchetti dedicati </a:t>
            </a:r>
            <a:r>
              <a:rPr lang="it-IT" sz="2000" dirty="0"/>
              <a:t>VISITE, ITINERARI + CONCERTI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71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0DA91DA-5FFE-4460-AC70-B99083208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7157"/>
            <a:ext cx="7631723" cy="480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2800" b="1" i="1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DUE NUOVE ROTTE CULTURALI. TARGET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E749F03-EE30-4A16-B090-02352814F2CC}"/>
              </a:ext>
            </a:extLst>
          </p:cNvPr>
          <p:cNvSpPr/>
          <p:nvPr/>
        </p:nvSpPr>
        <p:spPr>
          <a:xfrm>
            <a:off x="521677" y="2466975"/>
            <a:ext cx="3738171" cy="236658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QUALI TARGET </a:t>
            </a:r>
          </a:p>
          <a:p>
            <a:pPr algn="ctr"/>
            <a:r>
              <a:rPr lang="it-IT" sz="2800" b="1" dirty="0"/>
              <a:t>ROTTA LETTERARIA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3219D2-2053-484A-959C-6CDAFEC4B0A4}"/>
              </a:ext>
            </a:extLst>
          </p:cNvPr>
          <p:cNvSpPr txBox="1"/>
          <p:nvPr/>
        </p:nvSpPr>
        <p:spPr>
          <a:xfrm>
            <a:off x="4685396" y="2326827"/>
            <a:ext cx="59978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TURISMO SCOLASTICO</a:t>
            </a:r>
          </a:p>
          <a:p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scolaresche in vena di vivere un libro o un autore; insegnanti stimolati ad organizzare tour a tema per ottimizzare la formazione degli allievi.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62B916-31B9-487D-AE9A-9DA354BAC6DD}"/>
              </a:ext>
            </a:extLst>
          </p:cNvPr>
          <p:cNvSpPr txBox="1"/>
          <p:nvPr/>
        </p:nvSpPr>
        <p:spPr>
          <a:xfrm>
            <a:off x="4685396" y="4001923"/>
            <a:ext cx="59978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APPASSIONATI DI LETTERATURA</a:t>
            </a:r>
          </a:p>
          <a:p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amano viaggiare con gli scrittori e le storie 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55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0DA91DA-5FFE-4460-AC70-B99083208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7157"/>
            <a:ext cx="7631723" cy="480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2800" b="1" i="1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DUE NUOVE ROTTE CULTURALI. TARGET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E749F03-EE30-4A16-B090-02352814F2CC}"/>
              </a:ext>
            </a:extLst>
          </p:cNvPr>
          <p:cNvSpPr/>
          <p:nvPr/>
        </p:nvSpPr>
        <p:spPr>
          <a:xfrm>
            <a:off x="521677" y="2514600"/>
            <a:ext cx="3630430" cy="227265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QUALI TARGET ROTTA MUSICALE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3219D2-2053-484A-959C-6CDAFEC4B0A4}"/>
              </a:ext>
            </a:extLst>
          </p:cNvPr>
          <p:cNvSpPr txBox="1"/>
          <p:nvPr/>
        </p:nvSpPr>
        <p:spPr>
          <a:xfrm>
            <a:off x="4770436" y="2848264"/>
            <a:ext cx="61559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PERSONAS  </a:t>
            </a:r>
            <a:r>
              <a:rPr lang="it-IT" sz="2000" dirty="0"/>
              <a:t>attirate e motivate a viaggiare da eventi musicali e/o da luoghi legati alla musica</a:t>
            </a:r>
          </a:p>
          <a:p>
            <a:endParaRPr lang="it-I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it-IT" sz="2000" dirty="0">
                <a:latin typeface="Helvetica" panose="020B0604020202020204" pitchFamily="34" charset="0"/>
                <a:cs typeface="Helvetica" panose="020B0604020202020204" pitchFamily="34" charset="0"/>
              </a:rPr>
              <a:t>(L’OMT non ha ancora definito alcun criterio per tracciare il profilo del turista musicale) </a:t>
            </a:r>
          </a:p>
          <a:p>
            <a:endParaRPr lang="it-I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1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716" b="13462"/>
          <a:stretch/>
        </p:blipFill>
        <p:spPr>
          <a:xfrm>
            <a:off x="10519684" y="5143499"/>
            <a:ext cx="1205738" cy="12239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D6C3974-8EBA-1A48-861A-4FB071600A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69" y="-636"/>
            <a:ext cx="4162527" cy="3924023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384CF2EA-CAFC-A140-938E-7A5D338A0F00}"/>
              </a:ext>
            </a:extLst>
          </p:cNvPr>
          <p:cNvGrpSpPr/>
          <p:nvPr/>
        </p:nvGrpSpPr>
        <p:grpSpPr>
          <a:xfrm>
            <a:off x="36769" y="-636"/>
            <a:ext cx="12155231" cy="7275049"/>
            <a:chOff x="536028" y="647070"/>
            <a:chExt cx="16630251" cy="914353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3DA38FB-E5F3-5F47-B6C8-B8EB07105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87415" y="647070"/>
              <a:ext cx="4825652" cy="4432074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81BEFA5-F5DF-8546-8906-BC6CDC807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1400" y="656219"/>
              <a:ext cx="6926015" cy="4334147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6149BE3-3D75-7B4F-BFA3-E1E635CA9C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40626" y="5096297"/>
              <a:ext cx="4825653" cy="45217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1A20C6F-9B31-A94F-B526-CF78A9B06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6497" y="5221807"/>
              <a:ext cx="6939878" cy="4432074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3D53F111-5890-8647-A33C-5990A705A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028" y="5344616"/>
              <a:ext cx="4716219" cy="4445990"/>
            </a:xfrm>
            <a:prstGeom prst="rect">
              <a:avLst/>
            </a:prstGeom>
          </p:spPr>
        </p:pic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5CF110AD-245A-ED48-A919-80BD3CE982DA}"/>
              </a:ext>
            </a:extLst>
          </p:cNvPr>
          <p:cNvSpPr/>
          <p:nvPr/>
        </p:nvSpPr>
        <p:spPr>
          <a:xfrm>
            <a:off x="1021007" y="2583440"/>
            <a:ext cx="9936562" cy="2385310"/>
          </a:xfrm>
          <a:prstGeom prst="rect">
            <a:avLst/>
          </a:prstGeom>
          <a:solidFill>
            <a:schemeClr val="bg1">
              <a:alpha val="8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81642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3" name="Google Shape;55;p1">
            <a:extLst>
              <a:ext uri="{FF2B5EF4-FFF2-40B4-BE49-F238E27FC236}">
                <a16:creationId xmlns:a16="http://schemas.microsoft.com/office/drawing/2014/main" id="{BA385D4A-DFB9-324E-BA83-92B23CE0FF01}"/>
              </a:ext>
            </a:extLst>
          </p:cNvPr>
          <p:cNvSpPr txBox="1"/>
          <p:nvPr/>
        </p:nvSpPr>
        <p:spPr>
          <a:xfrm>
            <a:off x="1021007" y="3017130"/>
            <a:ext cx="1239617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lvl="0" algn="ctr">
              <a:buClr>
                <a:srgbClr val="000000"/>
              </a:buClr>
              <a:buSzPts val="4800"/>
            </a:pPr>
            <a:r>
              <a:rPr lang="it-IT" sz="7200" b="1" i="1" dirty="0"/>
              <a:t>Grazie</a:t>
            </a:r>
            <a:endParaRPr lang="it-IT" sz="4400" b="1" i="1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4575A61-239E-3945-BD4E-32FDAEA62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3284061" y="3081096"/>
            <a:ext cx="1701708" cy="172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0DA91DA-5FFE-4460-AC70-B99083208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7157"/>
            <a:ext cx="7631723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24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LETTERATURA e TURISMO = LA ROTTA LETTERARIA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08133E3-F640-4EE6-8282-1FD44E42D52A}"/>
              </a:ext>
            </a:extLst>
          </p:cNvPr>
          <p:cNvSpPr/>
          <p:nvPr/>
        </p:nvSpPr>
        <p:spPr>
          <a:xfrm>
            <a:off x="3009900" y="1983995"/>
            <a:ext cx="4099779" cy="180052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COSTRUZIONE</a:t>
            </a:r>
            <a:r>
              <a:rPr lang="it-IT" sz="4000" b="1" dirty="0"/>
              <a:t> ROTTA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700D277B-E4AF-4A9D-A234-51CAFBA3AA47}"/>
              </a:ext>
            </a:extLst>
          </p:cNvPr>
          <p:cNvSpPr/>
          <p:nvPr/>
        </p:nvSpPr>
        <p:spPr>
          <a:xfrm rot="7604787">
            <a:off x="2757029" y="3886649"/>
            <a:ext cx="806707" cy="400496"/>
          </a:xfrm>
          <a:prstGeom prst="rightArrow">
            <a:avLst>
              <a:gd name="adj1" fmla="val 33352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C836F25-2EC5-4032-AD04-099EF6A5BF5D}"/>
              </a:ext>
            </a:extLst>
          </p:cNvPr>
          <p:cNvSpPr/>
          <p:nvPr/>
        </p:nvSpPr>
        <p:spPr>
          <a:xfrm>
            <a:off x="679525" y="4529904"/>
            <a:ext cx="2480857" cy="13721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AUTORI 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D3C169F9-E412-4230-8E2F-37369BA6F462}"/>
              </a:ext>
            </a:extLst>
          </p:cNvPr>
          <p:cNvSpPr/>
          <p:nvPr/>
        </p:nvSpPr>
        <p:spPr>
          <a:xfrm rot="3574841">
            <a:off x="6350258" y="4023982"/>
            <a:ext cx="779034" cy="400496"/>
          </a:xfrm>
          <a:prstGeom prst="rightArrow">
            <a:avLst>
              <a:gd name="adj1" fmla="val 33352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CD5407C-C784-4F2C-B2A8-45E2EDEBDF95}"/>
              </a:ext>
            </a:extLst>
          </p:cNvPr>
          <p:cNvSpPr/>
          <p:nvPr/>
        </p:nvSpPr>
        <p:spPr>
          <a:xfrm>
            <a:off x="6667500" y="4661518"/>
            <a:ext cx="2194289" cy="141959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 POI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1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0DA91DA-5FFE-4460-AC70-B99083208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7157"/>
            <a:ext cx="7631723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24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LETTERATURA e TURISMO = LA ROTTA LETTERARIA</a:t>
            </a:r>
          </a:p>
        </p:txBody>
      </p:sp>
      <p:graphicFrame>
        <p:nvGraphicFramePr>
          <p:cNvPr id="6" name="Tabella 3">
            <a:extLst>
              <a:ext uri="{FF2B5EF4-FFF2-40B4-BE49-F238E27FC236}">
                <a16:creationId xmlns:a16="http://schemas.microsoft.com/office/drawing/2014/main" id="{2E312AC0-E9E9-D802-D166-C8ED770CE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761971"/>
              </p:ext>
            </p:extLst>
          </p:nvPr>
        </p:nvGraphicFramePr>
        <p:xfrm>
          <a:off x="969352" y="1655445"/>
          <a:ext cx="4945673" cy="4206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29771">
                  <a:extLst>
                    <a:ext uri="{9D8B030D-6E8A-4147-A177-3AD203B41FA5}">
                      <a16:colId xmlns:a16="http://schemas.microsoft.com/office/drawing/2014/main" val="1682111631"/>
                    </a:ext>
                  </a:extLst>
                </a:gridCol>
                <a:gridCol w="3315902">
                  <a:extLst>
                    <a:ext uri="{9D8B030D-6E8A-4147-A177-3AD203B41FA5}">
                      <a16:colId xmlns:a16="http://schemas.microsoft.com/office/drawing/2014/main" val="3202081010"/>
                    </a:ext>
                  </a:extLst>
                </a:gridCol>
              </a:tblGrid>
              <a:tr h="281539">
                <a:tc>
                  <a:txBody>
                    <a:bodyPr/>
                    <a:lstStyle/>
                    <a:p>
                      <a:r>
                        <a:rPr lang="it-IT" dirty="0"/>
                        <a:t>AUTORE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370470"/>
                  </a:ext>
                </a:extLst>
              </a:tr>
              <a:tr h="915002">
                <a:tc>
                  <a:txBody>
                    <a:bodyPr/>
                    <a:lstStyle/>
                    <a:p>
                      <a:r>
                        <a:rPr lang="it-IT" sz="1200" dirty="0"/>
                        <a:t>Gabriele D’Annunzio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Trieste</a:t>
                      </a:r>
                    </a:p>
                    <a:p>
                      <a:r>
                        <a:rPr lang="it-IT" sz="1200" dirty="0"/>
                        <a:t>Piazza della Borsa</a:t>
                      </a:r>
                    </a:p>
                    <a:p>
                      <a:r>
                        <a:rPr lang="it-IT" sz="1200" dirty="0"/>
                        <a:t>Piazza Verdi</a:t>
                      </a:r>
                    </a:p>
                    <a:p>
                      <a:r>
                        <a:rPr lang="it-IT" sz="1200" dirty="0"/>
                        <a:t>Duino, Castello</a:t>
                      </a:r>
                    </a:p>
                    <a:p>
                      <a:r>
                        <a:rPr lang="it-IT" sz="1200" dirty="0"/>
                        <a:t>Aquileia, Cimitero degli Eroi</a:t>
                      </a:r>
                    </a:p>
                    <a:p>
                      <a:r>
                        <a:rPr lang="it-IT" sz="1200" dirty="0"/>
                        <a:t>Cervignano del Friuli, Eremo e Strassoldo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799259"/>
                  </a:ext>
                </a:extLst>
              </a:tr>
              <a:tr h="351924">
                <a:tc>
                  <a:txBody>
                    <a:bodyPr/>
                    <a:lstStyle/>
                    <a:p>
                      <a:r>
                        <a:rPr lang="it-IT" sz="1200" dirty="0"/>
                        <a:t>Rainer Maria Rilke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Duino, Castello</a:t>
                      </a:r>
                    </a:p>
                    <a:p>
                      <a:r>
                        <a:rPr lang="it-IT" sz="1200" dirty="0"/>
                        <a:t>Sentiero Rilke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209028"/>
                  </a:ext>
                </a:extLst>
              </a:tr>
              <a:tr h="492693">
                <a:tc>
                  <a:txBody>
                    <a:bodyPr/>
                    <a:lstStyle/>
                    <a:p>
                      <a:r>
                        <a:rPr lang="it-IT" sz="1200" dirty="0"/>
                        <a:t>Biagio Marin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Grado</a:t>
                      </a:r>
                    </a:p>
                    <a:p>
                      <a:r>
                        <a:rPr lang="it-IT" sz="1200" dirty="0"/>
                        <a:t>Centro Storico</a:t>
                      </a:r>
                    </a:p>
                    <a:p>
                      <a:r>
                        <a:rPr lang="it-IT" sz="1200" dirty="0"/>
                        <a:t>Laguna (</a:t>
                      </a:r>
                      <a:r>
                        <a:rPr lang="it-IT" sz="1200" b="1" u="sng" dirty="0"/>
                        <a:t>incrocio con PPP</a:t>
                      </a:r>
                      <a:r>
                        <a:rPr lang="it-IT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49532"/>
                  </a:ext>
                </a:extLst>
              </a:tr>
              <a:tr h="211154">
                <a:tc>
                  <a:txBody>
                    <a:bodyPr/>
                    <a:lstStyle/>
                    <a:p>
                      <a:r>
                        <a:rPr lang="it-IT" sz="1200" dirty="0"/>
                        <a:t>Filippo Tommaso Marinetti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Torviscosa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111696"/>
                  </a:ext>
                </a:extLst>
              </a:tr>
              <a:tr h="633463">
                <a:tc>
                  <a:txBody>
                    <a:bodyPr/>
                    <a:lstStyle/>
                    <a:p>
                      <a:r>
                        <a:rPr lang="it-IT" sz="1200" dirty="0"/>
                        <a:t>Ernest Hemingway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Lignano Sabbiadoro (</a:t>
                      </a:r>
                      <a:r>
                        <a:rPr lang="it-IT" sz="1200" b="1" u="sng" dirty="0"/>
                        <a:t>incrocio con G. Scerbanenco</a:t>
                      </a:r>
                      <a:r>
                        <a:rPr lang="it-IT" sz="1200" dirty="0"/>
                        <a:t>)</a:t>
                      </a:r>
                    </a:p>
                    <a:p>
                      <a:r>
                        <a:rPr lang="it-IT" sz="1200" dirty="0"/>
                        <a:t>Foci dello Stella</a:t>
                      </a:r>
                    </a:p>
                    <a:p>
                      <a:r>
                        <a:rPr lang="it-IT" sz="1200" dirty="0"/>
                        <a:t>Marano Lagunare</a:t>
                      </a:r>
                    </a:p>
                    <a:p>
                      <a:r>
                        <a:rPr lang="it-IT" sz="1200" dirty="0"/>
                        <a:t>Venzone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311535"/>
                  </a:ext>
                </a:extLst>
              </a:tr>
              <a:tr h="211154">
                <a:tc>
                  <a:txBody>
                    <a:bodyPr/>
                    <a:lstStyle/>
                    <a:p>
                      <a:r>
                        <a:rPr lang="it-IT" sz="1200" dirty="0"/>
                        <a:t>Giuseppe Ungaretti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Sagrado e luoghi Grande Guerra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045229"/>
                  </a:ext>
                </a:extLst>
              </a:tr>
            </a:tbl>
          </a:graphicData>
        </a:graphic>
      </p:graphicFrame>
      <p:graphicFrame>
        <p:nvGraphicFramePr>
          <p:cNvPr id="7" name="Tabella 3">
            <a:extLst>
              <a:ext uri="{FF2B5EF4-FFF2-40B4-BE49-F238E27FC236}">
                <a16:creationId xmlns:a16="http://schemas.microsoft.com/office/drawing/2014/main" id="{2E312AC0-E9E9-D802-D166-C8ED770CE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711933"/>
              </p:ext>
            </p:extLst>
          </p:nvPr>
        </p:nvGraphicFramePr>
        <p:xfrm>
          <a:off x="6315074" y="1655445"/>
          <a:ext cx="2209596" cy="47171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2051">
                  <a:extLst>
                    <a:ext uri="{9D8B030D-6E8A-4147-A177-3AD203B41FA5}">
                      <a16:colId xmlns:a16="http://schemas.microsoft.com/office/drawing/2014/main" val="1682111631"/>
                    </a:ext>
                  </a:extLst>
                </a:gridCol>
                <a:gridCol w="1047545">
                  <a:extLst>
                    <a:ext uri="{9D8B030D-6E8A-4147-A177-3AD203B41FA5}">
                      <a16:colId xmlns:a16="http://schemas.microsoft.com/office/drawing/2014/main" val="3202081010"/>
                    </a:ext>
                  </a:extLst>
                </a:gridCol>
              </a:tblGrid>
              <a:tr h="419473">
                <a:tc>
                  <a:txBody>
                    <a:bodyPr/>
                    <a:lstStyle/>
                    <a:p>
                      <a:r>
                        <a:rPr lang="it-IT" sz="1200" dirty="0"/>
                        <a:t>AUTORE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POI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370470"/>
                  </a:ext>
                </a:extLst>
              </a:tr>
              <a:tr h="958487">
                <a:tc>
                  <a:txBody>
                    <a:bodyPr/>
                    <a:lstStyle/>
                    <a:p>
                      <a:r>
                        <a:rPr lang="it-IT" sz="1200" dirty="0"/>
                        <a:t>Gabriele D’Annunzio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Trieste</a:t>
                      </a:r>
                    </a:p>
                    <a:p>
                      <a:r>
                        <a:rPr lang="it-IT" sz="1200" dirty="0"/>
                        <a:t>Piazza della Borsa</a:t>
                      </a:r>
                    </a:p>
                    <a:p>
                      <a:r>
                        <a:rPr lang="it-IT" sz="1200" dirty="0"/>
                        <a:t>Piazza Verdi</a:t>
                      </a:r>
                    </a:p>
                    <a:p>
                      <a:r>
                        <a:rPr lang="it-IT" sz="1200" dirty="0"/>
                        <a:t>Duino, Castello</a:t>
                      </a:r>
                    </a:p>
                    <a:p>
                      <a:r>
                        <a:rPr lang="it-IT" sz="1200" dirty="0"/>
                        <a:t>Aquileia, Cimitero degli Eroi</a:t>
                      </a:r>
                    </a:p>
                    <a:p>
                      <a:r>
                        <a:rPr lang="it-IT" sz="1200" dirty="0"/>
                        <a:t>Cervignano del Friuli, Eremo e Strassoldo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799259"/>
                  </a:ext>
                </a:extLst>
              </a:tr>
              <a:tr h="419473">
                <a:tc>
                  <a:txBody>
                    <a:bodyPr/>
                    <a:lstStyle/>
                    <a:p>
                      <a:r>
                        <a:rPr lang="it-IT" sz="1200" dirty="0"/>
                        <a:t>Rainer Maria Rilke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Duino, Castello</a:t>
                      </a:r>
                    </a:p>
                    <a:p>
                      <a:r>
                        <a:rPr lang="it-IT" sz="1200" dirty="0"/>
                        <a:t>Sentiero Rilke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209028"/>
                  </a:ext>
                </a:extLst>
              </a:tr>
              <a:tr h="507434">
                <a:tc>
                  <a:txBody>
                    <a:bodyPr/>
                    <a:lstStyle/>
                    <a:p>
                      <a:r>
                        <a:rPr lang="it-IT" sz="1200" dirty="0"/>
                        <a:t>Biagio Marin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Grado</a:t>
                      </a:r>
                    </a:p>
                    <a:p>
                      <a:r>
                        <a:rPr lang="it-IT" sz="1200" dirty="0"/>
                        <a:t>Centro Storico</a:t>
                      </a:r>
                    </a:p>
                    <a:p>
                      <a:r>
                        <a:rPr lang="it-IT" sz="1200" dirty="0"/>
                        <a:t>Laguna (</a:t>
                      </a:r>
                      <a:r>
                        <a:rPr lang="it-IT" sz="1200" b="1" u="sng" dirty="0"/>
                        <a:t>incrocio con PPP</a:t>
                      </a:r>
                      <a:r>
                        <a:rPr lang="it-IT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49532"/>
                  </a:ext>
                </a:extLst>
              </a:tr>
            </a:tbl>
          </a:graphicData>
        </a:graphic>
      </p:graphicFrame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88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0DA91DA-5FFE-4460-AC70-B99083208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677" y="787157"/>
            <a:ext cx="7631723" cy="4247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24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MUSICA e TURISMO = LA ROTTA MUSICALE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08133E3-F640-4EE6-8282-1FD44E42D52A}"/>
              </a:ext>
            </a:extLst>
          </p:cNvPr>
          <p:cNvSpPr/>
          <p:nvPr/>
        </p:nvSpPr>
        <p:spPr>
          <a:xfrm>
            <a:off x="3655078" y="2966380"/>
            <a:ext cx="3972275" cy="177322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18 POI (da Muggia a Polcenigo)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CC836F25-2EC5-4032-AD04-099EF6A5BF5D}"/>
              </a:ext>
            </a:extLst>
          </p:cNvPr>
          <p:cNvSpPr/>
          <p:nvPr/>
        </p:nvSpPr>
        <p:spPr>
          <a:xfrm>
            <a:off x="745227" y="2512671"/>
            <a:ext cx="2653989" cy="101796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luoghi della musica</a:t>
            </a:r>
          </a:p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MUSICA DA VEDERE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D90D710-E6A0-4645-BBC5-16B3F6444398}"/>
              </a:ext>
            </a:extLst>
          </p:cNvPr>
          <p:cNvSpPr/>
          <p:nvPr/>
        </p:nvSpPr>
        <p:spPr>
          <a:xfrm>
            <a:off x="2278278" y="4807529"/>
            <a:ext cx="3343558" cy="95519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L’arte e la cultura della musica</a:t>
            </a:r>
          </a:p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MUSICA DA VISITARE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BB789263-09C3-4E08-863F-47FEBACB4F62}"/>
              </a:ext>
            </a:extLst>
          </p:cNvPr>
          <p:cNvSpPr/>
          <p:nvPr/>
        </p:nvSpPr>
        <p:spPr>
          <a:xfrm>
            <a:off x="5828948" y="4825577"/>
            <a:ext cx="3241406" cy="91910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eventi della musica</a:t>
            </a:r>
          </a:p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MUSICA DA VIVERE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DA743713-8BC2-4842-B7D8-E927855BE3AF}"/>
              </a:ext>
            </a:extLst>
          </p:cNvPr>
          <p:cNvSpPr/>
          <p:nvPr/>
        </p:nvSpPr>
        <p:spPr>
          <a:xfrm>
            <a:off x="4337538" y="1676400"/>
            <a:ext cx="2982820" cy="7629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oggetti della musica</a:t>
            </a:r>
          </a:p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MUSICA DA SUONARE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1F891F8B-4AC7-4BB6-9684-787C6F629E46}"/>
              </a:ext>
            </a:extLst>
          </p:cNvPr>
          <p:cNvSpPr/>
          <p:nvPr/>
        </p:nvSpPr>
        <p:spPr>
          <a:xfrm>
            <a:off x="8226116" y="2651192"/>
            <a:ext cx="3095974" cy="87944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personaggi della musica. MUSICA DA CONOSCERE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17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605A311-B930-86D3-9EF1-29295549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5952" y="737632"/>
            <a:ext cx="763172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MUSICA E TURISMO: LA ROTTA MUSICALE</a:t>
            </a:r>
          </a:p>
        </p:txBody>
      </p:sp>
      <p:graphicFrame>
        <p:nvGraphicFramePr>
          <p:cNvPr id="7" name="Tabella 4">
            <a:extLst>
              <a:ext uri="{FF2B5EF4-FFF2-40B4-BE49-F238E27FC236}">
                <a16:creationId xmlns:a16="http://schemas.microsoft.com/office/drawing/2014/main" id="{7AB2D438-3521-4702-A1BB-3EF39E1E4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436221"/>
              </p:ext>
            </p:extLst>
          </p:nvPr>
        </p:nvGraphicFramePr>
        <p:xfrm>
          <a:off x="1000124" y="1371828"/>
          <a:ext cx="4514850" cy="493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70857">
                  <a:extLst>
                    <a:ext uri="{9D8B030D-6E8A-4147-A177-3AD203B41FA5}">
                      <a16:colId xmlns:a16="http://schemas.microsoft.com/office/drawing/2014/main" val="1568478568"/>
                    </a:ext>
                  </a:extLst>
                </a:gridCol>
                <a:gridCol w="1643993">
                  <a:extLst>
                    <a:ext uri="{9D8B030D-6E8A-4147-A177-3AD203B41FA5}">
                      <a16:colId xmlns:a16="http://schemas.microsoft.com/office/drawing/2014/main" val="810848433"/>
                    </a:ext>
                  </a:extLst>
                </a:gridCol>
              </a:tblGrid>
              <a:tr h="41184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I LUOGHI DELLA MUSICA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POI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114420"/>
                  </a:ext>
                </a:extLst>
              </a:tr>
              <a:tr h="411847">
                <a:tc>
                  <a:txBody>
                    <a:bodyPr/>
                    <a:lstStyle/>
                    <a:p>
                      <a:r>
                        <a:rPr lang="it-IT" sz="1200" dirty="0"/>
                        <a:t>DUOMO DEI SS GIOVANNI E PAOLO- (ORGANO)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Muggia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043391"/>
                  </a:ext>
                </a:extLst>
              </a:tr>
              <a:tr h="411847"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CONSERVATORIO DI MUSICA E AUDITORIUM TARTINI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Trieste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148133"/>
                  </a:ext>
                </a:extLst>
              </a:tr>
              <a:tr h="247108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TEATRO VERDI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Trieste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77262"/>
                  </a:ext>
                </a:extLst>
              </a:tr>
              <a:tr h="41184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TEATRO STABILE DEL FVG POLITEAMA ROSSETTI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Trieste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270299"/>
                  </a:ext>
                </a:extLst>
              </a:tr>
              <a:tr h="247108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TEATRO MIELA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Trieste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475686"/>
                  </a:ext>
                </a:extLst>
              </a:tr>
              <a:tr h="41184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CASTELLO DI MIRAMARE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Trieste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181326"/>
                  </a:ext>
                </a:extLst>
              </a:tr>
              <a:tr h="41184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CASTELLO DI DUINO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388787"/>
                  </a:ext>
                </a:extLst>
              </a:tr>
              <a:tr h="247108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BASILICA DI SANTA MARIA ASSUNTA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Aquileia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7976"/>
                  </a:ext>
                </a:extLst>
              </a:tr>
              <a:tr h="41184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BASILICA DI SANTA EUFEMIA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805936"/>
                  </a:ext>
                </a:extLst>
              </a:tr>
              <a:tr h="41184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TEATRO VERDI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Gorizia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456375"/>
                  </a:ext>
                </a:extLst>
              </a:tr>
              <a:tr h="41184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DUOMO DEI SS. ILARIO E TAZIANO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Gorizia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238371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F8333BE-2AE7-378C-064D-398D3A319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924417"/>
              </p:ext>
            </p:extLst>
          </p:nvPr>
        </p:nvGraphicFramePr>
        <p:xfrm>
          <a:off x="5639887" y="2333625"/>
          <a:ext cx="4707685" cy="385508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97322">
                  <a:extLst>
                    <a:ext uri="{9D8B030D-6E8A-4147-A177-3AD203B41FA5}">
                      <a16:colId xmlns:a16="http://schemas.microsoft.com/office/drawing/2014/main" val="1568478568"/>
                    </a:ext>
                  </a:extLst>
                </a:gridCol>
                <a:gridCol w="1610363">
                  <a:extLst>
                    <a:ext uri="{9D8B030D-6E8A-4147-A177-3AD203B41FA5}">
                      <a16:colId xmlns:a16="http://schemas.microsoft.com/office/drawing/2014/main" val="810848433"/>
                    </a:ext>
                  </a:extLst>
                </a:gridCol>
              </a:tblGrid>
              <a:tr h="471809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I LUOGHI DELLA MUSICA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POI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114420"/>
                  </a:ext>
                </a:extLst>
              </a:tr>
              <a:tr h="201157"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TEATRO RISTORI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CIVIDALE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043391"/>
                  </a:ext>
                </a:extLst>
              </a:tr>
              <a:tr h="201157"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ABBAZIA DI ROSAZZO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MANZANO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148133"/>
                  </a:ext>
                </a:extLst>
              </a:tr>
              <a:tr h="201157">
                <a:tc>
                  <a:txBody>
                    <a:bodyPr/>
                    <a:lstStyle/>
                    <a:p>
                      <a:r>
                        <a:rPr lang="it-IT" sz="1200" dirty="0"/>
                        <a:t>TEATRO GIOVANNI DA UDINE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UDINE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77262"/>
                  </a:ext>
                </a:extLst>
              </a:tr>
              <a:tr h="201157">
                <a:tc>
                  <a:txBody>
                    <a:bodyPr/>
                    <a:lstStyle/>
                    <a:p>
                      <a:r>
                        <a:rPr lang="it-IT" sz="1200" dirty="0"/>
                        <a:t>CATTEDRALE DI SANTA MARIA ASSUNTA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UDINE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270299"/>
                  </a:ext>
                </a:extLst>
              </a:tr>
              <a:tr h="201157">
                <a:tc>
                  <a:txBody>
                    <a:bodyPr/>
                    <a:lstStyle/>
                    <a:p>
                      <a:r>
                        <a:rPr lang="it-IT" sz="1200" dirty="0"/>
                        <a:t>CONSERVATORIO JACOPO TOMADINI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UDINE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475686"/>
                  </a:ext>
                </a:extLst>
              </a:tr>
              <a:tr h="201157">
                <a:tc>
                  <a:txBody>
                    <a:bodyPr/>
                    <a:lstStyle/>
                    <a:p>
                      <a:r>
                        <a:rPr lang="it-IT" sz="1200" dirty="0"/>
                        <a:t>ORATORIO DELLA PURITA’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UDINE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18132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r>
                        <a:rPr lang="it-IT" sz="1200" dirty="0"/>
                        <a:t>CHIESA DI SANT’ANTONIO ABATE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SAN DANIELE DEL FRIULI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388787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r>
                        <a:rPr lang="it-IT" sz="1200" dirty="0"/>
                        <a:t>VILLA MANIN, CHIESA DI S. ANDREA APOSTOLO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CODROIPO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7976"/>
                  </a:ext>
                </a:extLst>
              </a:tr>
              <a:tr h="201157">
                <a:tc>
                  <a:txBody>
                    <a:bodyPr/>
                    <a:lstStyle/>
                    <a:p>
                      <a:r>
                        <a:rPr lang="it-IT" sz="1200" dirty="0"/>
                        <a:t>DUOMO DI SANTA MARIA ASSUNTA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GEMONA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805936"/>
                  </a:ext>
                </a:extLst>
              </a:tr>
              <a:tr h="201157"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TEATRO RISTORI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CIVIDALE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456375"/>
                  </a:ext>
                </a:extLst>
              </a:tr>
              <a:tr h="201157"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ABBAZIA DI ROSAZZO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MANZANO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238371"/>
                  </a:ext>
                </a:extLst>
              </a:tr>
            </a:tbl>
          </a:graphicData>
        </a:graphic>
      </p:graphicFrame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6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605A311-B930-86D3-9EF1-292955497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802" y="505584"/>
            <a:ext cx="7631723" cy="85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MUSICA E TURISMO: LA ROTTA MUSICALE</a:t>
            </a:r>
          </a:p>
        </p:txBody>
      </p:sp>
      <p:graphicFrame>
        <p:nvGraphicFramePr>
          <p:cNvPr id="7" name="Tabella 4">
            <a:extLst>
              <a:ext uri="{FF2B5EF4-FFF2-40B4-BE49-F238E27FC236}">
                <a16:creationId xmlns:a16="http://schemas.microsoft.com/office/drawing/2014/main" id="{7AB2D438-3521-4702-A1BB-3EF39E1E4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291161"/>
              </p:ext>
            </p:extLst>
          </p:nvPr>
        </p:nvGraphicFramePr>
        <p:xfrm>
          <a:off x="1238249" y="1078916"/>
          <a:ext cx="5457826" cy="5417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76701">
                  <a:extLst>
                    <a:ext uri="{9D8B030D-6E8A-4147-A177-3AD203B41FA5}">
                      <a16:colId xmlns:a16="http://schemas.microsoft.com/office/drawing/2014/main" val="1568478568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810848433"/>
                    </a:ext>
                  </a:extLst>
                </a:gridCol>
              </a:tblGrid>
              <a:tr h="412263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I LUOGHI DELLA MUSICA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POI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114420"/>
                  </a:ext>
                </a:extLst>
              </a:tr>
              <a:tr h="247358">
                <a:tc>
                  <a:txBody>
                    <a:bodyPr/>
                    <a:lstStyle/>
                    <a:p>
                      <a:r>
                        <a:rPr lang="it-IT" sz="1200" dirty="0"/>
                        <a:t>DUOMO DI SANT’ANDREA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VENZONE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043391"/>
                  </a:ext>
                </a:extLst>
              </a:tr>
              <a:tr h="412263"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SENTIERO DEGLI ALBERI DI RISONANZA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MALBORGHETTO VALBRUNA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148133"/>
                  </a:ext>
                </a:extLst>
              </a:tr>
              <a:tr h="412263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CHIESA DEI SANTI PIETRO E PAOLO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TARVISIO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77262"/>
                  </a:ext>
                </a:extLst>
              </a:tr>
              <a:tr h="412263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DUOMO DI SAN MARTINO 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TOLMEZZO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270299"/>
                  </a:ext>
                </a:extLst>
              </a:tr>
              <a:tr h="412263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TEATRO VERDI 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PORDENONE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475686"/>
                  </a:ext>
                </a:extLst>
              </a:tr>
              <a:tr h="412263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DUOMO DI SAN MARCO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PORDENONE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181326"/>
                  </a:ext>
                </a:extLst>
              </a:tr>
              <a:tr h="412263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DUOMO DI SANTA MARIA MAGGIORE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SPILIMBERGO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388787"/>
                  </a:ext>
                </a:extLst>
              </a:tr>
              <a:tr h="51399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CHIESA DEI SS. GIUSEPPE E PANTALEONE (CHIESA DEI FRARI)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SPILIMBERGO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7976"/>
                  </a:ext>
                </a:extLst>
              </a:tr>
              <a:tr h="412263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CHIESA DI SANTA CECILIA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SPILIMBERGO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805936"/>
                  </a:ext>
                </a:extLst>
              </a:tr>
              <a:tr h="412263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DUOMO DEL SS. CORPO DI CRISTO</a:t>
                      </a:r>
                    </a:p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VALVASONE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456375"/>
                  </a:ext>
                </a:extLst>
              </a:tr>
              <a:tr h="51399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CHIESA DEI SS. PIETRO E PAOLO E ANTONIO ABATE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1371600" rtl="0" eaLnBrk="1" latinLnBrk="0" hangingPunct="1"/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VALVASONE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238371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F8333BE-2AE7-378C-064D-398D3A319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576126"/>
              </p:ext>
            </p:extLst>
          </p:nvPr>
        </p:nvGraphicFramePr>
        <p:xfrm>
          <a:off x="6791326" y="2505074"/>
          <a:ext cx="3686174" cy="37496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16916">
                  <a:extLst>
                    <a:ext uri="{9D8B030D-6E8A-4147-A177-3AD203B41FA5}">
                      <a16:colId xmlns:a16="http://schemas.microsoft.com/office/drawing/2014/main" val="1568478568"/>
                    </a:ext>
                  </a:extLst>
                </a:gridCol>
                <a:gridCol w="1569258">
                  <a:extLst>
                    <a:ext uri="{9D8B030D-6E8A-4147-A177-3AD203B41FA5}">
                      <a16:colId xmlns:a16="http://schemas.microsoft.com/office/drawing/2014/main" val="810848433"/>
                    </a:ext>
                  </a:extLst>
                </a:gridCol>
              </a:tblGrid>
              <a:tr h="743587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I LUOGHI DELLA MUSICA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POI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114420"/>
                  </a:ext>
                </a:extLst>
              </a:tr>
              <a:tr h="400145"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TEATRO DEL CASTELLO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VALVASONE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043391"/>
                  </a:ext>
                </a:extLst>
              </a:tr>
              <a:tr h="437818"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TEATRO ARRIGONI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SAN VITO AL TAGLIAMENTO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148133"/>
                  </a:ext>
                </a:extLst>
              </a:tr>
              <a:tr h="400145">
                <a:tc>
                  <a:txBody>
                    <a:bodyPr/>
                    <a:lstStyle/>
                    <a:p>
                      <a:r>
                        <a:rPr lang="it-IT" sz="1200" dirty="0"/>
                        <a:t>TEATRO ZANCANARO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SACILE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77262"/>
                  </a:ext>
                </a:extLst>
              </a:tr>
              <a:tr h="361774">
                <a:tc>
                  <a:txBody>
                    <a:bodyPr/>
                    <a:lstStyle/>
                    <a:p>
                      <a:r>
                        <a:rPr lang="it-IT" sz="1200" dirty="0"/>
                        <a:t>DUOMO DI S. NICCOLO’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SACILE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270299"/>
                  </a:ext>
                </a:extLst>
              </a:tr>
              <a:tr h="400145">
                <a:tc>
                  <a:txBody>
                    <a:bodyPr/>
                    <a:lstStyle/>
                    <a:p>
                      <a:r>
                        <a:rPr lang="it-IT" sz="1200" dirty="0"/>
                        <a:t>PALAZZO ARRIGONI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SACILE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475686"/>
                  </a:ext>
                </a:extLst>
              </a:tr>
              <a:tr h="361774">
                <a:tc>
                  <a:txBody>
                    <a:bodyPr/>
                    <a:lstStyle/>
                    <a:p>
                      <a:r>
                        <a:rPr lang="it-IT" sz="1200" dirty="0"/>
                        <a:t>PALAZZO GEROMETTA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CLAUZETTO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181326"/>
                  </a:ext>
                </a:extLst>
              </a:tr>
              <a:tr h="624883">
                <a:tc>
                  <a:txBody>
                    <a:bodyPr/>
                    <a:lstStyle/>
                    <a:p>
                      <a:r>
                        <a:rPr lang="it-IT" sz="1200" dirty="0"/>
                        <a:t>CHIESA PARROCCHIALE DI S. GIACOMO APOSTOLO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POLCENIGO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388787"/>
                  </a:ext>
                </a:extLst>
              </a:tr>
            </a:tbl>
          </a:graphicData>
        </a:graphic>
      </p:graphicFrame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0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E092D7A-D7F5-58A2-51C2-7656155D84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6902" y="719457"/>
            <a:ext cx="76317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COMUNICAZIONE. LA MAPPA LETTERARIA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3BE02BA8-6F78-044D-6712-21FC379F0E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36782"/>
              </p:ext>
            </p:extLst>
          </p:nvPr>
        </p:nvGraphicFramePr>
        <p:xfrm>
          <a:off x="1152525" y="1332388"/>
          <a:ext cx="7259095" cy="5082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4" imgW="12961514" imgH="9075043" progId="AcroExch.Document.DC">
                  <p:embed/>
                </p:oleObj>
              </mc:Choice>
              <mc:Fallback>
                <p:oleObj name="Acrobat Document" r:id="rId4" imgW="12961514" imgH="9075043" progId="AcroExch.Document.DC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3BE02BA8-6F78-044D-6712-21FC379F0E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2525" y="1332388"/>
                        <a:ext cx="7259095" cy="5082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61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E092D7A-D7F5-58A2-51C2-7656155D84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5952" y="776607"/>
            <a:ext cx="76317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COMUNICAZIONE. LA MAPPA MUSICALE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D3063070-CD6E-B89B-DE6B-7ACF5973C0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277992"/>
              </p:ext>
            </p:extLst>
          </p:nvPr>
        </p:nvGraphicFramePr>
        <p:xfrm>
          <a:off x="1296629" y="1492057"/>
          <a:ext cx="6990244" cy="489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3" imgW="12961514" imgH="9075043" progId="AcroExch.Document.DC">
                  <p:embed/>
                </p:oleObj>
              </mc:Choice>
              <mc:Fallback>
                <p:oleObj name="Acrobat Document" r:id="rId3" imgW="12961514" imgH="9075043" progId="AcroExch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D3063070-CD6E-B89B-DE6B-7ACF5973C0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6629" y="1492057"/>
                        <a:ext cx="6990244" cy="489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072230-EA63-E447-937D-75470FC7E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716" b="13462"/>
          <a:stretch/>
        </p:blipFill>
        <p:spPr>
          <a:xfrm>
            <a:off x="11296303" y="5943600"/>
            <a:ext cx="467695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898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2C64DAE273A1F498D6067DB154C0F55" ma:contentTypeVersion="0" ma:contentTypeDescription="Creare un nuovo documento." ma:contentTypeScope="" ma:versionID="0bc2c44634b6e6840031e9d48c902f1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3eec16d3e841ebf650196acacb84cc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BD7FD89-E845-4C5B-91BA-5CDCB356D0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8182F05-99BF-47D4-905E-0EC7769308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C57228-783E-4499-86C8-917887915E29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948</Words>
  <Application>Microsoft Office PowerPoint</Application>
  <PresentationFormat>Widescreen</PresentationFormat>
  <Paragraphs>256</Paragraphs>
  <Slides>23</Slides>
  <Notes>21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Times New Roman</vt:lpstr>
      <vt:lpstr>Trebuchet MS</vt:lpstr>
      <vt:lpstr>Tema di Office</vt:lpstr>
      <vt:lpstr>Acrobat Document</vt:lpstr>
      <vt:lpstr>Friuli Venezia Giulia, tra letteratura e musica. Le nuove rotte culturali, due nuovi modi per raccontare la destinazione  Alessandra Fogar</vt:lpstr>
      <vt:lpstr> ROTTA LETTERARIA.  «dalla geografia degli autori alla geografia dei luoghi» </vt:lpstr>
      <vt:lpstr>LETTERATURA e TURISMO = LA ROTTA LETTERARIA</vt:lpstr>
      <vt:lpstr>LETTERATURA e TURISMO = LA ROTTA LETTERARIA</vt:lpstr>
      <vt:lpstr>MUSICA e TURISMO = LA ROTTA MUSICALE</vt:lpstr>
      <vt:lpstr>MUSICA E TURISMO: LA ROTTA MUSICALE</vt:lpstr>
      <vt:lpstr>MUSICA E TURISMO: LA ROTTA MUSICALE</vt:lpstr>
      <vt:lpstr>COMUNICAZIONE. LA MAPPA LETTERARIA</vt:lpstr>
      <vt:lpstr>COMUNICAZIONE. LA MAPPA MUSICALE</vt:lpstr>
      <vt:lpstr>Presentazione standard di PowerPoint</vt:lpstr>
      <vt:lpstr>COMUNICAZIONE. LA  APP DI CREATURES </vt:lpstr>
      <vt:lpstr>COMUNICAZIONE: LA APP DI CREATURES</vt:lpstr>
      <vt:lpstr>COMUNICAZIONE: LA APP DI CREATURES</vt:lpstr>
      <vt:lpstr>COMUNICAZIONE: LA APP DI CREATURES</vt:lpstr>
      <vt:lpstr>COMUNICAZIONE. LA CARTOLINA PARLANTE</vt:lpstr>
      <vt:lpstr>COMUNICAZIONE. LA CARTOLINA PARLANTE</vt:lpstr>
      <vt:lpstr>COMUNICAZIONE. LA CARTOLINA PARLANTE</vt:lpstr>
      <vt:lpstr>COMUNICAZIONE. PRESS TOUR </vt:lpstr>
      <vt:lpstr>PROMOZIONE ROTTE. Formazione operatori  </vt:lpstr>
      <vt:lpstr>PROMOZIONE ROTTE. VISITE GUIDATE E PACCHETTI TURISTICI DEDICATI </vt:lpstr>
      <vt:lpstr>DUE NUOVE ROTTE CULTURALI. TARGET</vt:lpstr>
      <vt:lpstr>DUE NUOVE ROTTE CULTURALI. TARGET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Giulio Selvazzo</dc:creator>
  <cp:lastModifiedBy>Sguazzin Simone</cp:lastModifiedBy>
  <cp:revision>15</cp:revision>
  <dcterms:created xsi:type="dcterms:W3CDTF">2020-06-30T07:54:01Z</dcterms:created>
  <dcterms:modified xsi:type="dcterms:W3CDTF">2022-12-06T14:52:07Z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0x01010002C64DAE273A1F498D6067DB154C0F55</vt:lpwstr>
  </property>
</Properties>
</file>