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91" r:id="rId4"/>
    <p:sldId id="292" r:id="rId5"/>
    <p:sldId id="287" r:id="rId6"/>
    <p:sldId id="306" r:id="rId7"/>
    <p:sldId id="303" r:id="rId8"/>
    <p:sldId id="301" r:id="rId9"/>
    <p:sldId id="307" r:id="rId10"/>
    <p:sldId id="304" r:id="rId11"/>
    <p:sldId id="289" r:id="rId12"/>
    <p:sldId id="305" r:id="rId13"/>
    <p:sldId id="264" r:id="rId14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rgbClr val="FFCC00"/>
        </a:solidFill>
        <a:latin typeface="Open San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36298"/>
    <a:srgbClr val="3C7486"/>
    <a:srgbClr val="98C222"/>
    <a:srgbClr val="FDC608"/>
    <a:srgbClr val="7187D9"/>
    <a:srgbClr val="FFCC00"/>
    <a:srgbClr val="9F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60"/>
  </p:normalViewPr>
  <p:slideViewPr>
    <p:cSldViewPr>
      <p:cViewPr varScale="1">
        <p:scale>
          <a:sx n="110" d="100"/>
          <a:sy n="110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 w="21129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2" b="1" i="0" u="none" strike="noStrike" kern="1200" baseline="0">
                      <a:solidFill>
                        <a:srgbClr val="003399"/>
                      </a:solidFill>
                      <a:latin typeface="Open Sans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33945748611784E-2"/>
                  <c:y val="-6.2500030757890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12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2" b="1" i="0" u="none" strike="noStrike" kern="1200" baseline="0">
                    <a:solidFill>
                      <a:schemeClr val="bg1"/>
                    </a:solidFill>
                    <a:latin typeface="Open Sans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Imprese culturali e creative</c:v>
                </c:pt>
                <c:pt idx="1">
                  <c:v>Totale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5.4</c:v>
                </c:pt>
                <c:pt idx="1">
                  <c:v>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1129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 w="2106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0" b="1" i="0" u="none" strike="noStrike" kern="1200" baseline="0">
                      <a:solidFill>
                        <a:schemeClr val="bg1"/>
                      </a:solidFill>
                      <a:latin typeface="DecimaWE Rg" panose="020000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89909581019672E-2"/>
                  <c:y val="-1.1458206606099196E-16"/>
                </c:manualLayout>
              </c:layout>
              <c:spPr>
                <a:noFill/>
                <a:ln w="2106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90" b="1" i="0" u="none" strike="noStrike" kern="1200" baseline="0">
                      <a:solidFill>
                        <a:srgbClr val="003399"/>
                      </a:solidFill>
                      <a:latin typeface="DecimaWE Rg" panose="020000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06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ecimaWE Rg" panose="020000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Imprese culturali e creative</c:v>
                </c:pt>
                <c:pt idx="1">
                  <c:v>Totale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6.3</c:v>
                </c:pt>
                <c:pt idx="1">
                  <c:v>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106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Trieste</c:v>
                </c:pt>
                <c:pt idx="1">
                  <c:v>Udine</c:v>
                </c:pt>
                <c:pt idx="2">
                  <c:v>Pordenone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6.1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94136"/>
        <c:axId val="42294528"/>
      </c:barChart>
      <c:catAx>
        <c:axId val="4229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94528"/>
        <c:crosses val="autoZero"/>
        <c:auto val="1"/>
        <c:lblAlgn val="ctr"/>
        <c:lblOffset val="100"/>
        <c:noMultiLvlLbl val="0"/>
      </c:catAx>
      <c:valAx>
        <c:axId val="422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9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8FB3E8D2-8EBA-4502-82D6-EB6A5C25EC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it-IT"/>
          </a:p>
        </p:txBody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34125D6F-B90A-4995-8556-F53742A2BF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it-IT"/>
          </a:p>
        </p:txBody>
      </p:sp>
      <p:sp>
        <p:nvSpPr>
          <p:cNvPr id="77828" name="Rectangle 4">
            <a:extLst>
              <a:ext uri="{FF2B5EF4-FFF2-40B4-BE49-F238E27FC236}">
                <a16:creationId xmlns="" xmlns:a16="http://schemas.microsoft.com/office/drawing/2014/main" id="{EDD4096E-EACD-4790-B1A8-95BED926B9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it-IT"/>
          </a:p>
        </p:txBody>
      </p:sp>
      <p:sp>
        <p:nvSpPr>
          <p:cNvPr id="77829" name="Rectangle 5">
            <a:extLst>
              <a:ext uri="{FF2B5EF4-FFF2-40B4-BE49-F238E27FC236}">
                <a16:creationId xmlns="" xmlns:a16="http://schemas.microsoft.com/office/drawing/2014/main" id="{8590E974-CCE6-44C5-804E-2F44AD7BF9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4A1BD1-96BF-40C2-9401-44E0678D6E21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35047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871F04E5-85AF-49D0-BDAA-FDAA40940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7375A7A-4FFD-4DE7-B8F6-CDCF00750A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8EAC278B-14C5-45C5-9737-385B00074EA6}" type="datetimeFigureOut">
              <a:rPr lang="it-IT"/>
              <a:pPr>
                <a:defRPr/>
              </a:pPr>
              <a:t>10/01/2020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="" xmlns:a16="http://schemas.microsoft.com/office/drawing/2014/main" id="{A44A0D44-D24B-4C84-BF8D-A525DCC69F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="" xmlns:a16="http://schemas.microsoft.com/office/drawing/2014/main" id="{4E7C8285-67DE-47AF-BB1D-7B8B9F761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D166900-4AB9-40E2-A959-1012AC9604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5F496E2-2A20-450A-9170-2820DD2DA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1202746C-2059-45EE-9BCF-47038EC9B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4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="" xmlns:a16="http://schemas.microsoft.com/office/drawing/2014/main" id="{F4B39C2A-2F1C-4903-B48F-099D53777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="" xmlns:a16="http://schemas.microsoft.com/office/drawing/2014/main" id="{42DCD284-964A-4882-ACA3-2E5850343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="" xmlns:a16="http://schemas.microsoft.com/office/drawing/2014/main" id="{FF4EEB0D-5E6B-46F3-9697-29D732EF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fld id="{59E4E12A-D9BB-4D45-A8B9-D1AA38C32EEE}" type="slidenum">
              <a:rPr lang="it-IT" altLang="it-IT" sz="1200" smtClean="0"/>
              <a:pPr/>
              <a:t>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57147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="" xmlns:a16="http://schemas.microsoft.com/office/drawing/2014/main" id="{F4B39C2A-2F1C-4903-B48F-099D53777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="" xmlns:a16="http://schemas.microsoft.com/office/drawing/2014/main" id="{42DCD284-964A-4882-ACA3-2E5850343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="" xmlns:a16="http://schemas.microsoft.com/office/drawing/2014/main" id="{FF4EEB0D-5E6B-46F3-9697-29D732EF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fld id="{59E4E12A-D9BB-4D45-A8B9-D1AA38C32EEE}" type="slidenum">
              <a:rPr lang="it-IT" altLang="it-IT" sz="1200" smtClean="0"/>
              <a:pPr/>
              <a:t>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66350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="" xmlns:a16="http://schemas.microsoft.com/office/drawing/2014/main" id="{B3573999-01F5-427C-918A-99FE1203A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="" xmlns:a16="http://schemas.microsoft.com/office/drawing/2014/main" id="{5BC2544C-C94E-4CB0-B898-4CFEE3AE84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="" xmlns:a16="http://schemas.microsoft.com/office/drawing/2014/main" id="{A18BE830-5991-48C6-8E5A-A3F3C9FD5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fld id="{13F6C34F-663C-4F82-B574-2C2E7438C1E3}" type="slidenum">
              <a:rPr lang="it-IT" altLang="it-IT" sz="1200" smtClean="0"/>
              <a:pPr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0384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E6335D-E2FD-4E30-A161-B78D55FCE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5460279-B521-402D-9382-07B94F39F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A66D5AB-C44F-4610-B179-6EF524B07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7D6D-8ADA-40DD-ACC5-EBD58792AF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49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A58037A-43BE-4132-ABEC-6314BE0E8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F00BAEC-9D5E-4D7E-A485-084E6F3D6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491F2E2-517B-4F5F-8604-EDFFF670A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5F25-E5C6-4A89-BAA8-5C54DF401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41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B25DB2-F683-4BBE-B4F8-B67AF7500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193FE85-3E9C-47B3-AE6B-1F2526090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B80F70B-E0EE-44CB-B8ED-E42F62897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7DA0-D154-4DE7-8BF1-A073B7345D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181E67-87E2-411C-8178-2939B632E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ABCD357-C354-410B-90DA-BD1C8925C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59F0163-53E7-486B-AC3E-A45C35FE2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DB57-39A9-4156-B9EE-55E5D41287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53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634977D-A944-4D04-850E-575D6A60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91B025-CCBF-4AA9-8682-81B714D3E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3D9CFD8-88D3-4D95-839E-38B4EA144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8439-526C-4FC1-A604-7FAA149060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08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68C7B9-BCAA-447E-AC28-E3D5234D8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A7AB06-B504-4F6E-9F5C-616719874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980145-3DD5-41CE-96D8-A5D32B6CB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09E34-4DB9-4866-A450-B8ED8E60D3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4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5F6019F-50E0-4FBF-8D3F-2B02C7AA9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2C5BFDB-8886-4AE0-B67C-151F113EA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25AC0A1-4728-4E96-9F29-A982406CD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5F11-B859-4036-9254-800F8330E4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15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532F5E0-53ED-4240-A872-88B242060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C14BF-2E63-4DD6-A314-8CAC1A8E3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4463B3D-F745-4BD0-8335-EE7D40E32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1412-0D30-4999-842C-472ED97C12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85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46914D3-5D6E-4F63-B07E-409E27A94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8EF79EE-8B2F-40D2-8FA3-80583A01F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E81B321-26C0-4D9D-B38B-A8D54AB72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E533-CF42-41D1-9E1D-2854232ABC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59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86963C-379E-4CA0-9E96-A622A81D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ECD9AF-1AD2-4586-8A06-97E40C7C3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535269-C5AB-4D93-A58A-1558F1BCA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948F-6BA8-438E-8B9C-75629FE52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72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93D419-CD6C-4473-AD92-FB7E70401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AF3436-2804-480B-84A1-0A325FF7E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4955D4-9043-4F6C-998E-5DD99D22B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B396-76F0-4185-A6C1-E4C28E25AB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92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60DD8EC-8D1B-4A23-9C96-091650AD8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9A2D043-DFAD-49B0-A033-3C23457AB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Textmasterformate durch Klicken bearbeiten</a:t>
            </a:r>
          </a:p>
          <a:p>
            <a:pPr lvl="1"/>
            <a:r>
              <a:rPr lang="it-IT" altLang="it-IT"/>
              <a:t>Zweite Ebene</a:t>
            </a:r>
          </a:p>
          <a:p>
            <a:pPr lvl="2"/>
            <a:r>
              <a:rPr lang="it-IT" altLang="it-IT"/>
              <a:t>Dritte Ebene</a:t>
            </a:r>
          </a:p>
          <a:p>
            <a:pPr lvl="3"/>
            <a:r>
              <a:rPr lang="it-IT" altLang="it-IT"/>
              <a:t>Vierte Ebene</a:t>
            </a:r>
          </a:p>
          <a:p>
            <a:pPr lvl="4"/>
            <a:r>
              <a:rPr lang="it-IT" altLang="it-IT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4D3CA14-E439-47B8-98B2-4CEE7B30A3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A7509BA-749E-4A81-BAFA-D8F0B202DE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9F9F9D3-DF98-4704-8F8E-EE3669E896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EC08588-D0CB-4142-A2CC-086DE4D66B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hyperlink" Target="http://www.interreg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E76C9A5-5987-4BA7-80B6-3AF05194A6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19238"/>
            <a:ext cx="8001000" cy="762000"/>
          </a:xfrm>
        </p:spPr>
        <p:txBody>
          <a:bodyPr anchor="ctr"/>
          <a:lstStyle/>
          <a:p>
            <a:pPr algn="r" eaLnBrk="1" hangingPunct="1"/>
            <a:r>
              <a:rPr lang="it-IT" altLang="it-IT" sz="4400" dirty="0">
                <a:solidFill>
                  <a:srgbClr val="003399"/>
                </a:solidFill>
                <a:latin typeface="Open Sans" pitchFamily="34" charset="0"/>
              </a:rPr>
              <a:t>CROSSINNO</a:t>
            </a:r>
            <a:endParaRPr lang="it-IT" altLang="it-IT" sz="4000" dirty="0">
              <a:solidFill>
                <a:srgbClr val="003399"/>
              </a:solidFill>
              <a:latin typeface="Open Sans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A1C3B900-E819-4B6D-9FF0-94766EAB31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2386013"/>
            <a:ext cx="6858000" cy="11430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GB" altLang="it-IT" sz="3500">
                <a:solidFill>
                  <a:srgbClr val="9FAEE5"/>
                </a:solidFill>
                <a:latin typeface="Open Sans" pitchFamily="34" charset="0"/>
              </a:rPr>
              <a:t>Kick Off Meeting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it-IT" sz="3500">
                <a:solidFill>
                  <a:srgbClr val="9FAEE5"/>
                </a:solidFill>
                <a:latin typeface="Open Sans" pitchFamily="34" charset="0"/>
              </a:rPr>
              <a:t>Belluno – 13</a:t>
            </a:r>
            <a:r>
              <a:rPr lang="en-GB" altLang="it-IT" sz="3500" baseline="30000">
                <a:solidFill>
                  <a:srgbClr val="9FAEE5"/>
                </a:solidFill>
                <a:latin typeface="Open Sans" pitchFamily="34" charset="0"/>
              </a:rPr>
              <a:t>th</a:t>
            </a:r>
            <a:r>
              <a:rPr lang="en-GB" altLang="it-IT" sz="3500">
                <a:solidFill>
                  <a:srgbClr val="9FAEE5"/>
                </a:solidFill>
                <a:latin typeface="Open Sans" pitchFamily="34" charset="0"/>
              </a:rPr>
              <a:t> January 2020</a:t>
            </a:r>
          </a:p>
        </p:txBody>
      </p:sp>
      <p:pic>
        <p:nvPicPr>
          <p:cNvPr id="4100" name="Picture 5" descr="Kopfzeile">
            <a:extLst>
              <a:ext uri="{FF2B5EF4-FFF2-40B4-BE49-F238E27FC236}">
                <a16:creationId xmlns="" xmlns:a16="http://schemas.microsoft.com/office/drawing/2014/main" id="{5FFE8038-436A-494C-BAEC-BCE575ED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>
            <a:extLst>
              <a:ext uri="{FF2B5EF4-FFF2-40B4-BE49-F238E27FC236}">
                <a16:creationId xmlns="" xmlns:a16="http://schemas.microsoft.com/office/drawing/2014/main" id="{811BDB40-696D-4917-93D4-35A2A147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4008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>
                <a:solidFill>
                  <a:srgbClr val="9FAEE5"/>
                </a:solidFill>
                <a:latin typeface="Open Sans" pitchFamily="34" charset="0"/>
                <a:hlinkClick r:id="rId3"/>
              </a:rPr>
              <a:t>www.interreg.net</a:t>
            </a:r>
            <a:endParaRPr lang="it-IT" altLang="it-IT" sz="1400">
              <a:solidFill>
                <a:srgbClr val="9FAEE5"/>
              </a:solidFill>
              <a:latin typeface="Open Sans" pitchFamily="34" charset="0"/>
            </a:endParaRPr>
          </a:p>
        </p:txBody>
      </p:sp>
      <p:sp>
        <p:nvSpPr>
          <p:cNvPr id="4102" name="Line 9">
            <a:extLst>
              <a:ext uri="{FF2B5EF4-FFF2-40B4-BE49-F238E27FC236}">
                <a16:creationId xmlns="" xmlns:a16="http://schemas.microsoft.com/office/drawing/2014/main" id="{EFE8DA76-500E-4A5B-9B61-7A92BC61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233613"/>
            <a:ext cx="6400800" cy="0"/>
          </a:xfrm>
          <a:prstGeom prst="line">
            <a:avLst/>
          </a:prstGeom>
          <a:noFill/>
          <a:ln w="9525">
            <a:solidFill>
              <a:srgbClr val="9FAE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3" name="Text Box 10">
            <a:extLst>
              <a:ext uri="{FF2B5EF4-FFF2-40B4-BE49-F238E27FC236}">
                <a16:creationId xmlns="" xmlns:a16="http://schemas.microsoft.com/office/drawing/2014/main" id="{E611B47A-6F6B-414D-BBAF-9355F66D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5638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300" dirty="0">
                <a:solidFill>
                  <a:srgbClr val="003399"/>
                </a:solidFill>
                <a:latin typeface="Open Sans" pitchFamily="34" charset="0"/>
              </a:rPr>
              <a:t>Antonella Manca | </a:t>
            </a:r>
            <a:r>
              <a:rPr lang="en-GB" altLang="it-IT" sz="1300" i="1" dirty="0">
                <a:solidFill>
                  <a:srgbClr val="003399"/>
                </a:solidFill>
                <a:latin typeface="Open Sans" pitchFamily="34" charset="0"/>
              </a:rPr>
              <a:t>Head of Department for culture and sports</a:t>
            </a:r>
          </a:p>
        </p:txBody>
      </p:sp>
      <p:pic>
        <p:nvPicPr>
          <p:cNvPr id="4104" name="Picture 11" descr="Interreg_Italia-O¦êsterreich 2017_rgb">
            <a:extLst>
              <a:ext uri="{FF2B5EF4-FFF2-40B4-BE49-F238E27FC236}">
                <a16:creationId xmlns="" xmlns:a16="http://schemas.microsoft.com/office/drawing/2014/main" id="{F04E1B45-7C30-4A8D-8019-08CF1B1F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19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magine 1">
            <a:extLst>
              <a:ext uri="{FF2B5EF4-FFF2-40B4-BE49-F238E27FC236}">
                <a16:creationId xmlns="" xmlns:a16="http://schemas.microsoft.com/office/drawing/2014/main" id="{9FF461C1-10BD-46A8-8D9A-431709FFE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075238"/>
            <a:ext cx="18510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igura a mano libera: forma 1">
            <a:extLst>
              <a:ext uri="{FF2B5EF4-FFF2-40B4-BE49-F238E27FC236}">
                <a16:creationId xmlns="" xmlns:a16="http://schemas.microsoft.com/office/drawing/2014/main" id="{7147C309-903B-4B7B-A1FD-DE9B16EC52C0}"/>
              </a:ext>
            </a:extLst>
          </p:cNvPr>
          <p:cNvSpPr/>
          <p:nvPr/>
        </p:nvSpPr>
        <p:spPr bwMode="auto">
          <a:xfrm>
            <a:off x="3434922" y="2525260"/>
            <a:ext cx="2345682" cy="2989567"/>
          </a:xfrm>
          <a:custGeom>
            <a:avLst/>
            <a:gdLst>
              <a:gd name="connsiteX0" fmla="*/ 0 w 2345682"/>
              <a:gd name="connsiteY0" fmla="*/ 710674 h 2989567"/>
              <a:gd name="connsiteX1" fmla="*/ 0 w 2345682"/>
              <a:gd name="connsiteY1" fmla="*/ 710674 h 2989567"/>
              <a:gd name="connsiteX2" fmla="*/ 123184 w 2345682"/>
              <a:gd name="connsiteY2" fmla="*/ 810168 h 2989567"/>
              <a:gd name="connsiteX3" fmla="*/ 203727 w 2345682"/>
              <a:gd name="connsiteY3" fmla="*/ 885973 h 2989567"/>
              <a:gd name="connsiteX4" fmla="*/ 284270 w 2345682"/>
              <a:gd name="connsiteY4" fmla="*/ 947565 h 2989567"/>
              <a:gd name="connsiteX5" fmla="*/ 431142 w 2345682"/>
              <a:gd name="connsiteY5" fmla="*/ 1099175 h 2989567"/>
              <a:gd name="connsiteX6" fmla="*/ 644344 w 2345682"/>
              <a:gd name="connsiteY6" fmla="*/ 1250786 h 2989567"/>
              <a:gd name="connsiteX7" fmla="*/ 819644 w 2345682"/>
              <a:gd name="connsiteY7" fmla="*/ 1350280 h 2989567"/>
              <a:gd name="connsiteX8" fmla="*/ 876498 w 2345682"/>
              <a:gd name="connsiteY8" fmla="*/ 1397658 h 2989567"/>
              <a:gd name="connsiteX9" fmla="*/ 1113389 w 2345682"/>
              <a:gd name="connsiteY9" fmla="*/ 1558744 h 2989567"/>
              <a:gd name="connsiteX10" fmla="*/ 1222359 w 2345682"/>
              <a:gd name="connsiteY10" fmla="*/ 1648763 h 2989567"/>
              <a:gd name="connsiteX11" fmla="*/ 1378707 w 2345682"/>
              <a:gd name="connsiteY11" fmla="*/ 1757733 h 2989567"/>
              <a:gd name="connsiteX12" fmla="*/ 1577696 w 2345682"/>
              <a:gd name="connsiteY12" fmla="*/ 1895130 h 2989567"/>
              <a:gd name="connsiteX13" fmla="*/ 1776684 w 2345682"/>
              <a:gd name="connsiteY13" fmla="*/ 2042002 h 2989567"/>
              <a:gd name="connsiteX14" fmla="*/ 1795636 w 2345682"/>
              <a:gd name="connsiteY14" fmla="*/ 2060953 h 2989567"/>
              <a:gd name="connsiteX15" fmla="*/ 1890392 w 2345682"/>
              <a:gd name="connsiteY15" fmla="*/ 2136759 h 2989567"/>
              <a:gd name="connsiteX16" fmla="*/ 1890392 w 2345682"/>
              <a:gd name="connsiteY16" fmla="*/ 2136759 h 2989567"/>
              <a:gd name="connsiteX17" fmla="*/ 1951984 w 2345682"/>
              <a:gd name="connsiteY17" fmla="*/ 2174661 h 2989567"/>
              <a:gd name="connsiteX18" fmla="*/ 2051478 w 2345682"/>
              <a:gd name="connsiteY18" fmla="*/ 2222039 h 2989567"/>
              <a:gd name="connsiteX19" fmla="*/ 2094118 w 2345682"/>
              <a:gd name="connsiteY19" fmla="*/ 2236253 h 2989567"/>
              <a:gd name="connsiteX20" fmla="*/ 2155710 w 2345682"/>
              <a:gd name="connsiteY20" fmla="*/ 2269418 h 2989567"/>
              <a:gd name="connsiteX21" fmla="*/ 2231515 w 2345682"/>
              <a:gd name="connsiteY21" fmla="*/ 2297845 h 2989567"/>
              <a:gd name="connsiteX22" fmla="*/ 2269418 w 2345682"/>
              <a:gd name="connsiteY22" fmla="*/ 2321534 h 2989567"/>
              <a:gd name="connsiteX23" fmla="*/ 2302583 w 2345682"/>
              <a:gd name="connsiteY23" fmla="*/ 2326272 h 2989567"/>
              <a:gd name="connsiteX24" fmla="*/ 2345223 w 2345682"/>
              <a:gd name="connsiteY24" fmla="*/ 2340485 h 2989567"/>
              <a:gd name="connsiteX25" fmla="*/ 2331010 w 2345682"/>
              <a:gd name="connsiteY25" fmla="*/ 2368912 h 2989567"/>
              <a:gd name="connsiteX26" fmla="*/ 2307320 w 2345682"/>
              <a:gd name="connsiteY26" fmla="*/ 2387863 h 2989567"/>
              <a:gd name="connsiteX27" fmla="*/ 2278894 w 2345682"/>
              <a:gd name="connsiteY27" fmla="*/ 2406815 h 2989567"/>
              <a:gd name="connsiteX28" fmla="*/ 2240991 w 2345682"/>
              <a:gd name="connsiteY28" fmla="*/ 2435242 h 2989567"/>
              <a:gd name="connsiteX29" fmla="*/ 2226777 w 2345682"/>
              <a:gd name="connsiteY29" fmla="*/ 2449455 h 2989567"/>
              <a:gd name="connsiteX30" fmla="*/ 2198351 w 2345682"/>
              <a:gd name="connsiteY30" fmla="*/ 2468406 h 2989567"/>
              <a:gd name="connsiteX31" fmla="*/ 2165186 w 2345682"/>
              <a:gd name="connsiteY31" fmla="*/ 2506309 h 2989567"/>
              <a:gd name="connsiteX32" fmla="*/ 2141497 w 2345682"/>
              <a:gd name="connsiteY32" fmla="*/ 2520522 h 2989567"/>
              <a:gd name="connsiteX33" fmla="*/ 2089381 w 2345682"/>
              <a:gd name="connsiteY33" fmla="*/ 2558425 h 2989567"/>
              <a:gd name="connsiteX34" fmla="*/ 2004100 w 2345682"/>
              <a:gd name="connsiteY34" fmla="*/ 2610541 h 2989567"/>
              <a:gd name="connsiteX35" fmla="*/ 1956722 w 2345682"/>
              <a:gd name="connsiteY35" fmla="*/ 2638968 h 2989567"/>
              <a:gd name="connsiteX36" fmla="*/ 1833538 w 2345682"/>
              <a:gd name="connsiteY36" fmla="*/ 2714773 h 2989567"/>
              <a:gd name="connsiteX37" fmla="*/ 1729306 w 2345682"/>
              <a:gd name="connsiteY37" fmla="*/ 2766889 h 2989567"/>
              <a:gd name="connsiteX38" fmla="*/ 1487677 w 2345682"/>
              <a:gd name="connsiteY38" fmla="*/ 2890073 h 2989567"/>
              <a:gd name="connsiteX39" fmla="*/ 1407134 w 2345682"/>
              <a:gd name="connsiteY39" fmla="*/ 2918500 h 2989567"/>
              <a:gd name="connsiteX40" fmla="*/ 1302902 w 2345682"/>
              <a:gd name="connsiteY40" fmla="*/ 2961140 h 2989567"/>
              <a:gd name="connsiteX41" fmla="*/ 1084962 w 2345682"/>
              <a:gd name="connsiteY41" fmla="*/ 2989567 h 2989567"/>
              <a:gd name="connsiteX42" fmla="*/ 819644 w 2345682"/>
              <a:gd name="connsiteY42" fmla="*/ 2975353 h 2989567"/>
              <a:gd name="connsiteX43" fmla="*/ 634869 w 2345682"/>
              <a:gd name="connsiteY43" fmla="*/ 2923237 h 2989567"/>
              <a:gd name="connsiteX44" fmla="*/ 435880 w 2345682"/>
              <a:gd name="connsiteY44" fmla="*/ 2766889 h 2989567"/>
              <a:gd name="connsiteX45" fmla="*/ 270056 w 2345682"/>
              <a:gd name="connsiteY45" fmla="*/ 2596328 h 2989567"/>
              <a:gd name="connsiteX46" fmla="*/ 184775 w 2345682"/>
              <a:gd name="connsiteY46" fmla="*/ 2487358 h 2989567"/>
              <a:gd name="connsiteX47" fmla="*/ 104232 w 2345682"/>
              <a:gd name="connsiteY47" fmla="*/ 2316796 h 2989567"/>
              <a:gd name="connsiteX48" fmla="*/ 66330 w 2345682"/>
              <a:gd name="connsiteY48" fmla="*/ 2217302 h 2989567"/>
              <a:gd name="connsiteX49" fmla="*/ 52116 w 2345682"/>
              <a:gd name="connsiteY49" fmla="*/ 2160448 h 2989567"/>
              <a:gd name="connsiteX50" fmla="*/ 47379 w 2345682"/>
              <a:gd name="connsiteY50" fmla="*/ 2132021 h 2989567"/>
              <a:gd name="connsiteX51" fmla="*/ 66330 w 2345682"/>
              <a:gd name="connsiteY51" fmla="*/ 1838276 h 2989567"/>
              <a:gd name="connsiteX52" fmla="*/ 90019 w 2345682"/>
              <a:gd name="connsiteY52" fmla="*/ 1776684 h 2989567"/>
              <a:gd name="connsiteX53" fmla="*/ 265318 w 2345682"/>
              <a:gd name="connsiteY53" fmla="*/ 1634549 h 2989567"/>
              <a:gd name="connsiteX54" fmla="*/ 421667 w 2345682"/>
              <a:gd name="connsiteY54" fmla="*/ 1563482 h 2989567"/>
              <a:gd name="connsiteX55" fmla="*/ 644344 w 2345682"/>
              <a:gd name="connsiteY55" fmla="*/ 1520842 h 2989567"/>
              <a:gd name="connsiteX56" fmla="*/ 923876 w 2345682"/>
              <a:gd name="connsiteY56" fmla="*/ 1525579 h 2989567"/>
              <a:gd name="connsiteX57" fmla="*/ 1028108 w 2345682"/>
              <a:gd name="connsiteY57" fmla="*/ 1549268 h 2989567"/>
              <a:gd name="connsiteX58" fmla="*/ 1321853 w 2345682"/>
              <a:gd name="connsiteY58" fmla="*/ 1620336 h 2989567"/>
              <a:gd name="connsiteX59" fmla="*/ 1445037 w 2345682"/>
              <a:gd name="connsiteY59" fmla="*/ 1658238 h 2989567"/>
              <a:gd name="connsiteX60" fmla="*/ 1625074 w 2345682"/>
              <a:gd name="connsiteY60" fmla="*/ 1677190 h 2989567"/>
              <a:gd name="connsiteX61" fmla="*/ 1861965 w 2345682"/>
              <a:gd name="connsiteY61" fmla="*/ 1658238 h 2989567"/>
              <a:gd name="connsiteX62" fmla="*/ 1880916 w 2345682"/>
              <a:gd name="connsiteY62" fmla="*/ 1644025 h 2989567"/>
              <a:gd name="connsiteX63" fmla="*/ 1895130 w 2345682"/>
              <a:gd name="connsiteY63" fmla="*/ 1615598 h 2989567"/>
              <a:gd name="connsiteX64" fmla="*/ 1899868 w 2345682"/>
              <a:gd name="connsiteY64" fmla="*/ 1345542 h 2989567"/>
              <a:gd name="connsiteX65" fmla="*/ 1857227 w 2345682"/>
              <a:gd name="connsiteY65" fmla="*/ 1099175 h 2989567"/>
              <a:gd name="connsiteX66" fmla="*/ 1814587 w 2345682"/>
              <a:gd name="connsiteY66" fmla="*/ 966516 h 2989567"/>
              <a:gd name="connsiteX67" fmla="*/ 1734044 w 2345682"/>
              <a:gd name="connsiteY67" fmla="*/ 672771 h 2989567"/>
              <a:gd name="connsiteX68" fmla="*/ 1629812 w 2345682"/>
              <a:gd name="connsiteY68" fmla="*/ 402715 h 2989567"/>
              <a:gd name="connsiteX69" fmla="*/ 1416610 w 2345682"/>
              <a:gd name="connsiteY69" fmla="*/ 90019 h 2989567"/>
              <a:gd name="connsiteX70" fmla="*/ 1359756 w 2345682"/>
              <a:gd name="connsiteY70" fmla="*/ 42641 h 2989567"/>
              <a:gd name="connsiteX71" fmla="*/ 1293426 w 2345682"/>
              <a:gd name="connsiteY71" fmla="*/ 9476 h 2989567"/>
              <a:gd name="connsiteX72" fmla="*/ 1189194 w 2345682"/>
              <a:gd name="connsiteY72" fmla="*/ 0 h 2989567"/>
              <a:gd name="connsiteX73" fmla="*/ 985468 w 2345682"/>
              <a:gd name="connsiteY73" fmla="*/ 18951 h 2989567"/>
              <a:gd name="connsiteX74" fmla="*/ 933352 w 2345682"/>
              <a:gd name="connsiteY74" fmla="*/ 42641 h 2989567"/>
              <a:gd name="connsiteX75" fmla="*/ 653820 w 2345682"/>
              <a:gd name="connsiteY75" fmla="*/ 198989 h 2989567"/>
              <a:gd name="connsiteX76" fmla="*/ 559063 w 2345682"/>
              <a:gd name="connsiteY76" fmla="*/ 251105 h 2989567"/>
              <a:gd name="connsiteX77" fmla="*/ 454831 w 2345682"/>
              <a:gd name="connsiteY77" fmla="*/ 345861 h 2989567"/>
              <a:gd name="connsiteX78" fmla="*/ 364813 w 2345682"/>
              <a:gd name="connsiteY78" fmla="*/ 497472 h 2989567"/>
              <a:gd name="connsiteX79" fmla="*/ 303221 w 2345682"/>
              <a:gd name="connsiteY79" fmla="*/ 668033 h 2989567"/>
              <a:gd name="connsiteX80" fmla="*/ 317434 w 2345682"/>
              <a:gd name="connsiteY80" fmla="*/ 971254 h 2989567"/>
              <a:gd name="connsiteX81" fmla="*/ 402715 w 2345682"/>
              <a:gd name="connsiteY81" fmla="*/ 1170243 h 2989567"/>
              <a:gd name="connsiteX82" fmla="*/ 506947 w 2345682"/>
              <a:gd name="connsiteY82" fmla="*/ 1345542 h 2989567"/>
              <a:gd name="connsiteX83" fmla="*/ 739101 w 2345682"/>
              <a:gd name="connsiteY83" fmla="*/ 1535055 h 2989567"/>
              <a:gd name="connsiteX84" fmla="*/ 795955 w 2345682"/>
              <a:gd name="connsiteY84" fmla="*/ 1577695 h 2989567"/>
              <a:gd name="connsiteX85" fmla="*/ 810168 w 2345682"/>
              <a:gd name="connsiteY85" fmla="*/ 1587171 h 2989567"/>
              <a:gd name="connsiteX86" fmla="*/ 852809 w 2345682"/>
              <a:gd name="connsiteY86" fmla="*/ 1610860 h 298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45682" h="2989567">
                <a:moveTo>
                  <a:pt x="0" y="710674"/>
                </a:moveTo>
                <a:lnTo>
                  <a:pt x="0" y="710674"/>
                </a:lnTo>
                <a:cubicBezTo>
                  <a:pt x="94239" y="804911"/>
                  <a:pt x="-38482" y="676216"/>
                  <a:pt x="123184" y="810168"/>
                </a:cubicBezTo>
                <a:cubicBezTo>
                  <a:pt x="151574" y="833691"/>
                  <a:pt x="175676" y="862047"/>
                  <a:pt x="203727" y="885973"/>
                </a:cubicBezTo>
                <a:cubicBezTo>
                  <a:pt x="229442" y="907906"/>
                  <a:pt x="259613" y="924449"/>
                  <a:pt x="284270" y="947565"/>
                </a:cubicBezTo>
                <a:cubicBezTo>
                  <a:pt x="335601" y="995688"/>
                  <a:pt x="373800" y="1058399"/>
                  <a:pt x="431142" y="1099175"/>
                </a:cubicBezTo>
                <a:cubicBezTo>
                  <a:pt x="502209" y="1149712"/>
                  <a:pt x="568504" y="1207742"/>
                  <a:pt x="644344" y="1250786"/>
                </a:cubicBezTo>
                <a:cubicBezTo>
                  <a:pt x="702777" y="1283951"/>
                  <a:pt x="768028" y="1307267"/>
                  <a:pt x="819644" y="1350280"/>
                </a:cubicBezTo>
                <a:cubicBezTo>
                  <a:pt x="838595" y="1366073"/>
                  <a:pt x="856380" y="1383381"/>
                  <a:pt x="876498" y="1397658"/>
                </a:cubicBezTo>
                <a:cubicBezTo>
                  <a:pt x="954371" y="1452923"/>
                  <a:pt x="1039770" y="1497928"/>
                  <a:pt x="1113389" y="1558744"/>
                </a:cubicBezTo>
                <a:cubicBezTo>
                  <a:pt x="1149712" y="1588750"/>
                  <a:pt x="1184668" y="1620494"/>
                  <a:pt x="1222359" y="1648763"/>
                </a:cubicBezTo>
                <a:cubicBezTo>
                  <a:pt x="1273179" y="1686878"/>
                  <a:pt x="1330116" y="1716814"/>
                  <a:pt x="1378707" y="1757733"/>
                </a:cubicBezTo>
                <a:cubicBezTo>
                  <a:pt x="1500641" y="1860414"/>
                  <a:pt x="1434575" y="1814235"/>
                  <a:pt x="1577696" y="1895130"/>
                </a:cubicBezTo>
                <a:cubicBezTo>
                  <a:pt x="1607381" y="1984196"/>
                  <a:pt x="1575867" y="1899200"/>
                  <a:pt x="1776684" y="2042002"/>
                </a:cubicBezTo>
                <a:cubicBezTo>
                  <a:pt x="1783965" y="2047179"/>
                  <a:pt x="1788773" y="2055234"/>
                  <a:pt x="1795636" y="2060953"/>
                </a:cubicBezTo>
                <a:cubicBezTo>
                  <a:pt x="1826710" y="2086848"/>
                  <a:pt x="1858807" y="2111490"/>
                  <a:pt x="1890392" y="2136759"/>
                </a:cubicBezTo>
                <a:lnTo>
                  <a:pt x="1890392" y="2136759"/>
                </a:lnTo>
                <a:cubicBezTo>
                  <a:pt x="1986817" y="2184970"/>
                  <a:pt x="1838582" y="2109007"/>
                  <a:pt x="1951984" y="2174661"/>
                </a:cubicBezTo>
                <a:cubicBezTo>
                  <a:pt x="1968668" y="2184320"/>
                  <a:pt x="2029176" y="2213366"/>
                  <a:pt x="2051478" y="2222039"/>
                </a:cubicBezTo>
                <a:cubicBezTo>
                  <a:pt x="2065441" y="2227469"/>
                  <a:pt x="2080392" y="2230248"/>
                  <a:pt x="2094118" y="2236253"/>
                </a:cubicBezTo>
                <a:cubicBezTo>
                  <a:pt x="2160125" y="2265131"/>
                  <a:pt x="2096222" y="2245623"/>
                  <a:pt x="2155710" y="2269418"/>
                </a:cubicBezTo>
                <a:cubicBezTo>
                  <a:pt x="2187567" y="2282161"/>
                  <a:pt x="2202397" y="2281962"/>
                  <a:pt x="2231515" y="2297845"/>
                </a:cubicBezTo>
                <a:cubicBezTo>
                  <a:pt x="2250325" y="2308105"/>
                  <a:pt x="2248585" y="2315852"/>
                  <a:pt x="2269418" y="2321534"/>
                </a:cubicBezTo>
                <a:cubicBezTo>
                  <a:pt x="2280192" y="2324472"/>
                  <a:pt x="2291528" y="2324693"/>
                  <a:pt x="2302583" y="2326272"/>
                </a:cubicBezTo>
                <a:cubicBezTo>
                  <a:pt x="2316796" y="2331010"/>
                  <a:pt x="2349961" y="2326272"/>
                  <a:pt x="2345223" y="2340485"/>
                </a:cubicBezTo>
                <a:cubicBezTo>
                  <a:pt x="2341370" y="2352044"/>
                  <a:pt x="2340193" y="2359729"/>
                  <a:pt x="2331010" y="2368912"/>
                </a:cubicBezTo>
                <a:cubicBezTo>
                  <a:pt x="2323859" y="2376062"/>
                  <a:pt x="2314930" y="2381204"/>
                  <a:pt x="2307320" y="2387863"/>
                </a:cubicBezTo>
                <a:cubicBezTo>
                  <a:pt x="2285478" y="2406974"/>
                  <a:pt x="2302517" y="2398940"/>
                  <a:pt x="2278894" y="2406815"/>
                </a:cubicBezTo>
                <a:cubicBezTo>
                  <a:pt x="2245318" y="2440389"/>
                  <a:pt x="2288087" y="2399920"/>
                  <a:pt x="2240991" y="2435242"/>
                </a:cubicBezTo>
                <a:cubicBezTo>
                  <a:pt x="2235631" y="2439262"/>
                  <a:pt x="2232066" y="2445341"/>
                  <a:pt x="2226777" y="2449455"/>
                </a:cubicBezTo>
                <a:cubicBezTo>
                  <a:pt x="2217788" y="2456446"/>
                  <a:pt x="2198351" y="2468406"/>
                  <a:pt x="2198351" y="2468406"/>
                </a:cubicBezTo>
                <a:cubicBezTo>
                  <a:pt x="2186719" y="2485854"/>
                  <a:pt x="2184983" y="2490472"/>
                  <a:pt x="2165186" y="2506309"/>
                </a:cubicBezTo>
                <a:cubicBezTo>
                  <a:pt x="2157995" y="2512062"/>
                  <a:pt x="2149085" y="2515305"/>
                  <a:pt x="2141497" y="2520522"/>
                </a:cubicBezTo>
                <a:cubicBezTo>
                  <a:pt x="2123796" y="2532691"/>
                  <a:pt x="2108158" y="2547993"/>
                  <a:pt x="2089381" y="2558425"/>
                </a:cubicBezTo>
                <a:cubicBezTo>
                  <a:pt x="2007135" y="2604116"/>
                  <a:pt x="2086189" y="2558695"/>
                  <a:pt x="2004100" y="2610541"/>
                </a:cubicBezTo>
                <a:cubicBezTo>
                  <a:pt x="1988528" y="2620376"/>
                  <a:pt x="1972260" y="2629080"/>
                  <a:pt x="1956722" y="2638968"/>
                </a:cubicBezTo>
                <a:cubicBezTo>
                  <a:pt x="1887853" y="2682794"/>
                  <a:pt x="1909388" y="2674742"/>
                  <a:pt x="1833538" y="2714773"/>
                </a:cubicBezTo>
                <a:cubicBezTo>
                  <a:pt x="1799184" y="2732904"/>
                  <a:pt x="1763716" y="2748865"/>
                  <a:pt x="1729306" y="2766889"/>
                </a:cubicBezTo>
                <a:cubicBezTo>
                  <a:pt x="1656138" y="2805215"/>
                  <a:pt x="1562525" y="2863656"/>
                  <a:pt x="1487677" y="2890073"/>
                </a:cubicBezTo>
                <a:cubicBezTo>
                  <a:pt x="1460829" y="2899549"/>
                  <a:pt x="1433707" y="2908280"/>
                  <a:pt x="1407134" y="2918500"/>
                </a:cubicBezTo>
                <a:cubicBezTo>
                  <a:pt x="1372097" y="2931976"/>
                  <a:pt x="1339186" y="2951514"/>
                  <a:pt x="1302902" y="2961140"/>
                </a:cubicBezTo>
                <a:cubicBezTo>
                  <a:pt x="1260631" y="2972355"/>
                  <a:pt x="1137008" y="2984088"/>
                  <a:pt x="1084962" y="2989567"/>
                </a:cubicBezTo>
                <a:cubicBezTo>
                  <a:pt x="1051432" y="2988609"/>
                  <a:pt x="874421" y="2987221"/>
                  <a:pt x="819644" y="2975353"/>
                </a:cubicBezTo>
                <a:cubicBezTo>
                  <a:pt x="757101" y="2961802"/>
                  <a:pt x="634869" y="2923237"/>
                  <a:pt x="634869" y="2923237"/>
                </a:cubicBezTo>
                <a:cubicBezTo>
                  <a:pt x="558503" y="2872327"/>
                  <a:pt x="509399" y="2842508"/>
                  <a:pt x="435880" y="2766889"/>
                </a:cubicBezTo>
                <a:cubicBezTo>
                  <a:pt x="380605" y="2710035"/>
                  <a:pt x="318926" y="2658773"/>
                  <a:pt x="270056" y="2596328"/>
                </a:cubicBezTo>
                <a:cubicBezTo>
                  <a:pt x="241629" y="2560005"/>
                  <a:pt x="208308" y="2527028"/>
                  <a:pt x="184775" y="2487358"/>
                </a:cubicBezTo>
                <a:cubicBezTo>
                  <a:pt x="152696" y="2433283"/>
                  <a:pt x="121505" y="2377251"/>
                  <a:pt x="104232" y="2316796"/>
                </a:cubicBezTo>
                <a:cubicBezTo>
                  <a:pt x="81783" y="2238224"/>
                  <a:pt x="96690" y="2270431"/>
                  <a:pt x="66330" y="2217302"/>
                </a:cubicBezTo>
                <a:cubicBezTo>
                  <a:pt x="53930" y="2142902"/>
                  <a:pt x="70889" y="2235545"/>
                  <a:pt x="52116" y="2160448"/>
                </a:cubicBezTo>
                <a:cubicBezTo>
                  <a:pt x="49786" y="2151128"/>
                  <a:pt x="48958" y="2141497"/>
                  <a:pt x="47379" y="2132021"/>
                </a:cubicBezTo>
                <a:cubicBezTo>
                  <a:pt x="53696" y="2034106"/>
                  <a:pt x="54640" y="1935696"/>
                  <a:pt x="66330" y="1838276"/>
                </a:cubicBezTo>
                <a:cubicBezTo>
                  <a:pt x="68951" y="1816436"/>
                  <a:pt x="79486" y="1795995"/>
                  <a:pt x="90019" y="1776684"/>
                </a:cubicBezTo>
                <a:cubicBezTo>
                  <a:pt x="122719" y="1716735"/>
                  <a:pt x="223965" y="1653346"/>
                  <a:pt x="265318" y="1634549"/>
                </a:cubicBezTo>
                <a:cubicBezTo>
                  <a:pt x="317434" y="1610860"/>
                  <a:pt x="365941" y="1576594"/>
                  <a:pt x="421667" y="1563482"/>
                </a:cubicBezTo>
                <a:cubicBezTo>
                  <a:pt x="548965" y="1533530"/>
                  <a:pt x="475004" y="1549065"/>
                  <a:pt x="644344" y="1520842"/>
                </a:cubicBezTo>
                <a:lnTo>
                  <a:pt x="923876" y="1525579"/>
                </a:lnTo>
                <a:cubicBezTo>
                  <a:pt x="959409" y="1528211"/>
                  <a:pt x="993234" y="1541969"/>
                  <a:pt x="1028108" y="1549268"/>
                </a:cubicBezTo>
                <a:cubicBezTo>
                  <a:pt x="1158644" y="1576590"/>
                  <a:pt x="1164126" y="1567761"/>
                  <a:pt x="1321853" y="1620336"/>
                </a:cubicBezTo>
                <a:cubicBezTo>
                  <a:pt x="1345928" y="1628361"/>
                  <a:pt x="1422342" y="1654746"/>
                  <a:pt x="1445037" y="1658238"/>
                </a:cubicBezTo>
                <a:cubicBezTo>
                  <a:pt x="1504679" y="1667414"/>
                  <a:pt x="1625074" y="1677190"/>
                  <a:pt x="1625074" y="1677190"/>
                </a:cubicBezTo>
                <a:cubicBezTo>
                  <a:pt x="1702348" y="1675305"/>
                  <a:pt x="1788403" y="1692190"/>
                  <a:pt x="1861965" y="1658238"/>
                </a:cubicBezTo>
                <a:cubicBezTo>
                  <a:pt x="1869134" y="1654929"/>
                  <a:pt x="1874599" y="1648763"/>
                  <a:pt x="1880916" y="1644025"/>
                </a:cubicBezTo>
                <a:cubicBezTo>
                  <a:pt x="1885654" y="1634549"/>
                  <a:pt x="1891901" y="1625688"/>
                  <a:pt x="1895130" y="1615598"/>
                </a:cubicBezTo>
                <a:cubicBezTo>
                  <a:pt x="1933872" y="1494531"/>
                  <a:pt x="1922659" y="1503325"/>
                  <a:pt x="1899868" y="1345542"/>
                </a:cubicBezTo>
                <a:cubicBezTo>
                  <a:pt x="1887953" y="1263055"/>
                  <a:pt x="1882731" y="1178520"/>
                  <a:pt x="1857227" y="1099175"/>
                </a:cubicBezTo>
                <a:cubicBezTo>
                  <a:pt x="1843014" y="1054955"/>
                  <a:pt x="1827478" y="1011139"/>
                  <a:pt x="1814587" y="966516"/>
                </a:cubicBezTo>
                <a:cubicBezTo>
                  <a:pt x="1786409" y="868976"/>
                  <a:pt x="1770602" y="767490"/>
                  <a:pt x="1734044" y="672771"/>
                </a:cubicBezTo>
                <a:cubicBezTo>
                  <a:pt x="1699300" y="582752"/>
                  <a:pt x="1680952" y="484539"/>
                  <a:pt x="1629812" y="402715"/>
                </a:cubicBezTo>
                <a:cubicBezTo>
                  <a:pt x="1526575" y="237535"/>
                  <a:pt x="1521796" y="185642"/>
                  <a:pt x="1416610" y="90019"/>
                </a:cubicBezTo>
                <a:cubicBezTo>
                  <a:pt x="1398356" y="73425"/>
                  <a:pt x="1380403" y="56141"/>
                  <a:pt x="1359756" y="42641"/>
                </a:cubicBezTo>
                <a:cubicBezTo>
                  <a:pt x="1339066" y="29113"/>
                  <a:pt x="1317408" y="15471"/>
                  <a:pt x="1293426" y="9476"/>
                </a:cubicBezTo>
                <a:cubicBezTo>
                  <a:pt x="1259580" y="1014"/>
                  <a:pt x="1223938" y="3159"/>
                  <a:pt x="1189194" y="0"/>
                </a:cubicBezTo>
                <a:cubicBezTo>
                  <a:pt x="1125371" y="3039"/>
                  <a:pt x="1047934" y="3808"/>
                  <a:pt x="985468" y="18951"/>
                </a:cubicBezTo>
                <a:cubicBezTo>
                  <a:pt x="966923" y="23447"/>
                  <a:pt x="950487" y="34242"/>
                  <a:pt x="933352" y="42641"/>
                </a:cubicBezTo>
                <a:cubicBezTo>
                  <a:pt x="570301" y="220608"/>
                  <a:pt x="874722" y="63050"/>
                  <a:pt x="653820" y="198989"/>
                </a:cubicBezTo>
                <a:cubicBezTo>
                  <a:pt x="623120" y="217881"/>
                  <a:pt x="589201" y="231327"/>
                  <a:pt x="559063" y="251105"/>
                </a:cubicBezTo>
                <a:cubicBezTo>
                  <a:pt x="535117" y="266820"/>
                  <a:pt x="474327" y="322652"/>
                  <a:pt x="454831" y="345861"/>
                </a:cubicBezTo>
                <a:cubicBezTo>
                  <a:pt x="403746" y="406677"/>
                  <a:pt x="396459" y="424872"/>
                  <a:pt x="364813" y="497472"/>
                </a:cubicBezTo>
                <a:cubicBezTo>
                  <a:pt x="319865" y="600588"/>
                  <a:pt x="328565" y="579329"/>
                  <a:pt x="303221" y="668033"/>
                </a:cubicBezTo>
                <a:cubicBezTo>
                  <a:pt x="307959" y="769107"/>
                  <a:pt x="297770" y="871998"/>
                  <a:pt x="317434" y="971254"/>
                </a:cubicBezTo>
                <a:cubicBezTo>
                  <a:pt x="331458" y="1042043"/>
                  <a:pt x="373506" y="1104254"/>
                  <a:pt x="402715" y="1170243"/>
                </a:cubicBezTo>
                <a:cubicBezTo>
                  <a:pt x="430148" y="1232220"/>
                  <a:pt x="457832" y="1296427"/>
                  <a:pt x="506947" y="1345542"/>
                </a:cubicBezTo>
                <a:cubicBezTo>
                  <a:pt x="668955" y="1507550"/>
                  <a:pt x="626965" y="1455625"/>
                  <a:pt x="739101" y="1535055"/>
                </a:cubicBezTo>
                <a:cubicBezTo>
                  <a:pt x="758432" y="1548748"/>
                  <a:pt x="776852" y="1563686"/>
                  <a:pt x="795955" y="1577695"/>
                </a:cubicBezTo>
                <a:cubicBezTo>
                  <a:pt x="800547" y="1581062"/>
                  <a:pt x="805250" y="1584302"/>
                  <a:pt x="810168" y="1587171"/>
                </a:cubicBezTo>
                <a:cubicBezTo>
                  <a:pt x="824213" y="1595364"/>
                  <a:pt x="844123" y="1604543"/>
                  <a:pt x="852809" y="161086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ma 16">
            <a:extLst>
              <a:ext uri="{FF2B5EF4-FFF2-40B4-BE49-F238E27FC236}">
                <a16:creationId xmlns="" xmlns:a16="http://schemas.microsoft.com/office/drawing/2014/main" id="{60947E25-E340-43BD-9BCA-D8571D1ADA25}"/>
              </a:ext>
            </a:extLst>
          </p:cNvPr>
          <p:cNvSpPr/>
          <p:nvPr/>
        </p:nvSpPr>
        <p:spPr bwMode="auto">
          <a:xfrm>
            <a:off x="3505200" y="2109584"/>
            <a:ext cx="3124200" cy="540000"/>
          </a:xfrm>
          <a:prstGeom prst="parallelogram">
            <a:avLst/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Unbenanntsdv">
            <a:extLst>
              <a:ext uri="{FF2B5EF4-FFF2-40B4-BE49-F238E27FC236}">
                <a16:creationId xmlns="" xmlns:a16="http://schemas.microsoft.com/office/drawing/2014/main" id="{9A697837-E605-4CBB-BA49-7BA36B0C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8952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4">
            <a:extLst>
              <a:ext uri="{FF2B5EF4-FFF2-40B4-BE49-F238E27FC236}">
                <a16:creationId xmlns="" xmlns:a16="http://schemas.microsoft.com/office/drawing/2014/main" id="{1F4D97C5-CE3C-428D-9B95-39A34FC5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" name="Text Box 9">
            <a:extLst>
              <a:ext uri="{FF2B5EF4-FFF2-40B4-BE49-F238E27FC236}">
                <a16:creationId xmlns="" xmlns:a16="http://schemas.microsoft.com/office/drawing/2014/main" id="{FFA946A6-9DF3-40F2-80E3-E30705A9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6150" name="Picture 17" descr="Interreg_Italia-O¦êsterreich 2017_rgb">
            <a:extLst>
              <a:ext uri="{FF2B5EF4-FFF2-40B4-BE49-F238E27FC236}">
                <a16:creationId xmlns="" xmlns:a16="http://schemas.microsoft.com/office/drawing/2014/main" id="{2CA716D9-BC14-4930-B6C3-B6063710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0F1271C0-57B3-470D-98A6-B5717290474C}"/>
              </a:ext>
            </a:extLst>
          </p:cNvPr>
          <p:cNvGrpSpPr/>
          <p:nvPr/>
        </p:nvGrpSpPr>
        <p:grpSpPr>
          <a:xfrm>
            <a:off x="707872" y="805680"/>
            <a:ext cx="7698853" cy="1330784"/>
            <a:chOff x="5410199" y="574212"/>
            <a:chExt cx="7698853" cy="1330784"/>
          </a:xfrm>
        </p:grpSpPr>
        <p:sp>
          <p:nvSpPr>
            <p:cNvPr id="23" name="CasellaDiTesto 22">
              <a:extLst>
                <a:ext uri="{FF2B5EF4-FFF2-40B4-BE49-F238E27FC236}">
                  <a16:creationId xmlns="" xmlns:a16="http://schemas.microsoft.com/office/drawing/2014/main" id="{8B2545CC-CFD8-41A5-B7EE-976DA31BA7CE}"/>
                </a:ext>
              </a:extLst>
            </p:cNvPr>
            <p:cNvSpPr txBox="1"/>
            <p:nvPr/>
          </p:nvSpPr>
          <p:spPr>
            <a:xfrm>
              <a:off x="9579127" y="574212"/>
              <a:ext cx="352992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r" eaLnBrk="1" hangingPunct="1">
                <a:spcBef>
                  <a:spcPct val="50000"/>
                </a:spcBef>
                <a:buFontTx/>
                <a:buNone/>
                <a:defRPr sz="3200">
                  <a:solidFill>
                    <a:srgbClr val="003399"/>
                  </a:solidFill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2000" b="1" dirty="0"/>
                <a:t>CULTURAL ASSETS IN FRIULI VENEZIA GIULIA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="" xmlns:a16="http://schemas.microsoft.com/office/drawing/2014/main" id="{657774F1-18D7-4545-A001-C10BE962F010}"/>
                </a:ext>
              </a:extLst>
            </p:cNvPr>
            <p:cNvSpPr/>
            <p:nvPr/>
          </p:nvSpPr>
          <p:spPr bwMode="auto">
            <a:xfrm>
              <a:off x="5410199" y="1142999"/>
              <a:ext cx="3377525" cy="761997"/>
            </a:xfrm>
            <a:custGeom>
              <a:avLst/>
              <a:gdLst>
                <a:gd name="connsiteX0" fmla="*/ 0 w 3377525"/>
                <a:gd name="connsiteY0" fmla="*/ 0 h 761997"/>
                <a:gd name="connsiteX1" fmla="*/ 3377525 w 3377525"/>
                <a:gd name="connsiteY1" fmla="*/ 0 h 761997"/>
                <a:gd name="connsiteX2" fmla="*/ 3377525 w 3377525"/>
                <a:gd name="connsiteY2" fmla="*/ 761997 h 761997"/>
                <a:gd name="connsiteX3" fmla="*/ 0 w 3377525"/>
                <a:gd name="connsiteY3" fmla="*/ 761997 h 761997"/>
                <a:gd name="connsiteX4" fmla="*/ 0 w 3377525"/>
                <a:gd name="connsiteY4" fmla="*/ 0 h 7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525" h="761997" extrusionOk="0">
                  <a:moveTo>
                    <a:pt x="0" y="0"/>
                  </a:moveTo>
                  <a:cubicBezTo>
                    <a:pt x="1680300" y="126175"/>
                    <a:pt x="2370670" y="-107714"/>
                    <a:pt x="3377525" y="0"/>
                  </a:cubicBezTo>
                  <a:cubicBezTo>
                    <a:pt x="3362677" y="168281"/>
                    <a:pt x="3413901" y="436147"/>
                    <a:pt x="3377525" y="761997"/>
                  </a:cubicBezTo>
                  <a:cubicBezTo>
                    <a:pt x="2480588" y="759189"/>
                    <a:pt x="1115568" y="661490"/>
                    <a:pt x="0" y="761997"/>
                  </a:cubicBezTo>
                  <a:cubicBezTo>
                    <a:pt x="-45108" y="616343"/>
                    <a:pt x="14710" y="240203"/>
                    <a:pt x="0" y="0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43739277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0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Open Sans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1866EC4-EBDA-4896-9183-B9C00D60E0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r="15068"/>
          <a:stretch/>
        </p:blipFill>
        <p:spPr bwMode="auto">
          <a:xfrm>
            <a:off x="5410200" y="1729985"/>
            <a:ext cx="4481225" cy="411279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F5884955-EB3E-405E-BFAA-9CBB667C8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03" y="2703575"/>
            <a:ext cx="1622040" cy="9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6B4BE346-6E34-4942-9CAC-9B26C5D8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976" y="2225695"/>
            <a:ext cx="235784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  <a:latin typeface="Open Sans" pitchFamily="34" charset="0"/>
              </a:rPr>
              <a:t>Aquileia archeological site</a:t>
            </a:r>
            <a:endParaRPr lang="it-IT" altLang="it-IT" sz="1400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18" name="Parallelogramma 17">
            <a:extLst>
              <a:ext uri="{FF2B5EF4-FFF2-40B4-BE49-F238E27FC236}">
                <a16:creationId xmlns="" xmlns:a16="http://schemas.microsoft.com/office/drawing/2014/main" id="{60947E25-E340-43BD-9BCA-D8571D1ADA25}"/>
              </a:ext>
            </a:extLst>
          </p:cNvPr>
          <p:cNvSpPr/>
          <p:nvPr/>
        </p:nvSpPr>
        <p:spPr bwMode="auto">
          <a:xfrm>
            <a:off x="3829044" y="5298016"/>
            <a:ext cx="1837509" cy="540000"/>
          </a:xfrm>
          <a:prstGeom prst="parallelogram">
            <a:avLst/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6B4BE346-6E34-4942-9CAC-9B26C5D8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35" y="5414127"/>
            <a:ext cx="123172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  <a:latin typeface="Open Sans" pitchFamily="34" charset="0"/>
              </a:rPr>
              <a:t>PAFF!</a:t>
            </a:r>
            <a:endParaRPr lang="it-IT" altLang="it-IT" sz="1400" dirty="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12611" r="8175"/>
          <a:stretch/>
        </p:blipFill>
        <p:spPr>
          <a:xfrm>
            <a:off x="-625928" y="3334288"/>
            <a:ext cx="5105400" cy="30665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669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ma 18">
            <a:extLst>
              <a:ext uri="{FF2B5EF4-FFF2-40B4-BE49-F238E27FC236}">
                <a16:creationId xmlns="" xmlns:a16="http://schemas.microsoft.com/office/drawing/2014/main" id="{A4E9FB64-4EA1-4408-9017-906907228965}"/>
              </a:ext>
            </a:extLst>
          </p:cNvPr>
          <p:cNvSpPr/>
          <p:nvPr/>
        </p:nvSpPr>
        <p:spPr bwMode="auto">
          <a:xfrm>
            <a:off x="4343400" y="5087881"/>
            <a:ext cx="2438400" cy="540000"/>
          </a:xfrm>
          <a:prstGeom prst="parallelogram">
            <a:avLst/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" name="Parallelogramma 4">
            <a:extLst>
              <a:ext uri="{FF2B5EF4-FFF2-40B4-BE49-F238E27FC236}">
                <a16:creationId xmlns="" xmlns:a16="http://schemas.microsoft.com/office/drawing/2014/main" id="{60947E25-E340-43BD-9BCA-D8571D1ADA25}"/>
              </a:ext>
            </a:extLst>
          </p:cNvPr>
          <p:cNvSpPr/>
          <p:nvPr/>
        </p:nvSpPr>
        <p:spPr bwMode="auto">
          <a:xfrm>
            <a:off x="2230096" y="2440005"/>
            <a:ext cx="2438400" cy="540000"/>
          </a:xfrm>
          <a:prstGeom prst="parallelogram">
            <a:avLst/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9D4870A6-22CF-443F-8302-82EB82FBF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9218" name="Picture 2" descr="Unbenanntsdv">
            <a:extLst>
              <a:ext uri="{FF2B5EF4-FFF2-40B4-BE49-F238E27FC236}">
                <a16:creationId xmlns="" xmlns:a16="http://schemas.microsoft.com/office/drawing/2014/main" id="{3E065C17-8A77-43D2-B633-31D4910E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8951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4">
            <a:extLst>
              <a:ext uri="{FF2B5EF4-FFF2-40B4-BE49-F238E27FC236}">
                <a16:creationId xmlns="" xmlns:a16="http://schemas.microsoft.com/office/drawing/2014/main" id="{F041AF88-557F-4DB2-B8B8-22D24A5F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0" name="Text Box 9">
            <a:extLst>
              <a:ext uri="{FF2B5EF4-FFF2-40B4-BE49-F238E27FC236}">
                <a16:creationId xmlns="" xmlns:a16="http://schemas.microsoft.com/office/drawing/2014/main" id="{82952964-B13F-43CE-881B-03F20E84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9221" name="Picture 17" descr="Interreg_Italia-O¦êsterreich 2017_rgb">
            <a:extLst>
              <a:ext uri="{FF2B5EF4-FFF2-40B4-BE49-F238E27FC236}">
                <a16:creationId xmlns="" xmlns:a16="http://schemas.microsoft.com/office/drawing/2014/main" id="{69D641B0-CD49-442B-B8E1-93895EF9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ttangolo 41">
            <a:extLst>
              <a:ext uri="{FF2B5EF4-FFF2-40B4-BE49-F238E27FC236}">
                <a16:creationId xmlns="" xmlns:a16="http://schemas.microsoft.com/office/drawing/2014/main" id="{35663D19-B1A5-4C5C-A849-5D5A1D456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806" y="5193060"/>
            <a:ext cx="1179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solidFill>
                  <a:schemeClr val="bg1"/>
                </a:solidFill>
                <a:latin typeface="DecimaWE Rg" pitchFamily="2" charset="0"/>
              </a:rPr>
              <a:t>Villa </a:t>
            </a:r>
            <a:r>
              <a:rPr lang="en-US" altLang="it-IT" sz="1600" b="1" dirty="0" err="1">
                <a:solidFill>
                  <a:schemeClr val="bg1"/>
                </a:solidFill>
                <a:latin typeface="DecimaWE Rg" pitchFamily="2" charset="0"/>
              </a:rPr>
              <a:t>Manin</a:t>
            </a:r>
            <a:endParaRPr lang="it-IT" altLang="it-IT" sz="1600" b="1" dirty="0">
              <a:solidFill>
                <a:schemeClr val="bg1"/>
              </a:solidFill>
              <a:latin typeface="DecimaWE Rg" pitchFamily="2" charset="0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="" xmlns:a16="http://schemas.microsoft.com/office/drawing/2014/main" id="{B30DE4D7-E73B-4FC3-9BF0-971CB9BE7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26" y="2980005"/>
            <a:ext cx="16891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12">
            <a:extLst>
              <a:ext uri="{FF2B5EF4-FFF2-40B4-BE49-F238E27FC236}">
                <a16:creationId xmlns="" xmlns:a16="http://schemas.microsoft.com/office/drawing/2014/main" id="{9FC43534-739F-4B3F-9C42-682A507857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b="25183"/>
          <a:stretch/>
        </p:blipFill>
        <p:spPr bwMode="auto">
          <a:xfrm>
            <a:off x="-457200" y="2012302"/>
            <a:ext cx="3233057" cy="23408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5C8B7EB2-A104-4EA1-A183-348E6076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5" y="2523327"/>
            <a:ext cx="16764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 err="1">
                <a:solidFill>
                  <a:schemeClr val="bg1"/>
                </a:solidFill>
                <a:latin typeface="DecimaWE Rg" pitchFamily="2" charset="0"/>
              </a:rPr>
              <a:t>Gorizia</a:t>
            </a:r>
            <a:r>
              <a:rPr lang="en-US" altLang="it-IT" sz="1600" b="1" dirty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Museums</a:t>
            </a:r>
            <a:endParaRPr lang="en-US" altLang="it-IT" sz="1600" b="1" dirty="0">
              <a:solidFill>
                <a:schemeClr val="bg1"/>
              </a:solidFill>
              <a:latin typeface="DecimaWE Rg" pitchFamily="2" charset="0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7C8D30E2-9B6C-4B0B-A377-59DA47863EEE}"/>
              </a:ext>
            </a:extLst>
          </p:cNvPr>
          <p:cNvGrpSpPr/>
          <p:nvPr/>
        </p:nvGrpSpPr>
        <p:grpSpPr>
          <a:xfrm>
            <a:off x="3581400" y="703839"/>
            <a:ext cx="3529925" cy="761997"/>
            <a:chOff x="5257800" y="1142999"/>
            <a:chExt cx="3529925" cy="761997"/>
          </a:xfrm>
        </p:grpSpPr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7F822ABB-B594-4537-B09F-95C762A4619B}"/>
                </a:ext>
              </a:extLst>
            </p:cNvPr>
            <p:cNvSpPr txBox="1"/>
            <p:nvPr/>
          </p:nvSpPr>
          <p:spPr>
            <a:xfrm>
              <a:off x="5257800" y="1152234"/>
              <a:ext cx="3529925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r" eaLnBrk="1" hangingPunct="1">
                <a:spcBef>
                  <a:spcPct val="50000"/>
                </a:spcBef>
                <a:buFontTx/>
                <a:buNone/>
                <a:defRPr sz="3200">
                  <a:solidFill>
                    <a:srgbClr val="003399"/>
                  </a:solidFill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2000" b="1" dirty="0"/>
                <a:t>CULTURAL ASSETS IN FRIULI VENEZIA GIULIA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="" xmlns:a16="http://schemas.microsoft.com/office/drawing/2014/main" id="{2CC5F23F-C6A3-4AC8-9FD4-994EF9424082}"/>
                </a:ext>
              </a:extLst>
            </p:cNvPr>
            <p:cNvSpPr/>
            <p:nvPr/>
          </p:nvSpPr>
          <p:spPr bwMode="auto">
            <a:xfrm>
              <a:off x="5410199" y="1142999"/>
              <a:ext cx="3377525" cy="761997"/>
            </a:xfrm>
            <a:custGeom>
              <a:avLst/>
              <a:gdLst>
                <a:gd name="connsiteX0" fmla="*/ 0 w 3377525"/>
                <a:gd name="connsiteY0" fmla="*/ 0 h 761997"/>
                <a:gd name="connsiteX1" fmla="*/ 3377525 w 3377525"/>
                <a:gd name="connsiteY1" fmla="*/ 0 h 761997"/>
                <a:gd name="connsiteX2" fmla="*/ 3377525 w 3377525"/>
                <a:gd name="connsiteY2" fmla="*/ 761997 h 761997"/>
                <a:gd name="connsiteX3" fmla="*/ 0 w 3377525"/>
                <a:gd name="connsiteY3" fmla="*/ 761997 h 761997"/>
                <a:gd name="connsiteX4" fmla="*/ 0 w 3377525"/>
                <a:gd name="connsiteY4" fmla="*/ 0 h 7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525" h="761997" extrusionOk="0">
                  <a:moveTo>
                    <a:pt x="0" y="0"/>
                  </a:moveTo>
                  <a:cubicBezTo>
                    <a:pt x="1680300" y="126175"/>
                    <a:pt x="2370670" y="-107714"/>
                    <a:pt x="3377525" y="0"/>
                  </a:cubicBezTo>
                  <a:cubicBezTo>
                    <a:pt x="3362677" y="168281"/>
                    <a:pt x="3413901" y="436147"/>
                    <a:pt x="3377525" y="761997"/>
                  </a:cubicBezTo>
                  <a:cubicBezTo>
                    <a:pt x="2480588" y="759189"/>
                    <a:pt x="1115568" y="661490"/>
                    <a:pt x="0" y="761997"/>
                  </a:cubicBezTo>
                  <a:cubicBezTo>
                    <a:pt x="-45108" y="616343"/>
                    <a:pt x="14710" y="240203"/>
                    <a:pt x="0" y="0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43739277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0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Open Sans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500" b="21173"/>
          <a:stretch/>
        </p:blipFill>
        <p:spPr>
          <a:xfrm>
            <a:off x="5486400" y="2649635"/>
            <a:ext cx="4648200" cy="324824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396CEC43-A6F3-47D2-9336-D9BA8A37C9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0242" name="Picture 2" descr="Unbenanntsdv">
            <a:extLst>
              <a:ext uri="{FF2B5EF4-FFF2-40B4-BE49-F238E27FC236}">
                <a16:creationId xmlns="" xmlns:a16="http://schemas.microsoft.com/office/drawing/2014/main" id="{E65DF841-7560-4E99-9213-F82526F5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4">
            <a:extLst>
              <a:ext uri="{FF2B5EF4-FFF2-40B4-BE49-F238E27FC236}">
                <a16:creationId xmlns="" xmlns:a16="http://schemas.microsoft.com/office/drawing/2014/main" id="{75670D7C-4B80-4D93-9E7B-8145309C9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244" name="Text Box 9">
            <a:extLst>
              <a:ext uri="{FF2B5EF4-FFF2-40B4-BE49-F238E27FC236}">
                <a16:creationId xmlns="" xmlns:a16="http://schemas.microsoft.com/office/drawing/2014/main" id="{FCF007C4-B045-4809-A4FB-E818C4EB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10245" name="Picture 17" descr="Interreg_Italia-O¦êsterreich 2017_rgb">
            <a:extLst>
              <a:ext uri="{FF2B5EF4-FFF2-40B4-BE49-F238E27FC236}">
                <a16:creationId xmlns="" xmlns:a16="http://schemas.microsoft.com/office/drawing/2014/main" id="{D9018841-4B30-4728-9E67-CD179365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o 22">
            <a:extLst>
              <a:ext uri="{FF2B5EF4-FFF2-40B4-BE49-F238E27FC236}">
                <a16:creationId xmlns="" xmlns:a16="http://schemas.microsoft.com/office/drawing/2014/main" id="{968A7BB4-E394-443A-B0F5-5077ABB694D8}"/>
              </a:ext>
            </a:extLst>
          </p:cNvPr>
          <p:cNvGrpSpPr/>
          <p:nvPr/>
        </p:nvGrpSpPr>
        <p:grpSpPr>
          <a:xfrm>
            <a:off x="3581400" y="703839"/>
            <a:ext cx="3529925" cy="761997"/>
            <a:chOff x="5257800" y="1142999"/>
            <a:chExt cx="3529925" cy="761997"/>
          </a:xfrm>
        </p:grpSpPr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01424ED5-1D49-46B0-9861-8BC33C0FC4F7}"/>
                </a:ext>
              </a:extLst>
            </p:cNvPr>
            <p:cNvSpPr txBox="1"/>
            <p:nvPr/>
          </p:nvSpPr>
          <p:spPr>
            <a:xfrm>
              <a:off x="5257800" y="1152234"/>
              <a:ext cx="3529925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r" eaLnBrk="1" hangingPunct="1">
                <a:spcBef>
                  <a:spcPct val="50000"/>
                </a:spcBef>
                <a:buFontTx/>
                <a:buNone/>
                <a:defRPr sz="3200">
                  <a:solidFill>
                    <a:srgbClr val="003399"/>
                  </a:solidFill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2000" b="1" dirty="0"/>
                <a:t>CULTURAL ASSETS IN FRIULI VENEZIA GIULIA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B4F8AF1D-9E6B-45C0-9923-B67E1CD0A3DC}"/>
                </a:ext>
              </a:extLst>
            </p:cNvPr>
            <p:cNvSpPr/>
            <p:nvPr/>
          </p:nvSpPr>
          <p:spPr bwMode="auto">
            <a:xfrm>
              <a:off x="5410199" y="1142999"/>
              <a:ext cx="3377525" cy="761997"/>
            </a:xfrm>
            <a:custGeom>
              <a:avLst/>
              <a:gdLst>
                <a:gd name="connsiteX0" fmla="*/ 0 w 3377525"/>
                <a:gd name="connsiteY0" fmla="*/ 0 h 761997"/>
                <a:gd name="connsiteX1" fmla="*/ 3377525 w 3377525"/>
                <a:gd name="connsiteY1" fmla="*/ 0 h 761997"/>
                <a:gd name="connsiteX2" fmla="*/ 3377525 w 3377525"/>
                <a:gd name="connsiteY2" fmla="*/ 761997 h 761997"/>
                <a:gd name="connsiteX3" fmla="*/ 0 w 3377525"/>
                <a:gd name="connsiteY3" fmla="*/ 761997 h 761997"/>
                <a:gd name="connsiteX4" fmla="*/ 0 w 3377525"/>
                <a:gd name="connsiteY4" fmla="*/ 0 h 7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525" h="761997" extrusionOk="0">
                  <a:moveTo>
                    <a:pt x="0" y="0"/>
                  </a:moveTo>
                  <a:cubicBezTo>
                    <a:pt x="1680300" y="126175"/>
                    <a:pt x="2370670" y="-107714"/>
                    <a:pt x="3377525" y="0"/>
                  </a:cubicBezTo>
                  <a:cubicBezTo>
                    <a:pt x="3362677" y="168281"/>
                    <a:pt x="3413901" y="436147"/>
                    <a:pt x="3377525" y="761997"/>
                  </a:cubicBezTo>
                  <a:cubicBezTo>
                    <a:pt x="2480588" y="759189"/>
                    <a:pt x="1115568" y="661490"/>
                    <a:pt x="0" y="761997"/>
                  </a:cubicBezTo>
                  <a:cubicBezTo>
                    <a:pt x="-45108" y="616343"/>
                    <a:pt x="14710" y="240203"/>
                    <a:pt x="0" y="0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="" xmlns:ask="http://schemas.microsoft.com/office/drawing/2018/sketchyshapes" sd="43739277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0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Open Sans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igura a mano libera: forma 1">
            <a:extLst>
              <a:ext uri="{FF2B5EF4-FFF2-40B4-BE49-F238E27FC236}">
                <a16:creationId xmlns="" xmlns:a16="http://schemas.microsoft.com/office/drawing/2014/main" id="{A0B635F3-9042-484F-823B-04305DD198B8}"/>
              </a:ext>
            </a:extLst>
          </p:cNvPr>
          <p:cNvSpPr/>
          <p:nvPr/>
        </p:nvSpPr>
        <p:spPr bwMode="auto">
          <a:xfrm>
            <a:off x="3434922" y="2525260"/>
            <a:ext cx="2345682" cy="2989567"/>
          </a:xfrm>
          <a:custGeom>
            <a:avLst/>
            <a:gdLst>
              <a:gd name="connsiteX0" fmla="*/ 0 w 2345682"/>
              <a:gd name="connsiteY0" fmla="*/ 710674 h 2989567"/>
              <a:gd name="connsiteX1" fmla="*/ 0 w 2345682"/>
              <a:gd name="connsiteY1" fmla="*/ 710674 h 2989567"/>
              <a:gd name="connsiteX2" fmla="*/ 123184 w 2345682"/>
              <a:gd name="connsiteY2" fmla="*/ 810168 h 2989567"/>
              <a:gd name="connsiteX3" fmla="*/ 203727 w 2345682"/>
              <a:gd name="connsiteY3" fmla="*/ 885973 h 2989567"/>
              <a:gd name="connsiteX4" fmla="*/ 284270 w 2345682"/>
              <a:gd name="connsiteY4" fmla="*/ 947565 h 2989567"/>
              <a:gd name="connsiteX5" fmla="*/ 431142 w 2345682"/>
              <a:gd name="connsiteY5" fmla="*/ 1099175 h 2989567"/>
              <a:gd name="connsiteX6" fmla="*/ 644344 w 2345682"/>
              <a:gd name="connsiteY6" fmla="*/ 1250786 h 2989567"/>
              <a:gd name="connsiteX7" fmla="*/ 819644 w 2345682"/>
              <a:gd name="connsiteY7" fmla="*/ 1350280 h 2989567"/>
              <a:gd name="connsiteX8" fmla="*/ 876498 w 2345682"/>
              <a:gd name="connsiteY8" fmla="*/ 1397658 h 2989567"/>
              <a:gd name="connsiteX9" fmla="*/ 1113389 w 2345682"/>
              <a:gd name="connsiteY9" fmla="*/ 1558744 h 2989567"/>
              <a:gd name="connsiteX10" fmla="*/ 1222359 w 2345682"/>
              <a:gd name="connsiteY10" fmla="*/ 1648763 h 2989567"/>
              <a:gd name="connsiteX11" fmla="*/ 1378707 w 2345682"/>
              <a:gd name="connsiteY11" fmla="*/ 1757733 h 2989567"/>
              <a:gd name="connsiteX12" fmla="*/ 1577696 w 2345682"/>
              <a:gd name="connsiteY12" fmla="*/ 1895130 h 2989567"/>
              <a:gd name="connsiteX13" fmla="*/ 1776684 w 2345682"/>
              <a:gd name="connsiteY13" fmla="*/ 2042002 h 2989567"/>
              <a:gd name="connsiteX14" fmla="*/ 1795636 w 2345682"/>
              <a:gd name="connsiteY14" fmla="*/ 2060953 h 2989567"/>
              <a:gd name="connsiteX15" fmla="*/ 1890392 w 2345682"/>
              <a:gd name="connsiteY15" fmla="*/ 2136759 h 2989567"/>
              <a:gd name="connsiteX16" fmla="*/ 1890392 w 2345682"/>
              <a:gd name="connsiteY16" fmla="*/ 2136759 h 2989567"/>
              <a:gd name="connsiteX17" fmla="*/ 1951984 w 2345682"/>
              <a:gd name="connsiteY17" fmla="*/ 2174661 h 2989567"/>
              <a:gd name="connsiteX18" fmla="*/ 2051478 w 2345682"/>
              <a:gd name="connsiteY18" fmla="*/ 2222039 h 2989567"/>
              <a:gd name="connsiteX19" fmla="*/ 2094118 w 2345682"/>
              <a:gd name="connsiteY19" fmla="*/ 2236253 h 2989567"/>
              <a:gd name="connsiteX20" fmla="*/ 2155710 w 2345682"/>
              <a:gd name="connsiteY20" fmla="*/ 2269418 h 2989567"/>
              <a:gd name="connsiteX21" fmla="*/ 2231515 w 2345682"/>
              <a:gd name="connsiteY21" fmla="*/ 2297845 h 2989567"/>
              <a:gd name="connsiteX22" fmla="*/ 2269418 w 2345682"/>
              <a:gd name="connsiteY22" fmla="*/ 2321534 h 2989567"/>
              <a:gd name="connsiteX23" fmla="*/ 2302583 w 2345682"/>
              <a:gd name="connsiteY23" fmla="*/ 2326272 h 2989567"/>
              <a:gd name="connsiteX24" fmla="*/ 2345223 w 2345682"/>
              <a:gd name="connsiteY24" fmla="*/ 2340485 h 2989567"/>
              <a:gd name="connsiteX25" fmla="*/ 2331010 w 2345682"/>
              <a:gd name="connsiteY25" fmla="*/ 2368912 h 2989567"/>
              <a:gd name="connsiteX26" fmla="*/ 2307320 w 2345682"/>
              <a:gd name="connsiteY26" fmla="*/ 2387863 h 2989567"/>
              <a:gd name="connsiteX27" fmla="*/ 2278894 w 2345682"/>
              <a:gd name="connsiteY27" fmla="*/ 2406815 h 2989567"/>
              <a:gd name="connsiteX28" fmla="*/ 2240991 w 2345682"/>
              <a:gd name="connsiteY28" fmla="*/ 2435242 h 2989567"/>
              <a:gd name="connsiteX29" fmla="*/ 2226777 w 2345682"/>
              <a:gd name="connsiteY29" fmla="*/ 2449455 h 2989567"/>
              <a:gd name="connsiteX30" fmla="*/ 2198351 w 2345682"/>
              <a:gd name="connsiteY30" fmla="*/ 2468406 h 2989567"/>
              <a:gd name="connsiteX31" fmla="*/ 2165186 w 2345682"/>
              <a:gd name="connsiteY31" fmla="*/ 2506309 h 2989567"/>
              <a:gd name="connsiteX32" fmla="*/ 2141497 w 2345682"/>
              <a:gd name="connsiteY32" fmla="*/ 2520522 h 2989567"/>
              <a:gd name="connsiteX33" fmla="*/ 2089381 w 2345682"/>
              <a:gd name="connsiteY33" fmla="*/ 2558425 h 2989567"/>
              <a:gd name="connsiteX34" fmla="*/ 2004100 w 2345682"/>
              <a:gd name="connsiteY34" fmla="*/ 2610541 h 2989567"/>
              <a:gd name="connsiteX35" fmla="*/ 1956722 w 2345682"/>
              <a:gd name="connsiteY35" fmla="*/ 2638968 h 2989567"/>
              <a:gd name="connsiteX36" fmla="*/ 1833538 w 2345682"/>
              <a:gd name="connsiteY36" fmla="*/ 2714773 h 2989567"/>
              <a:gd name="connsiteX37" fmla="*/ 1729306 w 2345682"/>
              <a:gd name="connsiteY37" fmla="*/ 2766889 h 2989567"/>
              <a:gd name="connsiteX38" fmla="*/ 1487677 w 2345682"/>
              <a:gd name="connsiteY38" fmla="*/ 2890073 h 2989567"/>
              <a:gd name="connsiteX39" fmla="*/ 1407134 w 2345682"/>
              <a:gd name="connsiteY39" fmla="*/ 2918500 h 2989567"/>
              <a:gd name="connsiteX40" fmla="*/ 1302902 w 2345682"/>
              <a:gd name="connsiteY40" fmla="*/ 2961140 h 2989567"/>
              <a:gd name="connsiteX41" fmla="*/ 1084962 w 2345682"/>
              <a:gd name="connsiteY41" fmla="*/ 2989567 h 2989567"/>
              <a:gd name="connsiteX42" fmla="*/ 819644 w 2345682"/>
              <a:gd name="connsiteY42" fmla="*/ 2975353 h 2989567"/>
              <a:gd name="connsiteX43" fmla="*/ 634869 w 2345682"/>
              <a:gd name="connsiteY43" fmla="*/ 2923237 h 2989567"/>
              <a:gd name="connsiteX44" fmla="*/ 435880 w 2345682"/>
              <a:gd name="connsiteY44" fmla="*/ 2766889 h 2989567"/>
              <a:gd name="connsiteX45" fmla="*/ 270056 w 2345682"/>
              <a:gd name="connsiteY45" fmla="*/ 2596328 h 2989567"/>
              <a:gd name="connsiteX46" fmla="*/ 184775 w 2345682"/>
              <a:gd name="connsiteY46" fmla="*/ 2487358 h 2989567"/>
              <a:gd name="connsiteX47" fmla="*/ 104232 w 2345682"/>
              <a:gd name="connsiteY47" fmla="*/ 2316796 h 2989567"/>
              <a:gd name="connsiteX48" fmla="*/ 66330 w 2345682"/>
              <a:gd name="connsiteY48" fmla="*/ 2217302 h 2989567"/>
              <a:gd name="connsiteX49" fmla="*/ 52116 w 2345682"/>
              <a:gd name="connsiteY49" fmla="*/ 2160448 h 2989567"/>
              <a:gd name="connsiteX50" fmla="*/ 47379 w 2345682"/>
              <a:gd name="connsiteY50" fmla="*/ 2132021 h 2989567"/>
              <a:gd name="connsiteX51" fmla="*/ 66330 w 2345682"/>
              <a:gd name="connsiteY51" fmla="*/ 1838276 h 2989567"/>
              <a:gd name="connsiteX52" fmla="*/ 90019 w 2345682"/>
              <a:gd name="connsiteY52" fmla="*/ 1776684 h 2989567"/>
              <a:gd name="connsiteX53" fmla="*/ 265318 w 2345682"/>
              <a:gd name="connsiteY53" fmla="*/ 1634549 h 2989567"/>
              <a:gd name="connsiteX54" fmla="*/ 421667 w 2345682"/>
              <a:gd name="connsiteY54" fmla="*/ 1563482 h 2989567"/>
              <a:gd name="connsiteX55" fmla="*/ 644344 w 2345682"/>
              <a:gd name="connsiteY55" fmla="*/ 1520842 h 2989567"/>
              <a:gd name="connsiteX56" fmla="*/ 923876 w 2345682"/>
              <a:gd name="connsiteY56" fmla="*/ 1525579 h 2989567"/>
              <a:gd name="connsiteX57" fmla="*/ 1028108 w 2345682"/>
              <a:gd name="connsiteY57" fmla="*/ 1549268 h 2989567"/>
              <a:gd name="connsiteX58" fmla="*/ 1321853 w 2345682"/>
              <a:gd name="connsiteY58" fmla="*/ 1620336 h 2989567"/>
              <a:gd name="connsiteX59" fmla="*/ 1445037 w 2345682"/>
              <a:gd name="connsiteY59" fmla="*/ 1658238 h 2989567"/>
              <a:gd name="connsiteX60" fmla="*/ 1625074 w 2345682"/>
              <a:gd name="connsiteY60" fmla="*/ 1677190 h 2989567"/>
              <a:gd name="connsiteX61" fmla="*/ 1861965 w 2345682"/>
              <a:gd name="connsiteY61" fmla="*/ 1658238 h 2989567"/>
              <a:gd name="connsiteX62" fmla="*/ 1880916 w 2345682"/>
              <a:gd name="connsiteY62" fmla="*/ 1644025 h 2989567"/>
              <a:gd name="connsiteX63" fmla="*/ 1895130 w 2345682"/>
              <a:gd name="connsiteY63" fmla="*/ 1615598 h 2989567"/>
              <a:gd name="connsiteX64" fmla="*/ 1899868 w 2345682"/>
              <a:gd name="connsiteY64" fmla="*/ 1345542 h 2989567"/>
              <a:gd name="connsiteX65" fmla="*/ 1857227 w 2345682"/>
              <a:gd name="connsiteY65" fmla="*/ 1099175 h 2989567"/>
              <a:gd name="connsiteX66" fmla="*/ 1814587 w 2345682"/>
              <a:gd name="connsiteY66" fmla="*/ 966516 h 2989567"/>
              <a:gd name="connsiteX67" fmla="*/ 1734044 w 2345682"/>
              <a:gd name="connsiteY67" fmla="*/ 672771 h 2989567"/>
              <a:gd name="connsiteX68" fmla="*/ 1629812 w 2345682"/>
              <a:gd name="connsiteY68" fmla="*/ 402715 h 2989567"/>
              <a:gd name="connsiteX69" fmla="*/ 1416610 w 2345682"/>
              <a:gd name="connsiteY69" fmla="*/ 90019 h 2989567"/>
              <a:gd name="connsiteX70" fmla="*/ 1359756 w 2345682"/>
              <a:gd name="connsiteY70" fmla="*/ 42641 h 2989567"/>
              <a:gd name="connsiteX71" fmla="*/ 1293426 w 2345682"/>
              <a:gd name="connsiteY71" fmla="*/ 9476 h 2989567"/>
              <a:gd name="connsiteX72" fmla="*/ 1189194 w 2345682"/>
              <a:gd name="connsiteY72" fmla="*/ 0 h 2989567"/>
              <a:gd name="connsiteX73" fmla="*/ 985468 w 2345682"/>
              <a:gd name="connsiteY73" fmla="*/ 18951 h 2989567"/>
              <a:gd name="connsiteX74" fmla="*/ 933352 w 2345682"/>
              <a:gd name="connsiteY74" fmla="*/ 42641 h 2989567"/>
              <a:gd name="connsiteX75" fmla="*/ 653820 w 2345682"/>
              <a:gd name="connsiteY75" fmla="*/ 198989 h 2989567"/>
              <a:gd name="connsiteX76" fmla="*/ 559063 w 2345682"/>
              <a:gd name="connsiteY76" fmla="*/ 251105 h 2989567"/>
              <a:gd name="connsiteX77" fmla="*/ 454831 w 2345682"/>
              <a:gd name="connsiteY77" fmla="*/ 345861 h 2989567"/>
              <a:gd name="connsiteX78" fmla="*/ 364813 w 2345682"/>
              <a:gd name="connsiteY78" fmla="*/ 497472 h 2989567"/>
              <a:gd name="connsiteX79" fmla="*/ 303221 w 2345682"/>
              <a:gd name="connsiteY79" fmla="*/ 668033 h 2989567"/>
              <a:gd name="connsiteX80" fmla="*/ 317434 w 2345682"/>
              <a:gd name="connsiteY80" fmla="*/ 971254 h 2989567"/>
              <a:gd name="connsiteX81" fmla="*/ 402715 w 2345682"/>
              <a:gd name="connsiteY81" fmla="*/ 1170243 h 2989567"/>
              <a:gd name="connsiteX82" fmla="*/ 506947 w 2345682"/>
              <a:gd name="connsiteY82" fmla="*/ 1345542 h 2989567"/>
              <a:gd name="connsiteX83" fmla="*/ 739101 w 2345682"/>
              <a:gd name="connsiteY83" fmla="*/ 1535055 h 2989567"/>
              <a:gd name="connsiteX84" fmla="*/ 795955 w 2345682"/>
              <a:gd name="connsiteY84" fmla="*/ 1577695 h 2989567"/>
              <a:gd name="connsiteX85" fmla="*/ 810168 w 2345682"/>
              <a:gd name="connsiteY85" fmla="*/ 1587171 h 2989567"/>
              <a:gd name="connsiteX86" fmla="*/ 852809 w 2345682"/>
              <a:gd name="connsiteY86" fmla="*/ 1610860 h 298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45682" h="2989567">
                <a:moveTo>
                  <a:pt x="0" y="710674"/>
                </a:moveTo>
                <a:lnTo>
                  <a:pt x="0" y="710674"/>
                </a:lnTo>
                <a:cubicBezTo>
                  <a:pt x="94239" y="804911"/>
                  <a:pt x="-38482" y="676216"/>
                  <a:pt x="123184" y="810168"/>
                </a:cubicBezTo>
                <a:cubicBezTo>
                  <a:pt x="151574" y="833691"/>
                  <a:pt x="175676" y="862047"/>
                  <a:pt x="203727" y="885973"/>
                </a:cubicBezTo>
                <a:cubicBezTo>
                  <a:pt x="229442" y="907906"/>
                  <a:pt x="259613" y="924449"/>
                  <a:pt x="284270" y="947565"/>
                </a:cubicBezTo>
                <a:cubicBezTo>
                  <a:pt x="335601" y="995688"/>
                  <a:pt x="373800" y="1058399"/>
                  <a:pt x="431142" y="1099175"/>
                </a:cubicBezTo>
                <a:cubicBezTo>
                  <a:pt x="502209" y="1149712"/>
                  <a:pt x="568504" y="1207742"/>
                  <a:pt x="644344" y="1250786"/>
                </a:cubicBezTo>
                <a:cubicBezTo>
                  <a:pt x="702777" y="1283951"/>
                  <a:pt x="768028" y="1307267"/>
                  <a:pt x="819644" y="1350280"/>
                </a:cubicBezTo>
                <a:cubicBezTo>
                  <a:pt x="838595" y="1366073"/>
                  <a:pt x="856380" y="1383381"/>
                  <a:pt x="876498" y="1397658"/>
                </a:cubicBezTo>
                <a:cubicBezTo>
                  <a:pt x="954371" y="1452923"/>
                  <a:pt x="1039770" y="1497928"/>
                  <a:pt x="1113389" y="1558744"/>
                </a:cubicBezTo>
                <a:cubicBezTo>
                  <a:pt x="1149712" y="1588750"/>
                  <a:pt x="1184668" y="1620494"/>
                  <a:pt x="1222359" y="1648763"/>
                </a:cubicBezTo>
                <a:cubicBezTo>
                  <a:pt x="1273179" y="1686878"/>
                  <a:pt x="1330116" y="1716814"/>
                  <a:pt x="1378707" y="1757733"/>
                </a:cubicBezTo>
                <a:cubicBezTo>
                  <a:pt x="1500641" y="1860414"/>
                  <a:pt x="1434575" y="1814235"/>
                  <a:pt x="1577696" y="1895130"/>
                </a:cubicBezTo>
                <a:cubicBezTo>
                  <a:pt x="1607381" y="1984196"/>
                  <a:pt x="1575867" y="1899200"/>
                  <a:pt x="1776684" y="2042002"/>
                </a:cubicBezTo>
                <a:cubicBezTo>
                  <a:pt x="1783965" y="2047179"/>
                  <a:pt x="1788773" y="2055234"/>
                  <a:pt x="1795636" y="2060953"/>
                </a:cubicBezTo>
                <a:cubicBezTo>
                  <a:pt x="1826710" y="2086848"/>
                  <a:pt x="1858807" y="2111490"/>
                  <a:pt x="1890392" y="2136759"/>
                </a:cubicBezTo>
                <a:lnTo>
                  <a:pt x="1890392" y="2136759"/>
                </a:lnTo>
                <a:cubicBezTo>
                  <a:pt x="1986817" y="2184970"/>
                  <a:pt x="1838582" y="2109007"/>
                  <a:pt x="1951984" y="2174661"/>
                </a:cubicBezTo>
                <a:cubicBezTo>
                  <a:pt x="1968668" y="2184320"/>
                  <a:pt x="2029176" y="2213366"/>
                  <a:pt x="2051478" y="2222039"/>
                </a:cubicBezTo>
                <a:cubicBezTo>
                  <a:pt x="2065441" y="2227469"/>
                  <a:pt x="2080392" y="2230248"/>
                  <a:pt x="2094118" y="2236253"/>
                </a:cubicBezTo>
                <a:cubicBezTo>
                  <a:pt x="2160125" y="2265131"/>
                  <a:pt x="2096222" y="2245623"/>
                  <a:pt x="2155710" y="2269418"/>
                </a:cubicBezTo>
                <a:cubicBezTo>
                  <a:pt x="2187567" y="2282161"/>
                  <a:pt x="2202397" y="2281962"/>
                  <a:pt x="2231515" y="2297845"/>
                </a:cubicBezTo>
                <a:cubicBezTo>
                  <a:pt x="2250325" y="2308105"/>
                  <a:pt x="2248585" y="2315852"/>
                  <a:pt x="2269418" y="2321534"/>
                </a:cubicBezTo>
                <a:cubicBezTo>
                  <a:pt x="2280192" y="2324472"/>
                  <a:pt x="2291528" y="2324693"/>
                  <a:pt x="2302583" y="2326272"/>
                </a:cubicBezTo>
                <a:cubicBezTo>
                  <a:pt x="2316796" y="2331010"/>
                  <a:pt x="2349961" y="2326272"/>
                  <a:pt x="2345223" y="2340485"/>
                </a:cubicBezTo>
                <a:cubicBezTo>
                  <a:pt x="2341370" y="2352044"/>
                  <a:pt x="2340193" y="2359729"/>
                  <a:pt x="2331010" y="2368912"/>
                </a:cubicBezTo>
                <a:cubicBezTo>
                  <a:pt x="2323859" y="2376062"/>
                  <a:pt x="2314930" y="2381204"/>
                  <a:pt x="2307320" y="2387863"/>
                </a:cubicBezTo>
                <a:cubicBezTo>
                  <a:pt x="2285478" y="2406974"/>
                  <a:pt x="2302517" y="2398940"/>
                  <a:pt x="2278894" y="2406815"/>
                </a:cubicBezTo>
                <a:cubicBezTo>
                  <a:pt x="2245318" y="2440389"/>
                  <a:pt x="2288087" y="2399920"/>
                  <a:pt x="2240991" y="2435242"/>
                </a:cubicBezTo>
                <a:cubicBezTo>
                  <a:pt x="2235631" y="2439262"/>
                  <a:pt x="2232066" y="2445341"/>
                  <a:pt x="2226777" y="2449455"/>
                </a:cubicBezTo>
                <a:cubicBezTo>
                  <a:pt x="2217788" y="2456446"/>
                  <a:pt x="2198351" y="2468406"/>
                  <a:pt x="2198351" y="2468406"/>
                </a:cubicBezTo>
                <a:cubicBezTo>
                  <a:pt x="2186719" y="2485854"/>
                  <a:pt x="2184983" y="2490472"/>
                  <a:pt x="2165186" y="2506309"/>
                </a:cubicBezTo>
                <a:cubicBezTo>
                  <a:pt x="2157995" y="2512062"/>
                  <a:pt x="2149085" y="2515305"/>
                  <a:pt x="2141497" y="2520522"/>
                </a:cubicBezTo>
                <a:cubicBezTo>
                  <a:pt x="2123796" y="2532691"/>
                  <a:pt x="2108158" y="2547993"/>
                  <a:pt x="2089381" y="2558425"/>
                </a:cubicBezTo>
                <a:cubicBezTo>
                  <a:pt x="2007135" y="2604116"/>
                  <a:pt x="2086189" y="2558695"/>
                  <a:pt x="2004100" y="2610541"/>
                </a:cubicBezTo>
                <a:cubicBezTo>
                  <a:pt x="1988528" y="2620376"/>
                  <a:pt x="1972260" y="2629080"/>
                  <a:pt x="1956722" y="2638968"/>
                </a:cubicBezTo>
                <a:cubicBezTo>
                  <a:pt x="1887853" y="2682794"/>
                  <a:pt x="1909388" y="2674742"/>
                  <a:pt x="1833538" y="2714773"/>
                </a:cubicBezTo>
                <a:cubicBezTo>
                  <a:pt x="1799184" y="2732904"/>
                  <a:pt x="1763716" y="2748865"/>
                  <a:pt x="1729306" y="2766889"/>
                </a:cubicBezTo>
                <a:cubicBezTo>
                  <a:pt x="1656138" y="2805215"/>
                  <a:pt x="1562525" y="2863656"/>
                  <a:pt x="1487677" y="2890073"/>
                </a:cubicBezTo>
                <a:cubicBezTo>
                  <a:pt x="1460829" y="2899549"/>
                  <a:pt x="1433707" y="2908280"/>
                  <a:pt x="1407134" y="2918500"/>
                </a:cubicBezTo>
                <a:cubicBezTo>
                  <a:pt x="1372097" y="2931976"/>
                  <a:pt x="1339186" y="2951514"/>
                  <a:pt x="1302902" y="2961140"/>
                </a:cubicBezTo>
                <a:cubicBezTo>
                  <a:pt x="1260631" y="2972355"/>
                  <a:pt x="1137008" y="2984088"/>
                  <a:pt x="1084962" y="2989567"/>
                </a:cubicBezTo>
                <a:cubicBezTo>
                  <a:pt x="1051432" y="2988609"/>
                  <a:pt x="874421" y="2987221"/>
                  <a:pt x="819644" y="2975353"/>
                </a:cubicBezTo>
                <a:cubicBezTo>
                  <a:pt x="757101" y="2961802"/>
                  <a:pt x="634869" y="2923237"/>
                  <a:pt x="634869" y="2923237"/>
                </a:cubicBezTo>
                <a:cubicBezTo>
                  <a:pt x="558503" y="2872327"/>
                  <a:pt x="509399" y="2842508"/>
                  <a:pt x="435880" y="2766889"/>
                </a:cubicBezTo>
                <a:cubicBezTo>
                  <a:pt x="380605" y="2710035"/>
                  <a:pt x="318926" y="2658773"/>
                  <a:pt x="270056" y="2596328"/>
                </a:cubicBezTo>
                <a:cubicBezTo>
                  <a:pt x="241629" y="2560005"/>
                  <a:pt x="208308" y="2527028"/>
                  <a:pt x="184775" y="2487358"/>
                </a:cubicBezTo>
                <a:cubicBezTo>
                  <a:pt x="152696" y="2433283"/>
                  <a:pt x="121505" y="2377251"/>
                  <a:pt x="104232" y="2316796"/>
                </a:cubicBezTo>
                <a:cubicBezTo>
                  <a:pt x="81783" y="2238224"/>
                  <a:pt x="96690" y="2270431"/>
                  <a:pt x="66330" y="2217302"/>
                </a:cubicBezTo>
                <a:cubicBezTo>
                  <a:pt x="53930" y="2142902"/>
                  <a:pt x="70889" y="2235545"/>
                  <a:pt x="52116" y="2160448"/>
                </a:cubicBezTo>
                <a:cubicBezTo>
                  <a:pt x="49786" y="2151128"/>
                  <a:pt x="48958" y="2141497"/>
                  <a:pt x="47379" y="2132021"/>
                </a:cubicBezTo>
                <a:cubicBezTo>
                  <a:pt x="53696" y="2034106"/>
                  <a:pt x="54640" y="1935696"/>
                  <a:pt x="66330" y="1838276"/>
                </a:cubicBezTo>
                <a:cubicBezTo>
                  <a:pt x="68951" y="1816436"/>
                  <a:pt x="79486" y="1795995"/>
                  <a:pt x="90019" y="1776684"/>
                </a:cubicBezTo>
                <a:cubicBezTo>
                  <a:pt x="122719" y="1716735"/>
                  <a:pt x="223965" y="1653346"/>
                  <a:pt x="265318" y="1634549"/>
                </a:cubicBezTo>
                <a:cubicBezTo>
                  <a:pt x="317434" y="1610860"/>
                  <a:pt x="365941" y="1576594"/>
                  <a:pt x="421667" y="1563482"/>
                </a:cubicBezTo>
                <a:cubicBezTo>
                  <a:pt x="548965" y="1533530"/>
                  <a:pt x="475004" y="1549065"/>
                  <a:pt x="644344" y="1520842"/>
                </a:cubicBezTo>
                <a:lnTo>
                  <a:pt x="923876" y="1525579"/>
                </a:lnTo>
                <a:cubicBezTo>
                  <a:pt x="959409" y="1528211"/>
                  <a:pt x="993234" y="1541969"/>
                  <a:pt x="1028108" y="1549268"/>
                </a:cubicBezTo>
                <a:cubicBezTo>
                  <a:pt x="1158644" y="1576590"/>
                  <a:pt x="1164126" y="1567761"/>
                  <a:pt x="1321853" y="1620336"/>
                </a:cubicBezTo>
                <a:cubicBezTo>
                  <a:pt x="1345928" y="1628361"/>
                  <a:pt x="1422342" y="1654746"/>
                  <a:pt x="1445037" y="1658238"/>
                </a:cubicBezTo>
                <a:cubicBezTo>
                  <a:pt x="1504679" y="1667414"/>
                  <a:pt x="1625074" y="1677190"/>
                  <a:pt x="1625074" y="1677190"/>
                </a:cubicBezTo>
                <a:cubicBezTo>
                  <a:pt x="1702348" y="1675305"/>
                  <a:pt x="1788403" y="1692190"/>
                  <a:pt x="1861965" y="1658238"/>
                </a:cubicBezTo>
                <a:cubicBezTo>
                  <a:pt x="1869134" y="1654929"/>
                  <a:pt x="1874599" y="1648763"/>
                  <a:pt x="1880916" y="1644025"/>
                </a:cubicBezTo>
                <a:cubicBezTo>
                  <a:pt x="1885654" y="1634549"/>
                  <a:pt x="1891901" y="1625688"/>
                  <a:pt x="1895130" y="1615598"/>
                </a:cubicBezTo>
                <a:cubicBezTo>
                  <a:pt x="1933872" y="1494531"/>
                  <a:pt x="1922659" y="1503325"/>
                  <a:pt x="1899868" y="1345542"/>
                </a:cubicBezTo>
                <a:cubicBezTo>
                  <a:pt x="1887953" y="1263055"/>
                  <a:pt x="1882731" y="1178520"/>
                  <a:pt x="1857227" y="1099175"/>
                </a:cubicBezTo>
                <a:cubicBezTo>
                  <a:pt x="1843014" y="1054955"/>
                  <a:pt x="1827478" y="1011139"/>
                  <a:pt x="1814587" y="966516"/>
                </a:cubicBezTo>
                <a:cubicBezTo>
                  <a:pt x="1786409" y="868976"/>
                  <a:pt x="1770602" y="767490"/>
                  <a:pt x="1734044" y="672771"/>
                </a:cubicBezTo>
                <a:cubicBezTo>
                  <a:pt x="1699300" y="582752"/>
                  <a:pt x="1680952" y="484539"/>
                  <a:pt x="1629812" y="402715"/>
                </a:cubicBezTo>
                <a:cubicBezTo>
                  <a:pt x="1526575" y="237535"/>
                  <a:pt x="1521796" y="185642"/>
                  <a:pt x="1416610" y="90019"/>
                </a:cubicBezTo>
                <a:cubicBezTo>
                  <a:pt x="1398356" y="73425"/>
                  <a:pt x="1380403" y="56141"/>
                  <a:pt x="1359756" y="42641"/>
                </a:cubicBezTo>
                <a:cubicBezTo>
                  <a:pt x="1339066" y="29113"/>
                  <a:pt x="1317408" y="15471"/>
                  <a:pt x="1293426" y="9476"/>
                </a:cubicBezTo>
                <a:cubicBezTo>
                  <a:pt x="1259580" y="1014"/>
                  <a:pt x="1223938" y="3159"/>
                  <a:pt x="1189194" y="0"/>
                </a:cubicBezTo>
                <a:cubicBezTo>
                  <a:pt x="1125371" y="3039"/>
                  <a:pt x="1047934" y="3808"/>
                  <a:pt x="985468" y="18951"/>
                </a:cubicBezTo>
                <a:cubicBezTo>
                  <a:pt x="966923" y="23447"/>
                  <a:pt x="950487" y="34242"/>
                  <a:pt x="933352" y="42641"/>
                </a:cubicBezTo>
                <a:cubicBezTo>
                  <a:pt x="570301" y="220608"/>
                  <a:pt x="874722" y="63050"/>
                  <a:pt x="653820" y="198989"/>
                </a:cubicBezTo>
                <a:cubicBezTo>
                  <a:pt x="623120" y="217881"/>
                  <a:pt x="589201" y="231327"/>
                  <a:pt x="559063" y="251105"/>
                </a:cubicBezTo>
                <a:cubicBezTo>
                  <a:pt x="535117" y="266820"/>
                  <a:pt x="474327" y="322652"/>
                  <a:pt x="454831" y="345861"/>
                </a:cubicBezTo>
                <a:cubicBezTo>
                  <a:pt x="403746" y="406677"/>
                  <a:pt x="396459" y="424872"/>
                  <a:pt x="364813" y="497472"/>
                </a:cubicBezTo>
                <a:cubicBezTo>
                  <a:pt x="319865" y="600588"/>
                  <a:pt x="328565" y="579329"/>
                  <a:pt x="303221" y="668033"/>
                </a:cubicBezTo>
                <a:cubicBezTo>
                  <a:pt x="307959" y="769107"/>
                  <a:pt x="297770" y="871998"/>
                  <a:pt x="317434" y="971254"/>
                </a:cubicBezTo>
                <a:cubicBezTo>
                  <a:pt x="331458" y="1042043"/>
                  <a:pt x="373506" y="1104254"/>
                  <a:pt x="402715" y="1170243"/>
                </a:cubicBezTo>
                <a:cubicBezTo>
                  <a:pt x="430148" y="1232220"/>
                  <a:pt x="457832" y="1296427"/>
                  <a:pt x="506947" y="1345542"/>
                </a:cubicBezTo>
                <a:cubicBezTo>
                  <a:pt x="668955" y="1507550"/>
                  <a:pt x="626965" y="1455625"/>
                  <a:pt x="739101" y="1535055"/>
                </a:cubicBezTo>
                <a:cubicBezTo>
                  <a:pt x="758432" y="1548748"/>
                  <a:pt x="776852" y="1563686"/>
                  <a:pt x="795955" y="1577695"/>
                </a:cubicBezTo>
                <a:cubicBezTo>
                  <a:pt x="800547" y="1581062"/>
                  <a:pt x="805250" y="1584302"/>
                  <a:pt x="810168" y="1587171"/>
                </a:cubicBezTo>
                <a:cubicBezTo>
                  <a:pt x="824213" y="1595364"/>
                  <a:pt x="844123" y="1604543"/>
                  <a:pt x="852809" y="161086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7871" r="14998" b="12351"/>
          <a:stretch/>
        </p:blipFill>
        <p:spPr>
          <a:xfrm>
            <a:off x="685800" y="1935481"/>
            <a:ext cx="4477607" cy="3930830"/>
          </a:xfrm>
          <a:prstGeom prst="parallelogram">
            <a:avLst>
              <a:gd name="adj" fmla="val 12815"/>
            </a:avLst>
          </a:prstGeom>
        </p:spPr>
      </p:pic>
      <p:sp>
        <p:nvSpPr>
          <p:cNvPr id="19" name="Parallelogramma 18">
            <a:extLst>
              <a:ext uri="{FF2B5EF4-FFF2-40B4-BE49-F238E27FC236}">
                <a16:creationId xmlns="" xmlns:a16="http://schemas.microsoft.com/office/drawing/2014/main" id="{60947E25-E340-43BD-9BCA-D8571D1ADA25}"/>
              </a:ext>
            </a:extLst>
          </p:cNvPr>
          <p:cNvSpPr/>
          <p:nvPr/>
        </p:nvSpPr>
        <p:spPr bwMode="auto">
          <a:xfrm>
            <a:off x="178767" y="1469044"/>
            <a:ext cx="3044712" cy="720000"/>
          </a:xfrm>
          <a:prstGeom prst="parallelogram">
            <a:avLst>
              <a:gd name="adj" fmla="val 14357"/>
            </a:avLst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8261E8A1-E0D4-453B-B44D-38452530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50" y="1536656"/>
            <a:ext cx="2492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Museo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Carnico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delle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Arti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Popolari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Michele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Gortani</a:t>
            </a:r>
            <a:endParaRPr lang="en-US" altLang="it-IT" sz="1600" b="1" dirty="0">
              <a:solidFill>
                <a:schemeClr val="bg1"/>
              </a:solidFill>
              <a:latin typeface="DecimaWE Rg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95428"/>
            <a:ext cx="4229100" cy="2819400"/>
          </a:xfrm>
          <a:prstGeom prst="parallelogram">
            <a:avLst>
              <a:gd name="adj" fmla="val 12336"/>
            </a:avLst>
          </a:prstGeom>
        </p:spPr>
      </p:pic>
      <p:sp>
        <p:nvSpPr>
          <p:cNvPr id="20" name="Parallelogramma 19">
            <a:extLst>
              <a:ext uri="{FF2B5EF4-FFF2-40B4-BE49-F238E27FC236}">
                <a16:creationId xmlns="" xmlns:a16="http://schemas.microsoft.com/office/drawing/2014/main" id="{60947E25-E340-43BD-9BCA-D8571D1ADA25}"/>
              </a:ext>
            </a:extLst>
          </p:cNvPr>
          <p:cNvSpPr/>
          <p:nvPr/>
        </p:nvSpPr>
        <p:spPr bwMode="auto">
          <a:xfrm>
            <a:off x="6286500" y="1935481"/>
            <a:ext cx="2743200" cy="720000"/>
          </a:xfrm>
          <a:prstGeom prst="parallelogram">
            <a:avLst>
              <a:gd name="adj" fmla="val 10486"/>
            </a:avLst>
          </a:prstGeom>
          <a:solidFill>
            <a:srgbClr val="0033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8261E8A1-E0D4-453B-B44D-38452530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615" y="2004066"/>
            <a:ext cx="2356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Museo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dell’Arte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Fabbrile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e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delle</a:t>
            </a:r>
            <a:r>
              <a:rPr lang="en-US" altLang="it-IT" sz="1600" b="1" dirty="0" smtClean="0">
                <a:solidFill>
                  <a:schemeClr val="bg1"/>
                </a:solidFill>
                <a:latin typeface="DecimaWE Rg" pitchFamily="2" charset="0"/>
              </a:rPr>
              <a:t> </a:t>
            </a:r>
            <a:r>
              <a:rPr lang="en-US" altLang="it-IT" sz="1600" b="1" dirty="0" err="1" smtClean="0">
                <a:solidFill>
                  <a:schemeClr val="bg1"/>
                </a:solidFill>
                <a:latin typeface="DecimaWE Rg" pitchFamily="2" charset="0"/>
              </a:rPr>
              <a:t>Coltellerie</a:t>
            </a:r>
            <a:endParaRPr lang="en-US" altLang="it-IT" sz="1600" b="1" dirty="0">
              <a:solidFill>
                <a:schemeClr val="bg1"/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8F884D4F-3E15-4D55-8975-C9257B19D0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86988" y="1090580"/>
            <a:ext cx="3200400" cy="1676400"/>
          </a:xfrm>
        </p:spPr>
        <p:txBody>
          <a:bodyPr anchor="ctr"/>
          <a:lstStyle/>
          <a:p>
            <a:pPr algn="r" eaLnBrk="1" hangingPunct="1"/>
            <a:r>
              <a:rPr lang="it-IT" altLang="it-IT" sz="4000" b="1" dirty="0" err="1" smtClean="0">
                <a:solidFill>
                  <a:srgbClr val="003399"/>
                </a:solidFill>
                <a:latin typeface="Open Sans" pitchFamily="34" charset="0"/>
              </a:rPr>
              <a:t>Thank</a:t>
            </a:r>
            <a:r>
              <a:rPr lang="it-IT" altLang="it-IT" sz="4000" b="1" dirty="0" smtClean="0">
                <a:solidFill>
                  <a:srgbClr val="003399"/>
                </a:solidFill>
                <a:latin typeface="Open Sans" pitchFamily="34" charset="0"/>
              </a:rPr>
              <a:t> </a:t>
            </a:r>
            <a:r>
              <a:rPr lang="it-IT" altLang="it-IT" sz="4000" b="1" dirty="0" err="1" smtClean="0">
                <a:solidFill>
                  <a:srgbClr val="003399"/>
                </a:solidFill>
                <a:latin typeface="Open Sans" pitchFamily="34" charset="0"/>
              </a:rPr>
              <a:t>you</a:t>
            </a:r>
            <a:r>
              <a:rPr lang="it-IT" altLang="it-IT" sz="4000" b="1" dirty="0" smtClean="0">
                <a:solidFill>
                  <a:srgbClr val="003399"/>
                </a:solidFill>
                <a:latin typeface="Open Sans" pitchFamily="34" charset="0"/>
              </a:rPr>
              <a:t>!</a:t>
            </a:r>
            <a:endParaRPr lang="it-IT" altLang="it-IT" sz="4400" b="1" dirty="0"/>
          </a:p>
        </p:txBody>
      </p:sp>
      <p:pic>
        <p:nvPicPr>
          <p:cNvPr id="26627" name="Picture 4" descr="Kopfzeile">
            <a:extLst>
              <a:ext uri="{FF2B5EF4-FFF2-40B4-BE49-F238E27FC236}">
                <a16:creationId xmlns="" xmlns:a16="http://schemas.microsoft.com/office/drawing/2014/main" id="{AA0F8B75-6667-4C6F-BBCE-ECB716F0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>
            <a:extLst>
              <a:ext uri="{FF2B5EF4-FFF2-40B4-BE49-F238E27FC236}">
                <a16:creationId xmlns="" xmlns:a16="http://schemas.microsoft.com/office/drawing/2014/main" id="{E2C04598-EA6C-4539-BB83-C3D63CEF9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40080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9FAEE5"/>
                </a:solidFill>
                <a:latin typeface="Open Sans" pitchFamily="34" charset="0"/>
                <a:hlinkClick r:id="rId4"/>
              </a:rPr>
              <a:t>www.interreg.net</a:t>
            </a:r>
            <a:endParaRPr lang="it-IT" altLang="it-IT" sz="1000">
              <a:solidFill>
                <a:srgbClr val="9FAEE5"/>
              </a:solidFill>
              <a:latin typeface="Open Sans" pitchFamily="34" charset="0"/>
            </a:endParaRPr>
          </a:p>
        </p:txBody>
      </p:sp>
      <p:pic>
        <p:nvPicPr>
          <p:cNvPr id="26630" name="Picture 10" descr="Interreg_Italia-O¦êsterreich 2017_rgb">
            <a:extLst>
              <a:ext uri="{FF2B5EF4-FFF2-40B4-BE49-F238E27FC236}">
                <a16:creationId xmlns="" xmlns:a16="http://schemas.microsoft.com/office/drawing/2014/main" id="{180B4455-AC1B-4936-A4BA-DA35D90D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19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9">
            <a:extLst>
              <a:ext uri="{FF2B5EF4-FFF2-40B4-BE49-F238E27FC236}">
                <a16:creationId xmlns="" xmlns:a16="http://schemas.microsoft.com/office/drawing/2014/main" id="{C45CB88A-B5E1-4DE5-8C5D-A35FE279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0413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it-IT" sz="150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Your subtitle text here</a:t>
            </a:r>
          </a:p>
        </p:txBody>
      </p:sp>
      <p:grpSp>
        <p:nvGrpSpPr>
          <p:cNvPr id="11" name="Group 117">
            <a:extLst>
              <a:ext uri="{FF2B5EF4-FFF2-40B4-BE49-F238E27FC236}">
                <a16:creationId xmlns="" xmlns:a16="http://schemas.microsoft.com/office/drawing/2014/main" id="{4C3B10A6-B52F-4871-A3A1-86B44F869621}"/>
              </a:ext>
            </a:extLst>
          </p:cNvPr>
          <p:cNvGrpSpPr/>
          <p:nvPr/>
        </p:nvGrpSpPr>
        <p:grpSpPr>
          <a:xfrm rot="21096882">
            <a:off x="163351" y="3511528"/>
            <a:ext cx="1314460" cy="1381169"/>
            <a:chOff x="1601806" y="2829808"/>
            <a:chExt cx="3126835" cy="3254924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12" name="Freeform 46">
              <a:extLst>
                <a:ext uri="{FF2B5EF4-FFF2-40B4-BE49-F238E27FC236}">
                  <a16:creationId xmlns="" xmlns:a16="http://schemas.microsoft.com/office/drawing/2014/main" id="{4043EE73-5146-4A41-88D2-64B8884AD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GB" sz="1350"/>
            </a:p>
          </p:txBody>
        </p:sp>
        <p:sp>
          <p:nvSpPr>
            <p:cNvPr id="13" name="Freeform 47">
              <a:extLst>
                <a:ext uri="{FF2B5EF4-FFF2-40B4-BE49-F238E27FC236}">
                  <a16:creationId xmlns="" xmlns:a16="http://schemas.microsoft.com/office/drawing/2014/main" id="{8FFB33A1-77EF-4D6A-B3ED-5062E8A0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94" y="2829808"/>
              <a:ext cx="1949447" cy="2244230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GB" sz="1350"/>
            </a:p>
          </p:txBody>
        </p:sp>
        <p:sp>
          <p:nvSpPr>
            <p:cNvPr id="14" name="Freeform 48">
              <a:extLst>
                <a:ext uri="{FF2B5EF4-FFF2-40B4-BE49-F238E27FC236}">
                  <a16:creationId xmlns="" xmlns:a16="http://schemas.microsoft.com/office/drawing/2014/main" id="{B4EB115E-961C-474F-A9A1-90ED60E66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GB" sz="1350"/>
            </a:p>
          </p:txBody>
        </p:sp>
      </p:grpSp>
      <p:sp>
        <p:nvSpPr>
          <p:cNvPr id="15" name="Oval 5">
            <a:extLst>
              <a:ext uri="{FF2B5EF4-FFF2-40B4-BE49-F238E27FC236}">
                <a16:creationId xmlns="" xmlns:a16="http://schemas.microsoft.com/office/drawing/2014/main" id="{4674F98A-51EC-4C09-AD38-33372D51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840" y="2112340"/>
            <a:ext cx="398463" cy="409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6" name="Freeform 6">
            <a:extLst>
              <a:ext uri="{FF2B5EF4-FFF2-40B4-BE49-F238E27FC236}">
                <a16:creationId xmlns="" xmlns:a16="http://schemas.microsoft.com/office/drawing/2014/main" id="{E2A74185-DEC4-4EE8-A6BB-CE8E5D5FB043}"/>
              </a:ext>
            </a:extLst>
          </p:cNvPr>
          <p:cNvSpPr>
            <a:spLocks/>
          </p:cNvSpPr>
          <p:nvPr/>
        </p:nvSpPr>
        <p:spPr bwMode="auto">
          <a:xfrm>
            <a:off x="2578978" y="2234578"/>
            <a:ext cx="228600" cy="163512"/>
          </a:xfrm>
          <a:custGeom>
            <a:avLst/>
            <a:gdLst>
              <a:gd name="T0" fmla="*/ 319 w 319"/>
              <a:gd name="T1" fmla="*/ 170 h 220"/>
              <a:gd name="T2" fmla="*/ 268 w 319"/>
              <a:gd name="T3" fmla="*/ 220 h 220"/>
              <a:gd name="T4" fmla="*/ 50 w 319"/>
              <a:gd name="T5" fmla="*/ 220 h 220"/>
              <a:gd name="T6" fmla="*/ 0 w 319"/>
              <a:gd name="T7" fmla="*/ 170 h 220"/>
              <a:gd name="T8" fmla="*/ 0 w 319"/>
              <a:gd name="T9" fmla="*/ 50 h 220"/>
              <a:gd name="T10" fmla="*/ 50 w 319"/>
              <a:gd name="T11" fmla="*/ 0 h 220"/>
              <a:gd name="T12" fmla="*/ 268 w 319"/>
              <a:gd name="T13" fmla="*/ 0 h 220"/>
              <a:gd name="T14" fmla="*/ 319 w 319"/>
              <a:gd name="T15" fmla="*/ 50 h 220"/>
              <a:gd name="T16" fmla="*/ 319 w 319"/>
              <a:gd name="T17" fmla="*/ 17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220">
                <a:moveTo>
                  <a:pt x="319" y="170"/>
                </a:moveTo>
                <a:cubicBezTo>
                  <a:pt x="319" y="198"/>
                  <a:pt x="296" y="220"/>
                  <a:pt x="268" y="220"/>
                </a:cubicBezTo>
                <a:cubicBezTo>
                  <a:pt x="50" y="220"/>
                  <a:pt x="50" y="220"/>
                  <a:pt x="50" y="220"/>
                </a:cubicBezTo>
                <a:cubicBezTo>
                  <a:pt x="22" y="220"/>
                  <a:pt x="0" y="198"/>
                  <a:pt x="0" y="17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96" y="0"/>
                  <a:pt x="319" y="22"/>
                  <a:pt x="319" y="50"/>
                </a:cubicBezTo>
                <a:lnTo>
                  <a:pt x="319" y="170"/>
                </a:lnTo>
                <a:close/>
              </a:path>
            </a:pathLst>
          </a:custGeom>
          <a:solidFill>
            <a:srgbClr val="F8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0E2EF064-4C36-4E2F-A78B-8C23DBA6080B}"/>
              </a:ext>
            </a:extLst>
          </p:cNvPr>
          <p:cNvSpPr>
            <a:spLocks/>
          </p:cNvSpPr>
          <p:nvPr/>
        </p:nvSpPr>
        <p:spPr bwMode="auto">
          <a:xfrm>
            <a:off x="2672640" y="2253628"/>
            <a:ext cx="82550" cy="123825"/>
          </a:xfrm>
          <a:custGeom>
            <a:avLst/>
            <a:gdLst>
              <a:gd name="T0" fmla="*/ 125 w 125"/>
              <a:gd name="T1" fmla="*/ 93 h 185"/>
              <a:gd name="T2" fmla="*/ 0 w 125"/>
              <a:gd name="T3" fmla="*/ 185 h 185"/>
              <a:gd name="T4" fmla="*/ 0 w 125"/>
              <a:gd name="T5" fmla="*/ 0 h 185"/>
              <a:gd name="T6" fmla="*/ 125 w 125"/>
              <a:gd name="T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85">
                <a:moveTo>
                  <a:pt x="125" y="93"/>
                </a:moveTo>
                <a:lnTo>
                  <a:pt x="0" y="185"/>
                </a:lnTo>
                <a:lnTo>
                  <a:pt x="0" y="0"/>
                </a:lnTo>
                <a:lnTo>
                  <a:pt x="125" y="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8" name="Oval 8">
            <a:extLst>
              <a:ext uri="{FF2B5EF4-FFF2-40B4-BE49-F238E27FC236}">
                <a16:creationId xmlns="" xmlns:a16="http://schemas.microsoft.com/office/drawing/2014/main" id="{6121EA44-AECF-4EDC-BD23-104C5CFC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378" y="3641103"/>
            <a:ext cx="357187" cy="368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7BE8D44C-0A4C-4D1B-9AC1-E77D542B2674}"/>
              </a:ext>
            </a:extLst>
          </p:cNvPr>
          <p:cNvSpPr>
            <a:spLocks/>
          </p:cNvSpPr>
          <p:nvPr/>
        </p:nvSpPr>
        <p:spPr bwMode="auto">
          <a:xfrm>
            <a:off x="3160003" y="3745878"/>
            <a:ext cx="238125" cy="158750"/>
          </a:xfrm>
          <a:custGeom>
            <a:avLst/>
            <a:gdLst>
              <a:gd name="T0" fmla="*/ 332 w 332"/>
              <a:gd name="T1" fmla="*/ 28 h 216"/>
              <a:gd name="T2" fmla="*/ 330 w 332"/>
              <a:gd name="T3" fmla="*/ 26 h 216"/>
              <a:gd name="T4" fmla="*/ 310 w 332"/>
              <a:gd name="T5" fmla="*/ 27 h 216"/>
              <a:gd name="T6" fmla="*/ 218 w 332"/>
              <a:gd name="T7" fmla="*/ 28 h 216"/>
              <a:gd name="T8" fmla="*/ 198 w 332"/>
              <a:gd name="T9" fmla="*/ 29 h 216"/>
              <a:gd name="T10" fmla="*/ 197 w 332"/>
              <a:gd name="T11" fmla="*/ 30 h 216"/>
              <a:gd name="T12" fmla="*/ 197 w 332"/>
              <a:gd name="T13" fmla="*/ 48 h 216"/>
              <a:gd name="T14" fmla="*/ 198 w 332"/>
              <a:gd name="T15" fmla="*/ 50 h 216"/>
              <a:gd name="T16" fmla="*/ 210 w 332"/>
              <a:gd name="T17" fmla="*/ 50 h 216"/>
              <a:gd name="T18" fmla="*/ 245 w 332"/>
              <a:gd name="T19" fmla="*/ 51 h 216"/>
              <a:gd name="T20" fmla="*/ 247 w 332"/>
              <a:gd name="T21" fmla="*/ 51 h 216"/>
              <a:gd name="T22" fmla="*/ 245 w 332"/>
              <a:gd name="T23" fmla="*/ 53 h 216"/>
              <a:gd name="T24" fmla="*/ 183 w 332"/>
              <a:gd name="T25" fmla="*/ 106 h 216"/>
              <a:gd name="T26" fmla="*/ 180 w 332"/>
              <a:gd name="T27" fmla="*/ 105 h 216"/>
              <a:gd name="T28" fmla="*/ 127 w 332"/>
              <a:gd name="T29" fmla="*/ 40 h 216"/>
              <a:gd name="T30" fmla="*/ 115 w 332"/>
              <a:gd name="T31" fmla="*/ 25 h 216"/>
              <a:gd name="T32" fmla="*/ 116 w 332"/>
              <a:gd name="T33" fmla="*/ 24 h 216"/>
              <a:gd name="T34" fmla="*/ 136 w 332"/>
              <a:gd name="T35" fmla="*/ 23 h 216"/>
              <a:gd name="T36" fmla="*/ 158 w 332"/>
              <a:gd name="T37" fmla="*/ 21 h 216"/>
              <a:gd name="T38" fmla="*/ 159 w 332"/>
              <a:gd name="T39" fmla="*/ 20 h 216"/>
              <a:gd name="T40" fmla="*/ 161 w 332"/>
              <a:gd name="T41" fmla="*/ 1 h 216"/>
              <a:gd name="T42" fmla="*/ 159 w 332"/>
              <a:gd name="T43" fmla="*/ 0 h 216"/>
              <a:gd name="T44" fmla="*/ 1 w 332"/>
              <a:gd name="T45" fmla="*/ 0 h 216"/>
              <a:gd name="T46" fmla="*/ 0 w 332"/>
              <a:gd name="T47" fmla="*/ 1 h 216"/>
              <a:gd name="T48" fmla="*/ 0 w 332"/>
              <a:gd name="T49" fmla="*/ 19 h 216"/>
              <a:gd name="T50" fmla="*/ 2 w 332"/>
              <a:gd name="T51" fmla="*/ 21 h 216"/>
              <a:gd name="T52" fmla="*/ 46 w 332"/>
              <a:gd name="T53" fmla="*/ 24 h 216"/>
              <a:gd name="T54" fmla="*/ 49 w 332"/>
              <a:gd name="T55" fmla="*/ 26 h 216"/>
              <a:gd name="T56" fmla="*/ 88 w 332"/>
              <a:gd name="T57" fmla="*/ 73 h 216"/>
              <a:gd name="T58" fmla="*/ 139 w 332"/>
              <a:gd name="T59" fmla="*/ 135 h 216"/>
              <a:gd name="T60" fmla="*/ 140 w 332"/>
              <a:gd name="T61" fmla="*/ 137 h 216"/>
              <a:gd name="T62" fmla="*/ 140 w 332"/>
              <a:gd name="T63" fmla="*/ 158 h 216"/>
              <a:gd name="T64" fmla="*/ 140 w 332"/>
              <a:gd name="T65" fmla="*/ 192 h 216"/>
              <a:gd name="T66" fmla="*/ 139 w 332"/>
              <a:gd name="T67" fmla="*/ 193 h 216"/>
              <a:gd name="T68" fmla="*/ 116 w 332"/>
              <a:gd name="T69" fmla="*/ 195 h 216"/>
              <a:gd name="T70" fmla="*/ 89 w 332"/>
              <a:gd name="T71" fmla="*/ 197 h 216"/>
              <a:gd name="T72" fmla="*/ 88 w 332"/>
              <a:gd name="T73" fmla="*/ 199 h 216"/>
              <a:gd name="T74" fmla="*/ 88 w 332"/>
              <a:gd name="T75" fmla="*/ 214 h 216"/>
              <a:gd name="T76" fmla="*/ 90 w 332"/>
              <a:gd name="T77" fmla="*/ 216 h 216"/>
              <a:gd name="T78" fmla="*/ 245 w 332"/>
              <a:gd name="T79" fmla="*/ 216 h 216"/>
              <a:gd name="T80" fmla="*/ 246 w 332"/>
              <a:gd name="T81" fmla="*/ 216 h 216"/>
              <a:gd name="T82" fmla="*/ 247 w 332"/>
              <a:gd name="T83" fmla="*/ 215 h 216"/>
              <a:gd name="T84" fmla="*/ 247 w 332"/>
              <a:gd name="T85" fmla="*/ 198 h 216"/>
              <a:gd name="T86" fmla="*/ 246 w 332"/>
              <a:gd name="T87" fmla="*/ 197 h 216"/>
              <a:gd name="T88" fmla="*/ 239 w 332"/>
              <a:gd name="T89" fmla="*/ 197 h 216"/>
              <a:gd name="T90" fmla="*/ 197 w 332"/>
              <a:gd name="T91" fmla="*/ 195 h 216"/>
              <a:gd name="T92" fmla="*/ 196 w 332"/>
              <a:gd name="T93" fmla="*/ 194 h 216"/>
              <a:gd name="T94" fmla="*/ 197 w 332"/>
              <a:gd name="T95" fmla="*/ 135 h 216"/>
              <a:gd name="T96" fmla="*/ 198 w 332"/>
              <a:gd name="T97" fmla="*/ 133 h 216"/>
              <a:gd name="T98" fmla="*/ 218 w 332"/>
              <a:gd name="T99" fmla="*/ 115 h 216"/>
              <a:gd name="T100" fmla="*/ 285 w 332"/>
              <a:gd name="T101" fmla="*/ 56 h 216"/>
              <a:gd name="T102" fmla="*/ 287 w 332"/>
              <a:gd name="T103" fmla="*/ 55 h 216"/>
              <a:gd name="T104" fmla="*/ 296 w 332"/>
              <a:gd name="T105" fmla="*/ 54 h 216"/>
              <a:gd name="T106" fmla="*/ 331 w 332"/>
              <a:gd name="T107" fmla="*/ 51 h 216"/>
              <a:gd name="T108" fmla="*/ 332 w 332"/>
              <a:gd name="T109" fmla="*/ 50 h 216"/>
              <a:gd name="T110" fmla="*/ 332 w 332"/>
              <a:gd name="T111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2" h="216">
                <a:moveTo>
                  <a:pt x="332" y="28"/>
                </a:moveTo>
                <a:cubicBezTo>
                  <a:pt x="332" y="27"/>
                  <a:pt x="331" y="26"/>
                  <a:pt x="330" y="26"/>
                </a:cubicBezTo>
                <a:cubicBezTo>
                  <a:pt x="324" y="27"/>
                  <a:pt x="317" y="27"/>
                  <a:pt x="310" y="27"/>
                </a:cubicBezTo>
                <a:cubicBezTo>
                  <a:pt x="280" y="27"/>
                  <a:pt x="248" y="27"/>
                  <a:pt x="218" y="28"/>
                </a:cubicBezTo>
                <a:cubicBezTo>
                  <a:pt x="211" y="28"/>
                  <a:pt x="205" y="28"/>
                  <a:pt x="198" y="29"/>
                </a:cubicBezTo>
                <a:cubicBezTo>
                  <a:pt x="197" y="29"/>
                  <a:pt x="197" y="29"/>
                  <a:pt x="197" y="30"/>
                </a:cubicBezTo>
                <a:cubicBezTo>
                  <a:pt x="197" y="36"/>
                  <a:pt x="197" y="42"/>
                  <a:pt x="197" y="48"/>
                </a:cubicBezTo>
                <a:cubicBezTo>
                  <a:pt x="197" y="49"/>
                  <a:pt x="197" y="49"/>
                  <a:pt x="198" y="50"/>
                </a:cubicBezTo>
                <a:cubicBezTo>
                  <a:pt x="202" y="50"/>
                  <a:pt x="206" y="50"/>
                  <a:pt x="210" y="50"/>
                </a:cubicBezTo>
                <a:cubicBezTo>
                  <a:pt x="222" y="50"/>
                  <a:pt x="233" y="51"/>
                  <a:pt x="245" y="51"/>
                </a:cubicBezTo>
                <a:cubicBezTo>
                  <a:pt x="246" y="51"/>
                  <a:pt x="246" y="51"/>
                  <a:pt x="247" y="51"/>
                </a:cubicBezTo>
                <a:cubicBezTo>
                  <a:pt x="246" y="52"/>
                  <a:pt x="245" y="53"/>
                  <a:pt x="245" y="53"/>
                </a:cubicBezTo>
                <a:cubicBezTo>
                  <a:pt x="224" y="71"/>
                  <a:pt x="204" y="88"/>
                  <a:pt x="183" y="106"/>
                </a:cubicBezTo>
                <a:cubicBezTo>
                  <a:pt x="182" y="107"/>
                  <a:pt x="182" y="107"/>
                  <a:pt x="180" y="105"/>
                </a:cubicBezTo>
                <a:cubicBezTo>
                  <a:pt x="163" y="84"/>
                  <a:pt x="145" y="62"/>
                  <a:pt x="127" y="40"/>
                </a:cubicBezTo>
                <a:cubicBezTo>
                  <a:pt x="123" y="35"/>
                  <a:pt x="119" y="30"/>
                  <a:pt x="115" y="25"/>
                </a:cubicBezTo>
                <a:cubicBezTo>
                  <a:pt x="115" y="25"/>
                  <a:pt x="116" y="24"/>
                  <a:pt x="116" y="24"/>
                </a:cubicBezTo>
                <a:cubicBezTo>
                  <a:pt x="122" y="24"/>
                  <a:pt x="129" y="23"/>
                  <a:pt x="136" y="23"/>
                </a:cubicBezTo>
                <a:cubicBezTo>
                  <a:pt x="143" y="22"/>
                  <a:pt x="150" y="22"/>
                  <a:pt x="158" y="21"/>
                </a:cubicBezTo>
                <a:cubicBezTo>
                  <a:pt x="159" y="21"/>
                  <a:pt x="159" y="21"/>
                  <a:pt x="159" y="20"/>
                </a:cubicBezTo>
                <a:cubicBezTo>
                  <a:pt x="159" y="14"/>
                  <a:pt x="160" y="7"/>
                  <a:pt x="161" y="1"/>
                </a:cubicBezTo>
                <a:cubicBezTo>
                  <a:pt x="161" y="0"/>
                  <a:pt x="161" y="0"/>
                  <a:pt x="159" y="0"/>
                </a:cubicBezTo>
                <a:cubicBezTo>
                  <a:pt x="107" y="0"/>
                  <a:pt x="54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7"/>
                  <a:pt x="0" y="13"/>
                  <a:pt x="0" y="19"/>
                </a:cubicBezTo>
                <a:cubicBezTo>
                  <a:pt x="0" y="21"/>
                  <a:pt x="0" y="21"/>
                  <a:pt x="2" y="21"/>
                </a:cubicBezTo>
                <a:cubicBezTo>
                  <a:pt x="17" y="22"/>
                  <a:pt x="32" y="23"/>
                  <a:pt x="46" y="24"/>
                </a:cubicBezTo>
                <a:cubicBezTo>
                  <a:pt x="47" y="24"/>
                  <a:pt x="48" y="25"/>
                  <a:pt x="49" y="26"/>
                </a:cubicBezTo>
                <a:cubicBezTo>
                  <a:pt x="62" y="41"/>
                  <a:pt x="75" y="57"/>
                  <a:pt x="88" y="73"/>
                </a:cubicBezTo>
                <a:cubicBezTo>
                  <a:pt x="105" y="94"/>
                  <a:pt x="122" y="114"/>
                  <a:pt x="139" y="135"/>
                </a:cubicBezTo>
                <a:cubicBezTo>
                  <a:pt x="139" y="136"/>
                  <a:pt x="140" y="136"/>
                  <a:pt x="140" y="137"/>
                </a:cubicBezTo>
                <a:cubicBezTo>
                  <a:pt x="140" y="144"/>
                  <a:pt x="140" y="151"/>
                  <a:pt x="140" y="158"/>
                </a:cubicBezTo>
                <a:cubicBezTo>
                  <a:pt x="140" y="169"/>
                  <a:pt x="140" y="181"/>
                  <a:pt x="140" y="192"/>
                </a:cubicBezTo>
                <a:cubicBezTo>
                  <a:pt x="140" y="193"/>
                  <a:pt x="140" y="193"/>
                  <a:pt x="139" y="193"/>
                </a:cubicBezTo>
                <a:cubicBezTo>
                  <a:pt x="131" y="194"/>
                  <a:pt x="124" y="195"/>
                  <a:pt x="116" y="195"/>
                </a:cubicBezTo>
                <a:cubicBezTo>
                  <a:pt x="107" y="196"/>
                  <a:pt x="98" y="196"/>
                  <a:pt x="89" y="197"/>
                </a:cubicBezTo>
                <a:cubicBezTo>
                  <a:pt x="88" y="197"/>
                  <a:pt x="88" y="198"/>
                  <a:pt x="88" y="199"/>
                </a:cubicBezTo>
                <a:cubicBezTo>
                  <a:pt x="88" y="204"/>
                  <a:pt x="88" y="209"/>
                  <a:pt x="88" y="214"/>
                </a:cubicBezTo>
                <a:cubicBezTo>
                  <a:pt x="88" y="216"/>
                  <a:pt x="88" y="216"/>
                  <a:pt x="90" y="216"/>
                </a:cubicBezTo>
                <a:cubicBezTo>
                  <a:pt x="141" y="216"/>
                  <a:pt x="194" y="216"/>
                  <a:pt x="245" y="216"/>
                </a:cubicBezTo>
                <a:cubicBezTo>
                  <a:pt x="245" y="216"/>
                  <a:pt x="246" y="216"/>
                  <a:pt x="246" y="216"/>
                </a:cubicBezTo>
                <a:cubicBezTo>
                  <a:pt x="247" y="216"/>
                  <a:pt x="247" y="216"/>
                  <a:pt x="247" y="215"/>
                </a:cubicBezTo>
                <a:cubicBezTo>
                  <a:pt x="247" y="209"/>
                  <a:pt x="247" y="204"/>
                  <a:pt x="247" y="198"/>
                </a:cubicBezTo>
                <a:cubicBezTo>
                  <a:pt x="247" y="198"/>
                  <a:pt x="247" y="197"/>
                  <a:pt x="246" y="197"/>
                </a:cubicBezTo>
                <a:cubicBezTo>
                  <a:pt x="244" y="197"/>
                  <a:pt x="241" y="197"/>
                  <a:pt x="239" y="197"/>
                </a:cubicBezTo>
                <a:cubicBezTo>
                  <a:pt x="225" y="196"/>
                  <a:pt x="211" y="196"/>
                  <a:pt x="197" y="195"/>
                </a:cubicBezTo>
                <a:cubicBezTo>
                  <a:pt x="196" y="195"/>
                  <a:pt x="196" y="195"/>
                  <a:pt x="196" y="194"/>
                </a:cubicBezTo>
                <a:cubicBezTo>
                  <a:pt x="196" y="174"/>
                  <a:pt x="197" y="155"/>
                  <a:pt x="197" y="135"/>
                </a:cubicBezTo>
                <a:cubicBezTo>
                  <a:pt x="197" y="134"/>
                  <a:pt x="197" y="134"/>
                  <a:pt x="198" y="133"/>
                </a:cubicBezTo>
                <a:cubicBezTo>
                  <a:pt x="205" y="127"/>
                  <a:pt x="212" y="121"/>
                  <a:pt x="218" y="115"/>
                </a:cubicBezTo>
                <a:cubicBezTo>
                  <a:pt x="240" y="95"/>
                  <a:pt x="262" y="75"/>
                  <a:pt x="285" y="56"/>
                </a:cubicBezTo>
                <a:cubicBezTo>
                  <a:pt x="285" y="55"/>
                  <a:pt x="286" y="55"/>
                  <a:pt x="287" y="55"/>
                </a:cubicBezTo>
                <a:cubicBezTo>
                  <a:pt x="290" y="54"/>
                  <a:pt x="293" y="54"/>
                  <a:pt x="296" y="54"/>
                </a:cubicBezTo>
                <a:cubicBezTo>
                  <a:pt x="308" y="53"/>
                  <a:pt x="319" y="53"/>
                  <a:pt x="331" y="51"/>
                </a:cubicBezTo>
                <a:cubicBezTo>
                  <a:pt x="331" y="51"/>
                  <a:pt x="332" y="51"/>
                  <a:pt x="332" y="50"/>
                </a:cubicBezTo>
                <a:cubicBezTo>
                  <a:pt x="331" y="43"/>
                  <a:pt x="331" y="35"/>
                  <a:pt x="332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0" name="Freeform 10">
            <a:extLst>
              <a:ext uri="{FF2B5EF4-FFF2-40B4-BE49-F238E27FC236}">
                <a16:creationId xmlns="" xmlns:a16="http://schemas.microsoft.com/office/drawing/2014/main" id="{42F5EE50-D57E-43B9-A388-77858DBDE3F6}"/>
              </a:ext>
            </a:extLst>
          </p:cNvPr>
          <p:cNvSpPr>
            <a:spLocks/>
          </p:cNvSpPr>
          <p:nvPr/>
        </p:nvSpPr>
        <p:spPr bwMode="auto">
          <a:xfrm>
            <a:off x="3391778" y="3799853"/>
            <a:ext cx="30162" cy="68262"/>
          </a:xfrm>
          <a:custGeom>
            <a:avLst/>
            <a:gdLst>
              <a:gd name="T0" fmla="*/ 40 w 40"/>
              <a:gd name="T1" fmla="*/ 2 h 93"/>
              <a:gd name="T2" fmla="*/ 40 w 40"/>
              <a:gd name="T3" fmla="*/ 6 h 93"/>
              <a:gd name="T4" fmla="*/ 30 w 40"/>
              <a:gd name="T5" fmla="*/ 47 h 93"/>
              <a:gd name="T6" fmla="*/ 18 w 40"/>
              <a:gd name="T7" fmla="*/ 93 h 93"/>
              <a:gd name="T8" fmla="*/ 18 w 40"/>
              <a:gd name="T9" fmla="*/ 93 h 93"/>
              <a:gd name="T10" fmla="*/ 2 w 40"/>
              <a:gd name="T11" fmla="*/ 92 h 93"/>
              <a:gd name="T12" fmla="*/ 0 w 40"/>
              <a:gd name="T13" fmla="*/ 92 h 93"/>
              <a:gd name="T14" fmla="*/ 0 w 40"/>
              <a:gd name="T15" fmla="*/ 91 h 93"/>
              <a:gd name="T16" fmla="*/ 0 w 40"/>
              <a:gd name="T17" fmla="*/ 85 h 93"/>
              <a:gd name="T18" fmla="*/ 0 w 40"/>
              <a:gd name="T19" fmla="*/ 80 h 93"/>
              <a:gd name="T20" fmla="*/ 1 w 40"/>
              <a:gd name="T21" fmla="*/ 64 h 93"/>
              <a:gd name="T22" fmla="*/ 1 w 40"/>
              <a:gd name="T23" fmla="*/ 47 h 93"/>
              <a:gd name="T24" fmla="*/ 1 w 40"/>
              <a:gd name="T25" fmla="*/ 30 h 93"/>
              <a:gd name="T26" fmla="*/ 2 w 40"/>
              <a:gd name="T27" fmla="*/ 12 h 93"/>
              <a:gd name="T28" fmla="*/ 2 w 40"/>
              <a:gd name="T29" fmla="*/ 0 h 93"/>
              <a:gd name="T30" fmla="*/ 2 w 40"/>
              <a:gd name="T31" fmla="*/ 0 h 93"/>
              <a:gd name="T32" fmla="*/ 12 w 40"/>
              <a:gd name="T33" fmla="*/ 0 h 93"/>
              <a:gd name="T34" fmla="*/ 19 w 40"/>
              <a:gd name="T35" fmla="*/ 1 h 93"/>
              <a:gd name="T36" fmla="*/ 31 w 40"/>
              <a:gd name="T37" fmla="*/ 1 h 93"/>
              <a:gd name="T38" fmla="*/ 39 w 40"/>
              <a:gd name="T39" fmla="*/ 2 h 93"/>
              <a:gd name="T40" fmla="*/ 40 w 40"/>
              <a:gd name="T41" fmla="*/ 2 h 93"/>
              <a:gd name="T42" fmla="*/ 40 w 40"/>
              <a:gd name="T43" fmla="*/ 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93">
                <a:moveTo>
                  <a:pt x="40" y="2"/>
                </a:moveTo>
                <a:cubicBezTo>
                  <a:pt x="40" y="3"/>
                  <a:pt x="40" y="5"/>
                  <a:pt x="40" y="6"/>
                </a:cubicBezTo>
                <a:cubicBezTo>
                  <a:pt x="36" y="19"/>
                  <a:pt x="33" y="33"/>
                  <a:pt x="30" y="47"/>
                </a:cubicBezTo>
                <a:cubicBezTo>
                  <a:pt x="26" y="62"/>
                  <a:pt x="22" y="78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2" y="93"/>
                  <a:pt x="7" y="92"/>
                  <a:pt x="2" y="92"/>
                </a:cubicBezTo>
                <a:cubicBezTo>
                  <a:pt x="1" y="92"/>
                  <a:pt x="1" y="92"/>
                  <a:pt x="0" y="92"/>
                </a:cubicBezTo>
                <a:cubicBezTo>
                  <a:pt x="0" y="92"/>
                  <a:pt x="0" y="92"/>
                  <a:pt x="0" y="91"/>
                </a:cubicBezTo>
                <a:cubicBezTo>
                  <a:pt x="0" y="89"/>
                  <a:pt x="0" y="87"/>
                  <a:pt x="0" y="85"/>
                </a:cubicBezTo>
                <a:cubicBezTo>
                  <a:pt x="0" y="83"/>
                  <a:pt x="0" y="82"/>
                  <a:pt x="0" y="80"/>
                </a:cubicBezTo>
                <a:cubicBezTo>
                  <a:pt x="0" y="75"/>
                  <a:pt x="1" y="70"/>
                  <a:pt x="1" y="64"/>
                </a:cubicBezTo>
                <a:cubicBezTo>
                  <a:pt x="1" y="59"/>
                  <a:pt x="1" y="53"/>
                  <a:pt x="1" y="47"/>
                </a:cubicBezTo>
                <a:cubicBezTo>
                  <a:pt x="1" y="41"/>
                  <a:pt x="1" y="35"/>
                  <a:pt x="1" y="30"/>
                </a:cubicBezTo>
                <a:cubicBezTo>
                  <a:pt x="1" y="24"/>
                  <a:pt x="2" y="18"/>
                  <a:pt x="2" y="12"/>
                </a:cubicBezTo>
                <a:cubicBezTo>
                  <a:pt x="2" y="8"/>
                  <a:pt x="2" y="4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9" y="0"/>
                  <a:pt x="12" y="0"/>
                </a:cubicBezTo>
                <a:cubicBezTo>
                  <a:pt x="15" y="0"/>
                  <a:pt x="17" y="1"/>
                  <a:pt x="19" y="1"/>
                </a:cubicBezTo>
                <a:cubicBezTo>
                  <a:pt x="22" y="1"/>
                  <a:pt x="27" y="1"/>
                  <a:pt x="31" y="1"/>
                </a:cubicBezTo>
                <a:cubicBezTo>
                  <a:pt x="33" y="1"/>
                  <a:pt x="36" y="1"/>
                  <a:pt x="39" y="2"/>
                </a:cubicBezTo>
                <a:cubicBezTo>
                  <a:pt x="39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1" name="Freeform 11">
            <a:extLst>
              <a:ext uri="{FF2B5EF4-FFF2-40B4-BE49-F238E27FC236}">
                <a16:creationId xmlns="" xmlns:a16="http://schemas.microsoft.com/office/drawing/2014/main" id="{3E13022C-01B1-4FE5-9837-15B3131EFB41}"/>
              </a:ext>
            </a:extLst>
          </p:cNvPr>
          <p:cNvSpPr>
            <a:spLocks/>
          </p:cNvSpPr>
          <p:nvPr/>
        </p:nvSpPr>
        <p:spPr bwMode="auto">
          <a:xfrm>
            <a:off x="3390190" y="3877640"/>
            <a:ext cx="17463" cy="14288"/>
          </a:xfrm>
          <a:custGeom>
            <a:avLst/>
            <a:gdLst>
              <a:gd name="T0" fmla="*/ 13 w 24"/>
              <a:gd name="T1" fmla="*/ 21 h 21"/>
              <a:gd name="T2" fmla="*/ 3 w 24"/>
              <a:gd name="T3" fmla="*/ 21 h 21"/>
              <a:gd name="T4" fmla="*/ 2 w 24"/>
              <a:gd name="T5" fmla="*/ 20 h 21"/>
              <a:gd name="T6" fmla="*/ 1 w 24"/>
              <a:gd name="T7" fmla="*/ 10 h 21"/>
              <a:gd name="T8" fmla="*/ 0 w 24"/>
              <a:gd name="T9" fmla="*/ 1 h 21"/>
              <a:gd name="T10" fmla="*/ 1 w 24"/>
              <a:gd name="T11" fmla="*/ 0 h 21"/>
              <a:gd name="T12" fmla="*/ 6 w 24"/>
              <a:gd name="T13" fmla="*/ 1 h 21"/>
              <a:gd name="T14" fmla="*/ 13 w 24"/>
              <a:gd name="T15" fmla="*/ 1 h 21"/>
              <a:gd name="T16" fmla="*/ 22 w 24"/>
              <a:gd name="T17" fmla="*/ 2 h 21"/>
              <a:gd name="T18" fmla="*/ 24 w 24"/>
              <a:gd name="T19" fmla="*/ 2 h 21"/>
              <a:gd name="T20" fmla="*/ 24 w 24"/>
              <a:gd name="T21" fmla="*/ 3 h 21"/>
              <a:gd name="T22" fmla="*/ 24 w 24"/>
              <a:gd name="T23" fmla="*/ 20 h 21"/>
              <a:gd name="T24" fmla="*/ 24 w 24"/>
              <a:gd name="T25" fmla="*/ 21 h 21"/>
              <a:gd name="T26" fmla="*/ 13 w 24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21">
                <a:moveTo>
                  <a:pt x="13" y="21"/>
                </a:moveTo>
                <a:cubicBezTo>
                  <a:pt x="10" y="21"/>
                  <a:pt x="6" y="21"/>
                  <a:pt x="3" y="21"/>
                </a:cubicBezTo>
                <a:cubicBezTo>
                  <a:pt x="2" y="21"/>
                  <a:pt x="2" y="20"/>
                  <a:pt x="2" y="20"/>
                </a:cubicBezTo>
                <a:cubicBezTo>
                  <a:pt x="2" y="17"/>
                  <a:pt x="2" y="14"/>
                  <a:pt x="1" y="10"/>
                </a:cubicBezTo>
                <a:cubicBezTo>
                  <a:pt x="1" y="7"/>
                  <a:pt x="0" y="4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1"/>
                  <a:pt x="4" y="1"/>
                  <a:pt x="6" y="1"/>
                </a:cubicBezTo>
                <a:cubicBezTo>
                  <a:pt x="9" y="1"/>
                  <a:pt x="11" y="1"/>
                  <a:pt x="13" y="1"/>
                </a:cubicBezTo>
                <a:cubicBezTo>
                  <a:pt x="16" y="2"/>
                  <a:pt x="19" y="2"/>
                  <a:pt x="22" y="2"/>
                </a:cubicBezTo>
                <a:cubicBezTo>
                  <a:pt x="23" y="2"/>
                  <a:pt x="23" y="2"/>
                  <a:pt x="24" y="2"/>
                </a:cubicBezTo>
                <a:cubicBezTo>
                  <a:pt x="24" y="2"/>
                  <a:pt x="24" y="2"/>
                  <a:pt x="24" y="3"/>
                </a:cubicBezTo>
                <a:cubicBezTo>
                  <a:pt x="24" y="8"/>
                  <a:pt x="24" y="14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20" y="21"/>
                  <a:pt x="17" y="21"/>
                  <a:pt x="1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2" name="Oval 12">
            <a:extLst>
              <a:ext uri="{FF2B5EF4-FFF2-40B4-BE49-F238E27FC236}">
                <a16:creationId xmlns="" xmlns:a16="http://schemas.microsoft.com/office/drawing/2014/main" id="{4C1C0A79-D3C3-4EC0-9A4F-77A0CEF3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65" y="3877640"/>
            <a:ext cx="314325" cy="3238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585A420B-E5C3-4F33-A205-375E6F8A3013}"/>
              </a:ext>
            </a:extLst>
          </p:cNvPr>
          <p:cNvSpPr>
            <a:spLocks noEditPoints="1"/>
          </p:cNvSpPr>
          <p:nvPr/>
        </p:nvSpPr>
        <p:spPr bwMode="auto">
          <a:xfrm>
            <a:off x="1882065" y="3942728"/>
            <a:ext cx="187325" cy="192087"/>
          </a:xfrm>
          <a:custGeom>
            <a:avLst/>
            <a:gdLst>
              <a:gd name="T0" fmla="*/ 260 w 261"/>
              <a:gd name="T1" fmla="*/ 178 h 260"/>
              <a:gd name="T2" fmla="*/ 251 w 261"/>
              <a:gd name="T3" fmla="*/ 150 h 260"/>
              <a:gd name="T4" fmla="*/ 252 w 261"/>
              <a:gd name="T5" fmla="*/ 144 h 260"/>
              <a:gd name="T6" fmla="*/ 253 w 261"/>
              <a:gd name="T7" fmla="*/ 142 h 260"/>
              <a:gd name="T8" fmla="*/ 253 w 261"/>
              <a:gd name="T9" fmla="*/ 138 h 260"/>
              <a:gd name="T10" fmla="*/ 253 w 261"/>
              <a:gd name="T11" fmla="*/ 119 h 260"/>
              <a:gd name="T12" fmla="*/ 252 w 261"/>
              <a:gd name="T13" fmla="*/ 110 h 260"/>
              <a:gd name="T14" fmla="*/ 245 w 261"/>
              <a:gd name="T15" fmla="*/ 87 h 260"/>
              <a:gd name="T16" fmla="*/ 226 w 261"/>
              <a:gd name="T17" fmla="*/ 54 h 260"/>
              <a:gd name="T18" fmla="*/ 215 w 261"/>
              <a:gd name="T19" fmla="*/ 42 h 260"/>
              <a:gd name="T20" fmla="*/ 200 w 261"/>
              <a:gd name="T21" fmla="*/ 30 h 260"/>
              <a:gd name="T22" fmla="*/ 155 w 261"/>
              <a:gd name="T23" fmla="*/ 10 h 260"/>
              <a:gd name="T24" fmla="*/ 153 w 261"/>
              <a:gd name="T25" fmla="*/ 10 h 260"/>
              <a:gd name="T26" fmla="*/ 150 w 261"/>
              <a:gd name="T27" fmla="*/ 9 h 260"/>
              <a:gd name="T28" fmla="*/ 148 w 261"/>
              <a:gd name="T29" fmla="*/ 9 h 260"/>
              <a:gd name="T30" fmla="*/ 147 w 261"/>
              <a:gd name="T31" fmla="*/ 9 h 260"/>
              <a:gd name="T32" fmla="*/ 145 w 261"/>
              <a:gd name="T33" fmla="*/ 9 h 260"/>
              <a:gd name="T34" fmla="*/ 144 w 261"/>
              <a:gd name="T35" fmla="*/ 9 h 260"/>
              <a:gd name="T36" fmla="*/ 142 w 261"/>
              <a:gd name="T37" fmla="*/ 8 h 260"/>
              <a:gd name="T38" fmla="*/ 140 w 261"/>
              <a:gd name="T39" fmla="*/ 8 h 260"/>
              <a:gd name="T40" fmla="*/ 134 w 261"/>
              <a:gd name="T41" fmla="*/ 8 h 260"/>
              <a:gd name="T42" fmla="*/ 118 w 261"/>
              <a:gd name="T43" fmla="*/ 8 h 260"/>
              <a:gd name="T44" fmla="*/ 117 w 261"/>
              <a:gd name="T45" fmla="*/ 9 h 260"/>
              <a:gd name="T46" fmla="*/ 115 w 261"/>
              <a:gd name="T47" fmla="*/ 9 h 260"/>
              <a:gd name="T48" fmla="*/ 113 w 261"/>
              <a:gd name="T49" fmla="*/ 9 h 260"/>
              <a:gd name="T50" fmla="*/ 77 w 261"/>
              <a:gd name="T51" fmla="*/ 0 h 260"/>
              <a:gd name="T52" fmla="*/ 69 w 261"/>
              <a:gd name="T53" fmla="*/ 0 h 260"/>
              <a:gd name="T54" fmla="*/ 60 w 261"/>
              <a:gd name="T55" fmla="*/ 1 h 260"/>
              <a:gd name="T56" fmla="*/ 9 w 261"/>
              <a:gd name="T57" fmla="*/ 40 h 260"/>
              <a:gd name="T58" fmla="*/ 0 w 261"/>
              <a:gd name="T59" fmla="*/ 71 h 260"/>
              <a:gd name="T60" fmla="*/ 0 w 261"/>
              <a:gd name="T61" fmla="*/ 79 h 260"/>
              <a:gd name="T62" fmla="*/ 9 w 261"/>
              <a:gd name="T63" fmla="*/ 112 h 260"/>
              <a:gd name="T64" fmla="*/ 9 w 261"/>
              <a:gd name="T65" fmla="*/ 144 h 260"/>
              <a:gd name="T66" fmla="*/ 9 w 261"/>
              <a:gd name="T67" fmla="*/ 147 h 260"/>
              <a:gd name="T68" fmla="*/ 9 w 261"/>
              <a:gd name="T69" fmla="*/ 148 h 260"/>
              <a:gd name="T70" fmla="*/ 9 w 261"/>
              <a:gd name="T71" fmla="*/ 149 h 260"/>
              <a:gd name="T72" fmla="*/ 23 w 261"/>
              <a:gd name="T73" fmla="*/ 189 h 260"/>
              <a:gd name="T74" fmla="*/ 40 w 261"/>
              <a:gd name="T75" fmla="*/ 213 h 260"/>
              <a:gd name="T76" fmla="*/ 61 w 261"/>
              <a:gd name="T77" fmla="*/ 231 h 260"/>
              <a:gd name="T78" fmla="*/ 75 w 261"/>
              <a:gd name="T79" fmla="*/ 239 h 260"/>
              <a:gd name="T80" fmla="*/ 101 w 261"/>
              <a:gd name="T81" fmla="*/ 248 h 260"/>
              <a:gd name="T82" fmla="*/ 105 w 261"/>
              <a:gd name="T83" fmla="*/ 249 h 260"/>
              <a:gd name="T84" fmla="*/ 108 w 261"/>
              <a:gd name="T85" fmla="*/ 250 h 260"/>
              <a:gd name="T86" fmla="*/ 109 w 261"/>
              <a:gd name="T87" fmla="*/ 250 h 260"/>
              <a:gd name="T88" fmla="*/ 111 w 261"/>
              <a:gd name="T89" fmla="*/ 250 h 260"/>
              <a:gd name="T90" fmla="*/ 112 w 261"/>
              <a:gd name="T91" fmla="*/ 250 h 260"/>
              <a:gd name="T92" fmla="*/ 115 w 261"/>
              <a:gd name="T93" fmla="*/ 251 h 260"/>
              <a:gd name="T94" fmla="*/ 117 w 261"/>
              <a:gd name="T95" fmla="*/ 251 h 260"/>
              <a:gd name="T96" fmla="*/ 121 w 261"/>
              <a:gd name="T97" fmla="*/ 251 h 260"/>
              <a:gd name="T98" fmla="*/ 125 w 261"/>
              <a:gd name="T99" fmla="*/ 251 h 260"/>
              <a:gd name="T100" fmla="*/ 153 w 261"/>
              <a:gd name="T101" fmla="*/ 250 h 260"/>
              <a:gd name="T102" fmla="*/ 187 w 261"/>
              <a:gd name="T103" fmla="*/ 260 h 260"/>
              <a:gd name="T104" fmla="*/ 193 w 261"/>
              <a:gd name="T105" fmla="*/ 260 h 260"/>
              <a:gd name="T106" fmla="*/ 210 w 261"/>
              <a:gd name="T107" fmla="*/ 257 h 260"/>
              <a:gd name="T108" fmla="*/ 252 w 261"/>
              <a:gd name="T109" fmla="*/ 220 h 260"/>
              <a:gd name="T110" fmla="*/ 261 w 261"/>
              <a:gd name="T111" fmla="*/ 188 h 260"/>
              <a:gd name="T112" fmla="*/ 154 w 261"/>
              <a:gd name="T113" fmla="*/ 10 h 260"/>
              <a:gd name="T114" fmla="*/ 155 w 261"/>
              <a:gd name="T115" fmla="*/ 1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1" h="260">
                <a:moveTo>
                  <a:pt x="261" y="181"/>
                </a:moveTo>
                <a:cubicBezTo>
                  <a:pt x="260" y="181"/>
                  <a:pt x="260" y="181"/>
                  <a:pt x="260" y="180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79"/>
                  <a:pt x="260" y="179"/>
                  <a:pt x="260" y="178"/>
                </a:cubicBezTo>
                <a:cubicBezTo>
                  <a:pt x="260" y="178"/>
                  <a:pt x="260" y="178"/>
                  <a:pt x="260" y="178"/>
                </a:cubicBezTo>
                <a:cubicBezTo>
                  <a:pt x="260" y="169"/>
                  <a:pt x="257" y="160"/>
                  <a:pt x="252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52" y="150"/>
                  <a:pt x="251" y="150"/>
                  <a:pt x="251" y="150"/>
                </a:cubicBezTo>
                <a:cubicBezTo>
                  <a:pt x="251" y="149"/>
                  <a:pt x="251" y="149"/>
                  <a:pt x="251" y="149"/>
                </a:cubicBezTo>
                <a:cubicBezTo>
                  <a:pt x="251" y="147"/>
                  <a:pt x="252" y="146"/>
                  <a:pt x="252" y="145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3" y="143"/>
                  <a:pt x="252" y="142"/>
                  <a:pt x="253" y="142"/>
                </a:cubicBezTo>
                <a:cubicBezTo>
                  <a:pt x="253" y="142"/>
                  <a:pt x="253" y="142"/>
                  <a:pt x="253" y="142"/>
                </a:cubicBezTo>
                <a:cubicBezTo>
                  <a:pt x="253" y="141"/>
                  <a:pt x="253" y="140"/>
                  <a:pt x="253" y="139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3" y="139"/>
                  <a:pt x="253" y="13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37"/>
                  <a:pt x="253" y="137"/>
                  <a:pt x="253" y="136"/>
                </a:cubicBezTo>
                <a:cubicBezTo>
                  <a:pt x="253" y="134"/>
                  <a:pt x="253" y="131"/>
                  <a:pt x="253" y="129"/>
                </a:cubicBezTo>
                <a:cubicBezTo>
                  <a:pt x="253" y="129"/>
                  <a:pt x="253" y="129"/>
                  <a:pt x="253" y="129"/>
                </a:cubicBezTo>
                <a:cubicBezTo>
                  <a:pt x="254" y="125"/>
                  <a:pt x="253" y="122"/>
                  <a:pt x="253" y="119"/>
                </a:cubicBezTo>
                <a:cubicBezTo>
                  <a:pt x="253" y="117"/>
                  <a:pt x="253" y="115"/>
                  <a:pt x="252" y="112"/>
                </a:cubicBezTo>
                <a:cubicBezTo>
                  <a:pt x="252" y="112"/>
                  <a:pt x="252" y="112"/>
                  <a:pt x="252" y="112"/>
                </a:cubicBezTo>
                <a:cubicBezTo>
                  <a:pt x="252" y="112"/>
                  <a:pt x="252" y="111"/>
                  <a:pt x="252" y="111"/>
                </a:cubicBezTo>
                <a:cubicBezTo>
                  <a:pt x="252" y="111"/>
                  <a:pt x="252" y="110"/>
                  <a:pt x="252" y="110"/>
                </a:cubicBezTo>
                <a:cubicBezTo>
                  <a:pt x="252" y="110"/>
                  <a:pt x="252" y="110"/>
                  <a:pt x="252" y="109"/>
                </a:cubicBezTo>
                <a:cubicBezTo>
                  <a:pt x="251" y="108"/>
                  <a:pt x="251" y="106"/>
                  <a:pt x="251" y="105"/>
                </a:cubicBezTo>
                <a:cubicBezTo>
                  <a:pt x="250" y="102"/>
                  <a:pt x="249" y="99"/>
                  <a:pt x="249" y="97"/>
                </a:cubicBezTo>
                <a:cubicBezTo>
                  <a:pt x="248" y="94"/>
                  <a:pt x="247" y="91"/>
                  <a:pt x="245" y="87"/>
                </a:cubicBezTo>
                <a:cubicBezTo>
                  <a:pt x="245" y="86"/>
                  <a:pt x="244" y="84"/>
                  <a:pt x="243" y="82"/>
                </a:cubicBezTo>
                <a:cubicBezTo>
                  <a:pt x="242" y="80"/>
                  <a:pt x="242" y="79"/>
                  <a:pt x="241" y="78"/>
                </a:cubicBezTo>
                <a:cubicBezTo>
                  <a:pt x="238" y="71"/>
                  <a:pt x="234" y="65"/>
                  <a:pt x="230" y="59"/>
                </a:cubicBezTo>
                <a:cubicBezTo>
                  <a:pt x="228" y="57"/>
                  <a:pt x="227" y="56"/>
                  <a:pt x="226" y="54"/>
                </a:cubicBezTo>
                <a:cubicBezTo>
                  <a:pt x="224" y="51"/>
                  <a:pt x="222" y="49"/>
                  <a:pt x="219" y="47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8" y="45"/>
                  <a:pt x="217" y="45"/>
                  <a:pt x="217" y="44"/>
                </a:cubicBezTo>
                <a:cubicBezTo>
                  <a:pt x="216" y="43"/>
                  <a:pt x="215" y="43"/>
                  <a:pt x="215" y="42"/>
                </a:cubicBezTo>
                <a:cubicBezTo>
                  <a:pt x="215" y="42"/>
                  <a:pt x="214" y="42"/>
                  <a:pt x="214" y="41"/>
                </a:cubicBezTo>
                <a:cubicBezTo>
                  <a:pt x="211" y="39"/>
                  <a:pt x="209" y="37"/>
                  <a:pt x="206" y="34"/>
                </a:cubicBezTo>
                <a:cubicBezTo>
                  <a:pt x="204" y="33"/>
                  <a:pt x="203" y="32"/>
                  <a:pt x="201" y="31"/>
                </a:cubicBezTo>
                <a:cubicBezTo>
                  <a:pt x="201" y="30"/>
                  <a:pt x="200" y="30"/>
                  <a:pt x="200" y="30"/>
                </a:cubicBezTo>
                <a:cubicBezTo>
                  <a:pt x="189" y="22"/>
                  <a:pt x="178" y="17"/>
                  <a:pt x="165" y="13"/>
                </a:cubicBezTo>
                <a:cubicBezTo>
                  <a:pt x="162" y="12"/>
                  <a:pt x="159" y="11"/>
                  <a:pt x="156" y="11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3" y="10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2" y="10"/>
                  <a:pt x="151" y="10"/>
                  <a:pt x="150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48" y="9"/>
                  <a:pt x="148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6" y="9"/>
                  <a:pt x="146" y="9"/>
                </a:cubicBezTo>
                <a:cubicBezTo>
                  <a:pt x="146" y="9"/>
                  <a:pt x="146" y="9"/>
                  <a:pt x="146" y="9"/>
                </a:cubicBezTo>
                <a:cubicBezTo>
                  <a:pt x="146" y="9"/>
                  <a:pt x="146" y="9"/>
                  <a:pt x="146" y="9"/>
                </a:cubicBezTo>
                <a:cubicBezTo>
                  <a:pt x="146" y="9"/>
                  <a:pt x="145" y="9"/>
                  <a:pt x="14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43" y="8"/>
                  <a:pt x="142" y="8"/>
                  <a:pt x="142" y="8"/>
                </a:cubicBezTo>
                <a:cubicBezTo>
                  <a:pt x="142" y="8"/>
                  <a:pt x="142" y="8"/>
                  <a:pt x="142" y="8"/>
                </a:cubicBezTo>
                <a:cubicBezTo>
                  <a:pt x="142" y="8"/>
                  <a:pt x="142" y="8"/>
                  <a:pt x="141" y="8"/>
                </a:cubicBezTo>
                <a:cubicBezTo>
                  <a:pt x="141" y="8"/>
                  <a:pt x="141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39" y="8"/>
                  <a:pt x="138" y="8"/>
                  <a:pt x="138" y="8"/>
                </a:cubicBezTo>
                <a:cubicBezTo>
                  <a:pt x="138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6" y="8"/>
                  <a:pt x="135" y="8"/>
                  <a:pt x="134" y="8"/>
                </a:cubicBezTo>
                <a:cubicBezTo>
                  <a:pt x="132" y="8"/>
                  <a:pt x="129" y="8"/>
                  <a:pt x="127" y="8"/>
                </a:cubicBezTo>
                <a:cubicBezTo>
                  <a:pt x="124" y="8"/>
                  <a:pt x="122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19" y="8"/>
                  <a:pt x="119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7" y="8"/>
                  <a:pt x="117" y="8"/>
                  <a:pt x="117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6" y="9"/>
                  <a:pt x="11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1" y="9"/>
                  <a:pt x="110" y="9"/>
                </a:cubicBezTo>
                <a:cubicBezTo>
                  <a:pt x="108" y="10"/>
                  <a:pt x="107" y="9"/>
                  <a:pt x="106" y="8"/>
                </a:cubicBezTo>
                <a:cubicBezTo>
                  <a:pt x="96" y="4"/>
                  <a:pt x="87" y="1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5" y="0"/>
                  <a:pt x="74" y="0"/>
                </a:cubicBezTo>
                <a:cubicBezTo>
                  <a:pt x="73" y="0"/>
                  <a:pt x="71" y="0"/>
                  <a:pt x="7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0"/>
                  <a:pt x="66" y="0"/>
                  <a:pt x="65" y="0"/>
                </a:cubicBezTo>
                <a:cubicBezTo>
                  <a:pt x="63" y="0"/>
                  <a:pt x="62" y="1"/>
                  <a:pt x="60" y="1"/>
                </a:cubicBezTo>
                <a:cubicBezTo>
                  <a:pt x="52" y="3"/>
                  <a:pt x="45" y="5"/>
                  <a:pt x="38" y="9"/>
                </a:cubicBezTo>
                <a:cubicBezTo>
                  <a:pt x="33" y="12"/>
                  <a:pt x="28" y="16"/>
                  <a:pt x="23" y="20"/>
                </a:cubicBezTo>
                <a:cubicBezTo>
                  <a:pt x="21" y="22"/>
                  <a:pt x="20" y="24"/>
                  <a:pt x="18" y="26"/>
                </a:cubicBezTo>
                <a:cubicBezTo>
                  <a:pt x="14" y="30"/>
                  <a:pt x="11" y="35"/>
                  <a:pt x="9" y="40"/>
                </a:cubicBezTo>
                <a:cubicBezTo>
                  <a:pt x="6" y="44"/>
                  <a:pt x="5" y="49"/>
                  <a:pt x="3" y="53"/>
                </a:cubicBezTo>
                <a:cubicBezTo>
                  <a:pt x="2" y="59"/>
                  <a:pt x="0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1"/>
                  <a:pt x="0" y="71"/>
                </a:cubicBezTo>
                <a:cubicBezTo>
                  <a:pt x="0" y="71"/>
                  <a:pt x="0" y="72"/>
                  <a:pt x="0" y="72"/>
                </a:cubicBezTo>
                <a:cubicBezTo>
                  <a:pt x="0" y="74"/>
                  <a:pt x="0" y="76"/>
                  <a:pt x="0" y="77"/>
                </a:cubicBezTo>
                <a:cubicBezTo>
                  <a:pt x="0" y="78"/>
                  <a:pt x="0" y="78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1" y="79"/>
                </a:cubicBezTo>
                <a:cubicBezTo>
                  <a:pt x="1" y="86"/>
                  <a:pt x="2" y="93"/>
                  <a:pt x="5" y="99"/>
                </a:cubicBezTo>
                <a:cubicBezTo>
                  <a:pt x="6" y="103"/>
                  <a:pt x="7" y="106"/>
                  <a:pt x="9" y="109"/>
                </a:cubicBezTo>
                <a:cubicBezTo>
                  <a:pt x="9" y="110"/>
                  <a:pt x="9" y="111"/>
                  <a:pt x="9" y="112"/>
                </a:cubicBezTo>
                <a:cubicBezTo>
                  <a:pt x="9" y="114"/>
                  <a:pt x="8" y="116"/>
                  <a:pt x="8" y="119"/>
                </a:cubicBezTo>
                <a:cubicBezTo>
                  <a:pt x="8" y="119"/>
                  <a:pt x="8" y="119"/>
                  <a:pt x="8" y="119"/>
                </a:cubicBezTo>
                <a:cubicBezTo>
                  <a:pt x="8" y="125"/>
                  <a:pt x="8" y="131"/>
                  <a:pt x="8" y="137"/>
                </a:cubicBezTo>
                <a:cubicBezTo>
                  <a:pt x="8" y="139"/>
                  <a:pt x="8" y="142"/>
                  <a:pt x="9" y="144"/>
                </a:cubicBezTo>
                <a:cubicBezTo>
                  <a:pt x="9" y="145"/>
                  <a:pt x="9" y="145"/>
                  <a:pt x="9" y="145"/>
                </a:cubicBezTo>
                <a:cubicBezTo>
                  <a:pt x="9" y="145"/>
                  <a:pt x="9" y="145"/>
                  <a:pt x="9" y="145"/>
                </a:cubicBezTo>
                <a:cubicBezTo>
                  <a:pt x="9" y="145"/>
                  <a:pt x="9" y="145"/>
                  <a:pt x="9" y="145"/>
                </a:cubicBezTo>
                <a:cubicBezTo>
                  <a:pt x="9" y="146"/>
                  <a:pt x="9" y="146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7"/>
                  <a:pt x="9" y="147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9" y="148"/>
                  <a:pt x="9" y="148"/>
                  <a:pt x="9" y="149"/>
                </a:cubicBezTo>
                <a:cubicBezTo>
                  <a:pt x="9" y="149"/>
                  <a:pt x="9" y="149"/>
                  <a:pt x="9" y="149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49"/>
                  <a:pt x="10" y="149"/>
                  <a:pt x="10" y="150"/>
                </a:cubicBezTo>
                <a:cubicBezTo>
                  <a:pt x="11" y="160"/>
                  <a:pt x="14" y="170"/>
                  <a:pt x="19" y="180"/>
                </a:cubicBezTo>
                <a:cubicBezTo>
                  <a:pt x="20" y="183"/>
                  <a:pt x="21" y="186"/>
                  <a:pt x="23" y="189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26" y="194"/>
                  <a:pt x="29" y="198"/>
                  <a:pt x="32" y="203"/>
                </a:cubicBezTo>
                <a:cubicBezTo>
                  <a:pt x="34" y="206"/>
                  <a:pt x="37" y="209"/>
                  <a:pt x="39" y="211"/>
                </a:cubicBezTo>
                <a:cubicBezTo>
                  <a:pt x="39" y="212"/>
                  <a:pt x="39" y="212"/>
                  <a:pt x="40" y="212"/>
                </a:cubicBezTo>
                <a:cubicBezTo>
                  <a:pt x="40" y="213"/>
                  <a:pt x="40" y="213"/>
                  <a:pt x="40" y="213"/>
                </a:cubicBezTo>
                <a:cubicBezTo>
                  <a:pt x="41" y="213"/>
                  <a:pt x="41" y="214"/>
                  <a:pt x="41" y="214"/>
                </a:cubicBezTo>
                <a:cubicBezTo>
                  <a:pt x="42" y="215"/>
                  <a:pt x="42" y="215"/>
                  <a:pt x="43" y="216"/>
                </a:cubicBezTo>
                <a:cubicBezTo>
                  <a:pt x="43" y="216"/>
                  <a:pt x="43" y="216"/>
                  <a:pt x="44" y="216"/>
                </a:cubicBezTo>
                <a:cubicBezTo>
                  <a:pt x="49" y="222"/>
                  <a:pt x="54" y="226"/>
                  <a:pt x="61" y="231"/>
                </a:cubicBezTo>
                <a:cubicBezTo>
                  <a:pt x="63" y="233"/>
                  <a:pt x="66" y="235"/>
                  <a:pt x="69" y="236"/>
                </a:cubicBezTo>
                <a:cubicBezTo>
                  <a:pt x="70" y="237"/>
                  <a:pt x="71" y="237"/>
                  <a:pt x="72" y="238"/>
                </a:cubicBezTo>
                <a:cubicBezTo>
                  <a:pt x="73" y="238"/>
                  <a:pt x="74" y="238"/>
                  <a:pt x="75" y="239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9" y="241"/>
                  <a:pt x="84" y="243"/>
                  <a:pt x="88" y="245"/>
                </a:cubicBezTo>
                <a:cubicBezTo>
                  <a:pt x="91" y="246"/>
                  <a:pt x="94" y="247"/>
                  <a:pt x="97" y="247"/>
                </a:cubicBezTo>
                <a:cubicBezTo>
                  <a:pt x="98" y="248"/>
                  <a:pt x="99" y="248"/>
                  <a:pt x="100" y="248"/>
                </a:cubicBezTo>
                <a:cubicBezTo>
                  <a:pt x="101" y="248"/>
                  <a:pt x="101" y="248"/>
                  <a:pt x="101" y="248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9"/>
                  <a:pt x="104" y="249"/>
                  <a:pt x="104" y="249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105" y="249"/>
                  <a:pt x="105" y="249"/>
                  <a:pt x="105" y="249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7" y="250"/>
                  <a:pt x="107" y="250"/>
                  <a:pt x="108" y="250"/>
                </a:cubicBezTo>
                <a:cubicBezTo>
                  <a:pt x="108" y="250"/>
                  <a:pt x="108" y="250"/>
                  <a:pt x="108" y="250"/>
                </a:cubicBezTo>
                <a:cubicBezTo>
                  <a:pt x="108" y="250"/>
                  <a:pt x="109" y="250"/>
                  <a:pt x="109" y="250"/>
                </a:cubicBezTo>
                <a:cubicBezTo>
                  <a:pt x="109" y="250"/>
                  <a:pt x="109" y="250"/>
                  <a:pt x="109" y="250"/>
                </a:cubicBezTo>
                <a:cubicBezTo>
                  <a:pt x="109" y="250"/>
                  <a:pt x="109" y="250"/>
                  <a:pt x="109" y="250"/>
                </a:cubicBezTo>
                <a:cubicBezTo>
                  <a:pt x="109" y="250"/>
                  <a:pt x="110" y="250"/>
                  <a:pt x="110" y="250"/>
                </a:cubicBezTo>
                <a:cubicBezTo>
                  <a:pt x="110" y="250"/>
                  <a:pt x="110" y="250"/>
                  <a:pt x="110" y="250"/>
                </a:cubicBezTo>
                <a:cubicBezTo>
                  <a:pt x="110" y="250"/>
                  <a:pt x="110" y="250"/>
                  <a:pt x="110" y="250"/>
                </a:cubicBezTo>
                <a:cubicBezTo>
                  <a:pt x="110" y="250"/>
                  <a:pt x="111" y="250"/>
                  <a:pt x="111" y="250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112" y="250"/>
                  <a:pt x="112" y="250"/>
                  <a:pt x="112" y="250"/>
                </a:cubicBezTo>
                <a:cubicBezTo>
                  <a:pt x="112" y="250"/>
                  <a:pt x="112" y="250"/>
                  <a:pt x="112" y="250"/>
                </a:cubicBezTo>
                <a:cubicBezTo>
                  <a:pt x="113" y="250"/>
                  <a:pt x="113" y="250"/>
                  <a:pt x="113" y="250"/>
                </a:cubicBezTo>
                <a:cubicBezTo>
                  <a:pt x="114" y="250"/>
                  <a:pt x="114" y="250"/>
                  <a:pt x="114" y="250"/>
                </a:cubicBezTo>
                <a:cubicBezTo>
                  <a:pt x="114" y="251"/>
                  <a:pt x="114" y="251"/>
                  <a:pt x="115" y="251"/>
                </a:cubicBezTo>
                <a:cubicBezTo>
                  <a:pt x="115" y="251"/>
                  <a:pt x="115" y="251"/>
                  <a:pt x="115" y="251"/>
                </a:cubicBezTo>
                <a:cubicBezTo>
                  <a:pt x="116" y="251"/>
                  <a:pt x="116" y="251"/>
                  <a:pt x="117" y="251"/>
                </a:cubicBezTo>
                <a:cubicBezTo>
                  <a:pt x="117" y="251"/>
                  <a:pt x="117" y="251"/>
                  <a:pt x="117" y="251"/>
                </a:cubicBezTo>
                <a:cubicBezTo>
                  <a:pt x="117" y="251"/>
                  <a:pt x="117" y="251"/>
                  <a:pt x="117" y="251"/>
                </a:cubicBezTo>
                <a:cubicBezTo>
                  <a:pt x="118" y="251"/>
                  <a:pt x="118" y="251"/>
                  <a:pt x="118" y="251"/>
                </a:cubicBezTo>
                <a:cubicBezTo>
                  <a:pt x="118" y="251"/>
                  <a:pt x="119" y="251"/>
                  <a:pt x="119" y="251"/>
                </a:cubicBezTo>
                <a:cubicBezTo>
                  <a:pt x="119" y="251"/>
                  <a:pt x="119" y="251"/>
                  <a:pt x="119" y="251"/>
                </a:cubicBezTo>
                <a:cubicBezTo>
                  <a:pt x="120" y="251"/>
                  <a:pt x="120" y="251"/>
                  <a:pt x="121" y="251"/>
                </a:cubicBezTo>
                <a:cubicBezTo>
                  <a:pt x="121" y="251"/>
                  <a:pt x="121" y="251"/>
                  <a:pt x="121" y="251"/>
                </a:cubicBezTo>
                <a:cubicBezTo>
                  <a:pt x="121" y="251"/>
                  <a:pt x="121" y="251"/>
                  <a:pt x="121" y="251"/>
                </a:cubicBezTo>
                <a:cubicBezTo>
                  <a:pt x="122" y="251"/>
                  <a:pt x="124" y="251"/>
                  <a:pt x="125" y="251"/>
                </a:cubicBezTo>
                <a:cubicBezTo>
                  <a:pt x="125" y="251"/>
                  <a:pt x="125" y="251"/>
                  <a:pt x="125" y="251"/>
                </a:cubicBezTo>
                <a:cubicBezTo>
                  <a:pt x="125" y="251"/>
                  <a:pt x="125" y="251"/>
                  <a:pt x="126" y="251"/>
                </a:cubicBezTo>
                <a:cubicBezTo>
                  <a:pt x="132" y="251"/>
                  <a:pt x="138" y="251"/>
                  <a:pt x="144" y="250"/>
                </a:cubicBezTo>
                <a:cubicBezTo>
                  <a:pt x="147" y="250"/>
                  <a:pt x="149" y="250"/>
                  <a:pt x="152" y="250"/>
                </a:cubicBezTo>
                <a:cubicBezTo>
                  <a:pt x="152" y="250"/>
                  <a:pt x="153" y="250"/>
                  <a:pt x="153" y="250"/>
                </a:cubicBezTo>
                <a:cubicBezTo>
                  <a:pt x="163" y="255"/>
                  <a:pt x="173" y="259"/>
                  <a:pt x="185" y="260"/>
                </a:cubicBezTo>
                <a:cubicBezTo>
                  <a:pt x="185" y="260"/>
                  <a:pt x="185" y="260"/>
                  <a:pt x="185" y="260"/>
                </a:cubicBezTo>
                <a:cubicBezTo>
                  <a:pt x="185" y="260"/>
                  <a:pt x="185" y="260"/>
                  <a:pt x="186" y="260"/>
                </a:cubicBezTo>
                <a:cubicBezTo>
                  <a:pt x="186" y="260"/>
                  <a:pt x="187" y="260"/>
                  <a:pt x="187" y="260"/>
                </a:cubicBezTo>
                <a:cubicBezTo>
                  <a:pt x="188" y="260"/>
                  <a:pt x="188" y="260"/>
                  <a:pt x="188" y="260"/>
                </a:cubicBezTo>
                <a:cubicBezTo>
                  <a:pt x="189" y="260"/>
                  <a:pt x="190" y="260"/>
                  <a:pt x="191" y="260"/>
                </a:cubicBezTo>
                <a:cubicBezTo>
                  <a:pt x="192" y="260"/>
                  <a:pt x="192" y="260"/>
                  <a:pt x="192" y="260"/>
                </a:cubicBezTo>
                <a:cubicBezTo>
                  <a:pt x="193" y="260"/>
                  <a:pt x="193" y="260"/>
                  <a:pt x="193" y="260"/>
                </a:cubicBezTo>
                <a:cubicBezTo>
                  <a:pt x="194" y="260"/>
                  <a:pt x="194" y="260"/>
                  <a:pt x="194" y="260"/>
                </a:cubicBezTo>
                <a:cubicBezTo>
                  <a:pt x="194" y="260"/>
                  <a:pt x="194" y="260"/>
                  <a:pt x="194" y="260"/>
                </a:cubicBezTo>
                <a:cubicBezTo>
                  <a:pt x="196" y="260"/>
                  <a:pt x="198" y="260"/>
                  <a:pt x="200" y="259"/>
                </a:cubicBezTo>
                <a:cubicBezTo>
                  <a:pt x="203" y="259"/>
                  <a:pt x="207" y="258"/>
                  <a:pt x="210" y="257"/>
                </a:cubicBezTo>
                <a:cubicBezTo>
                  <a:pt x="214" y="256"/>
                  <a:pt x="218" y="254"/>
                  <a:pt x="222" y="252"/>
                </a:cubicBezTo>
                <a:cubicBezTo>
                  <a:pt x="227" y="249"/>
                  <a:pt x="232" y="245"/>
                  <a:pt x="236" y="241"/>
                </a:cubicBezTo>
                <a:cubicBezTo>
                  <a:pt x="238" y="239"/>
                  <a:pt x="240" y="237"/>
                  <a:pt x="242" y="235"/>
                </a:cubicBezTo>
                <a:cubicBezTo>
                  <a:pt x="246" y="230"/>
                  <a:pt x="249" y="225"/>
                  <a:pt x="252" y="220"/>
                </a:cubicBezTo>
                <a:cubicBezTo>
                  <a:pt x="254" y="215"/>
                  <a:pt x="256" y="210"/>
                  <a:pt x="258" y="206"/>
                </a:cubicBezTo>
                <a:cubicBezTo>
                  <a:pt x="259" y="200"/>
                  <a:pt x="260" y="195"/>
                  <a:pt x="260" y="189"/>
                </a:cubicBezTo>
                <a:cubicBezTo>
                  <a:pt x="260" y="189"/>
                  <a:pt x="260" y="188"/>
                  <a:pt x="261" y="188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0" y="187"/>
                  <a:pt x="260" y="187"/>
                  <a:pt x="260" y="186"/>
                </a:cubicBezTo>
                <a:cubicBezTo>
                  <a:pt x="260" y="186"/>
                  <a:pt x="260" y="186"/>
                  <a:pt x="261" y="185"/>
                </a:cubicBezTo>
                <a:cubicBezTo>
                  <a:pt x="261" y="184"/>
                  <a:pt x="261" y="183"/>
                  <a:pt x="261" y="181"/>
                </a:cubicBezTo>
                <a:close/>
                <a:moveTo>
                  <a:pt x="154" y="10"/>
                </a:move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lose/>
                <a:moveTo>
                  <a:pt x="155" y="10"/>
                </a:moveTo>
                <a:cubicBezTo>
                  <a:pt x="155" y="11"/>
                  <a:pt x="155" y="11"/>
                  <a:pt x="155" y="11"/>
                </a:cubicBezTo>
                <a:cubicBezTo>
                  <a:pt x="155" y="11"/>
                  <a:pt x="155" y="11"/>
                  <a:pt x="155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DFD27D81-514F-48BF-9E0D-3A70E8851672}"/>
              </a:ext>
            </a:extLst>
          </p:cNvPr>
          <p:cNvSpPr>
            <a:spLocks/>
          </p:cNvSpPr>
          <p:nvPr/>
        </p:nvSpPr>
        <p:spPr bwMode="auto">
          <a:xfrm>
            <a:off x="1931278" y="3982415"/>
            <a:ext cx="90487" cy="114300"/>
          </a:xfrm>
          <a:custGeom>
            <a:avLst/>
            <a:gdLst>
              <a:gd name="T0" fmla="*/ 45 w 127"/>
              <a:gd name="T1" fmla="*/ 1 h 154"/>
              <a:gd name="T2" fmla="*/ 47 w 127"/>
              <a:gd name="T3" fmla="*/ 1 h 154"/>
              <a:gd name="T4" fmla="*/ 48 w 127"/>
              <a:gd name="T5" fmla="*/ 1 h 154"/>
              <a:gd name="T6" fmla="*/ 51 w 127"/>
              <a:gd name="T7" fmla="*/ 0 h 154"/>
              <a:gd name="T8" fmla="*/ 53 w 127"/>
              <a:gd name="T9" fmla="*/ 0 h 154"/>
              <a:gd name="T10" fmla="*/ 62 w 127"/>
              <a:gd name="T11" fmla="*/ 0 h 154"/>
              <a:gd name="T12" fmla="*/ 108 w 127"/>
              <a:gd name="T13" fmla="*/ 16 h 154"/>
              <a:gd name="T14" fmla="*/ 117 w 127"/>
              <a:gd name="T15" fmla="*/ 31 h 154"/>
              <a:gd name="T16" fmla="*/ 116 w 127"/>
              <a:gd name="T17" fmla="*/ 38 h 154"/>
              <a:gd name="T18" fmla="*/ 91 w 127"/>
              <a:gd name="T19" fmla="*/ 40 h 154"/>
              <a:gd name="T20" fmla="*/ 80 w 127"/>
              <a:gd name="T21" fmla="*/ 31 h 154"/>
              <a:gd name="T22" fmla="*/ 56 w 127"/>
              <a:gd name="T23" fmla="*/ 26 h 154"/>
              <a:gd name="T24" fmla="*/ 37 w 127"/>
              <a:gd name="T25" fmla="*/ 47 h 154"/>
              <a:gd name="T26" fmla="*/ 57 w 127"/>
              <a:gd name="T27" fmla="*/ 58 h 154"/>
              <a:gd name="T28" fmla="*/ 91 w 127"/>
              <a:gd name="T29" fmla="*/ 66 h 154"/>
              <a:gd name="T30" fmla="*/ 117 w 127"/>
              <a:gd name="T31" fmla="*/ 83 h 154"/>
              <a:gd name="T32" fmla="*/ 126 w 127"/>
              <a:gd name="T33" fmla="*/ 101 h 154"/>
              <a:gd name="T34" fmla="*/ 127 w 127"/>
              <a:gd name="T35" fmla="*/ 103 h 154"/>
              <a:gd name="T36" fmla="*/ 110 w 127"/>
              <a:gd name="T37" fmla="*/ 139 h 154"/>
              <a:gd name="T38" fmla="*/ 109 w 127"/>
              <a:gd name="T39" fmla="*/ 140 h 154"/>
              <a:gd name="T40" fmla="*/ 104 w 127"/>
              <a:gd name="T41" fmla="*/ 144 h 154"/>
              <a:gd name="T42" fmla="*/ 94 w 127"/>
              <a:gd name="T43" fmla="*/ 149 h 154"/>
              <a:gd name="T44" fmla="*/ 75 w 127"/>
              <a:gd name="T45" fmla="*/ 154 h 154"/>
              <a:gd name="T46" fmla="*/ 70 w 127"/>
              <a:gd name="T47" fmla="*/ 154 h 154"/>
              <a:gd name="T48" fmla="*/ 40 w 127"/>
              <a:gd name="T49" fmla="*/ 151 h 154"/>
              <a:gd name="T50" fmla="*/ 26 w 127"/>
              <a:gd name="T51" fmla="*/ 146 h 154"/>
              <a:gd name="T52" fmla="*/ 4 w 127"/>
              <a:gd name="T53" fmla="*/ 127 h 154"/>
              <a:gd name="T54" fmla="*/ 0 w 127"/>
              <a:gd name="T55" fmla="*/ 118 h 154"/>
              <a:gd name="T56" fmla="*/ 0 w 127"/>
              <a:gd name="T57" fmla="*/ 115 h 154"/>
              <a:gd name="T58" fmla="*/ 11 w 127"/>
              <a:gd name="T59" fmla="*/ 104 h 154"/>
              <a:gd name="T60" fmla="*/ 13 w 127"/>
              <a:gd name="T61" fmla="*/ 104 h 154"/>
              <a:gd name="T62" fmla="*/ 26 w 127"/>
              <a:gd name="T63" fmla="*/ 108 h 154"/>
              <a:gd name="T64" fmla="*/ 35 w 127"/>
              <a:gd name="T65" fmla="*/ 117 h 154"/>
              <a:gd name="T66" fmla="*/ 57 w 127"/>
              <a:gd name="T67" fmla="*/ 129 h 154"/>
              <a:gd name="T68" fmla="*/ 58 w 127"/>
              <a:gd name="T69" fmla="*/ 129 h 154"/>
              <a:gd name="T70" fmla="*/ 61 w 127"/>
              <a:gd name="T71" fmla="*/ 129 h 154"/>
              <a:gd name="T72" fmla="*/ 67 w 127"/>
              <a:gd name="T73" fmla="*/ 129 h 154"/>
              <a:gd name="T74" fmla="*/ 69 w 127"/>
              <a:gd name="T75" fmla="*/ 129 h 154"/>
              <a:gd name="T76" fmla="*/ 85 w 127"/>
              <a:gd name="T77" fmla="*/ 100 h 154"/>
              <a:gd name="T78" fmla="*/ 52 w 127"/>
              <a:gd name="T79" fmla="*/ 88 h 154"/>
              <a:gd name="T80" fmla="*/ 20 w 127"/>
              <a:gd name="T81" fmla="*/ 77 h 154"/>
              <a:gd name="T82" fmla="*/ 2 w 127"/>
              <a:gd name="T83" fmla="*/ 53 h 154"/>
              <a:gd name="T84" fmla="*/ 2 w 127"/>
              <a:gd name="T85" fmla="*/ 51 h 154"/>
              <a:gd name="T86" fmla="*/ 1 w 127"/>
              <a:gd name="T87" fmla="*/ 44 h 154"/>
              <a:gd name="T88" fmla="*/ 2 w 127"/>
              <a:gd name="T89" fmla="*/ 41 h 154"/>
              <a:gd name="T90" fmla="*/ 2 w 127"/>
              <a:gd name="T91" fmla="*/ 39 h 154"/>
              <a:gd name="T92" fmla="*/ 2 w 127"/>
              <a:gd name="T93" fmla="*/ 35 h 154"/>
              <a:gd name="T94" fmla="*/ 27 w 127"/>
              <a:gd name="T95" fmla="*/ 7 h 154"/>
              <a:gd name="T96" fmla="*/ 40 w 127"/>
              <a:gd name="T97" fmla="*/ 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" h="154">
                <a:moveTo>
                  <a:pt x="40" y="2"/>
                </a:moveTo>
                <a:cubicBezTo>
                  <a:pt x="41" y="2"/>
                  <a:pt x="43" y="2"/>
                  <a:pt x="44" y="2"/>
                </a:cubicBezTo>
                <a:cubicBezTo>
                  <a:pt x="44" y="2"/>
                  <a:pt x="45" y="1"/>
                  <a:pt x="45" y="1"/>
                </a:cubicBezTo>
                <a:cubicBezTo>
                  <a:pt x="45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0" y="0"/>
                  <a:pt x="50" y="1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2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5" y="0"/>
                  <a:pt x="56" y="0"/>
                </a:cubicBezTo>
                <a:cubicBezTo>
                  <a:pt x="56" y="0"/>
                  <a:pt x="56" y="0"/>
                  <a:pt x="57" y="0"/>
                </a:cubicBezTo>
                <a:cubicBezTo>
                  <a:pt x="58" y="0"/>
                  <a:pt x="60" y="0"/>
                  <a:pt x="62" y="0"/>
                </a:cubicBezTo>
                <a:cubicBezTo>
                  <a:pt x="66" y="0"/>
                  <a:pt x="69" y="1"/>
                  <a:pt x="72" y="1"/>
                </a:cubicBezTo>
                <a:cubicBezTo>
                  <a:pt x="82" y="2"/>
                  <a:pt x="91" y="5"/>
                  <a:pt x="99" y="10"/>
                </a:cubicBezTo>
                <a:cubicBezTo>
                  <a:pt x="102" y="12"/>
                  <a:pt x="105" y="14"/>
                  <a:pt x="108" y="16"/>
                </a:cubicBezTo>
                <a:cubicBezTo>
                  <a:pt x="110" y="19"/>
                  <a:pt x="113" y="21"/>
                  <a:pt x="115" y="25"/>
                </a:cubicBezTo>
                <a:cubicBezTo>
                  <a:pt x="115" y="26"/>
                  <a:pt x="116" y="28"/>
                  <a:pt x="117" y="30"/>
                </a:cubicBezTo>
                <a:cubicBezTo>
                  <a:pt x="117" y="30"/>
                  <a:pt x="117" y="30"/>
                  <a:pt x="117" y="31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17" y="31"/>
                  <a:pt x="117" y="31"/>
                  <a:pt x="117" y="32"/>
                </a:cubicBezTo>
                <a:cubicBezTo>
                  <a:pt x="117" y="34"/>
                  <a:pt x="117" y="36"/>
                  <a:pt x="116" y="38"/>
                </a:cubicBezTo>
                <a:cubicBezTo>
                  <a:pt x="114" y="46"/>
                  <a:pt x="106" y="49"/>
                  <a:pt x="100" y="47"/>
                </a:cubicBezTo>
                <a:cubicBezTo>
                  <a:pt x="99" y="47"/>
                  <a:pt x="97" y="46"/>
                  <a:pt x="96" y="45"/>
                </a:cubicBezTo>
                <a:cubicBezTo>
                  <a:pt x="94" y="43"/>
                  <a:pt x="92" y="42"/>
                  <a:pt x="91" y="40"/>
                </a:cubicBezTo>
                <a:cubicBezTo>
                  <a:pt x="88" y="37"/>
                  <a:pt x="85" y="35"/>
                  <a:pt x="82" y="32"/>
                </a:cubicBezTo>
                <a:cubicBezTo>
                  <a:pt x="81" y="32"/>
                  <a:pt x="81" y="32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30"/>
                  <a:pt x="76" y="29"/>
                  <a:pt x="75" y="29"/>
                </a:cubicBezTo>
                <a:cubicBezTo>
                  <a:pt x="71" y="27"/>
                  <a:pt x="68" y="26"/>
                  <a:pt x="64" y="26"/>
                </a:cubicBezTo>
                <a:cubicBezTo>
                  <a:pt x="62" y="26"/>
                  <a:pt x="59" y="26"/>
                  <a:pt x="56" y="26"/>
                </a:cubicBezTo>
                <a:cubicBezTo>
                  <a:pt x="51" y="26"/>
                  <a:pt x="46" y="27"/>
                  <a:pt x="42" y="30"/>
                </a:cubicBezTo>
                <a:cubicBezTo>
                  <a:pt x="39" y="32"/>
                  <a:pt x="37" y="35"/>
                  <a:pt x="35" y="39"/>
                </a:cubicBezTo>
                <a:cubicBezTo>
                  <a:pt x="34" y="42"/>
                  <a:pt x="35" y="45"/>
                  <a:pt x="37" y="47"/>
                </a:cubicBezTo>
                <a:cubicBezTo>
                  <a:pt x="39" y="50"/>
                  <a:pt x="41" y="51"/>
                  <a:pt x="44" y="53"/>
                </a:cubicBezTo>
                <a:cubicBezTo>
                  <a:pt x="47" y="55"/>
                  <a:pt x="51" y="56"/>
                  <a:pt x="55" y="57"/>
                </a:cubicBezTo>
                <a:cubicBezTo>
                  <a:pt x="55" y="57"/>
                  <a:pt x="56" y="58"/>
                  <a:pt x="57" y="58"/>
                </a:cubicBezTo>
                <a:cubicBezTo>
                  <a:pt x="59" y="59"/>
                  <a:pt x="61" y="59"/>
                  <a:pt x="63" y="60"/>
                </a:cubicBezTo>
                <a:cubicBezTo>
                  <a:pt x="69" y="62"/>
                  <a:pt x="76" y="62"/>
                  <a:pt x="82" y="64"/>
                </a:cubicBezTo>
                <a:cubicBezTo>
                  <a:pt x="85" y="65"/>
                  <a:pt x="88" y="66"/>
                  <a:pt x="91" y="66"/>
                </a:cubicBezTo>
                <a:cubicBezTo>
                  <a:pt x="91" y="67"/>
                  <a:pt x="91" y="67"/>
                  <a:pt x="91" y="67"/>
                </a:cubicBezTo>
                <a:cubicBezTo>
                  <a:pt x="94" y="68"/>
                  <a:pt x="96" y="69"/>
                  <a:pt x="98" y="70"/>
                </a:cubicBezTo>
                <a:cubicBezTo>
                  <a:pt x="105" y="73"/>
                  <a:pt x="111" y="77"/>
                  <a:pt x="117" y="83"/>
                </a:cubicBezTo>
                <a:cubicBezTo>
                  <a:pt x="117" y="83"/>
                  <a:pt x="118" y="84"/>
                  <a:pt x="118" y="84"/>
                </a:cubicBezTo>
                <a:cubicBezTo>
                  <a:pt x="120" y="86"/>
                  <a:pt x="122" y="89"/>
                  <a:pt x="123" y="91"/>
                </a:cubicBezTo>
                <a:cubicBezTo>
                  <a:pt x="125" y="94"/>
                  <a:pt x="126" y="98"/>
                  <a:pt x="126" y="101"/>
                </a:cubicBezTo>
                <a:cubicBezTo>
                  <a:pt x="126" y="101"/>
                  <a:pt x="126" y="102"/>
                  <a:pt x="127" y="102"/>
                </a:cubicBezTo>
                <a:cubicBezTo>
                  <a:pt x="127" y="102"/>
                  <a:pt x="126" y="103"/>
                  <a:pt x="127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7" y="105"/>
                  <a:pt x="127" y="107"/>
                  <a:pt x="127" y="109"/>
                </a:cubicBezTo>
                <a:cubicBezTo>
                  <a:pt x="126" y="110"/>
                  <a:pt x="126" y="113"/>
                  <a:pt x="126" y="115"/>
                </a:cubicBezTo>
                <a:cubicBezTo>
                  <a:pt x="123" y="124"/>
                  <a:pt x="117" y="132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09" y="139"/>
                  <a:pt x="109" y="13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8" y="141"/>
                  <a:pt x="107" y="141"/>
                  <a:pt x="106" y="142"/>
                </a:cubicBezTo>
                <a:cubicBezTo>
                  <a:pt x="106" y="142"/>
                  <a:pt x="105" y="143"/>
                  <a:pt x="104" y="143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2" y="145"/>
                  <a:pt x="100" y="146"/>
                  <a:pt x="98" y="147"/>
                </a:cubicBezTo>
                <a:cubicBezTo>
                  <a:pt x="98" y="148"/>
                  <a:pt x="97" y="148"/>
                  <a:pt x="97" y="148"/>
                </a:cubicBezTo>
                <a:cubicBezTo>
                  <a:pt x="96" y="148"/>
                  <a:pt x="95" y="149"/>
                  <a:pt x="94" y="149"/>
                </a:cubicBezTo>
                <a:cubicBezTo>
                  <a:pt x="91" y="150"/>
                  <a:pt x="88" y="151"/>
                  <a:pt x="85" y="152"/>
                </a:cubicBezTo>
                <a:cubicBezTo>
                  <a:pt x="83" y="152"/>
                  <a:pt x="81" y="153"/>
                  <a:pt x="79" y="153"/>
                </a:cubicBezTo>
                <a:cubicBezTo>
                  <a:pt x="77" y="153"/>
                  <a:pt x="76" y="154"/>
                  <a:pt x="75" y="154"/>
                </a:cubicBezTo>
                <a:cubicBezTo>
                  <a:pt x="74" y="154"/>
                  <a:pt x="74" y="154"/>
                  <a:pt x="73" y="154"/>
                </a:cubicBezTo>
                <a:cubicBezTo>
                  <a:pt x="72" y="154"/>
                  <a:pt x="71" y="154"/>
                  <a:pt x="71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67" y="154"/>
                  <a:pt x="63" y="154"/>
                  <a:pt x="59" y="154"/>
                </a:cubicBezTo>
                <a:cubicBezTo>
                  <a:pt x="53" y="153"/>
                  <a:pt x="47" y="153"/>
                  <a:pt x="40" y="15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9" y="150"/>
                  <a:pt x="39" y="150"/>
                  <a:pt x="38" y="150"/>
                </a:cubicBezTo>
                <a:cubicBezTo>
                  <a:pt x="37" y="150"/>
                  <a:pt x="36" y="150"/>
                  <a:pt x="35" y="149"/>
                </a:cubicBezTo>
                <a:cubicBezTo>
                  <a:pt x="32" y="148"/>
                  <a:pt x="29" y="147"/>
                  <a:pt x="26" y="146"/>
                </a:cubicBezTo>
                <a:cubicBezTo>
                  <a:pt x="19" y="143"/>
                  <a:pt x="12" y="138"/>
                  <a:pt x="6" y="132"/>
                </a:cubicBezTo>
                <a:cubicBezTo>
                  <a:pt x="6" y="132"/>
                  <a:pt x="6" y="132"/>
                  <a:pt x="6" y="132"/>
                </a:cubicBezTo>
                <a:cubicBezTo>
                  <a:pt x="5" y="130"/>
                  <a:pt x="5" y="129"/>
                  <a:pt x="4" y="127"/>
                </a:cubicBezTo>
                <a:cubicBezTo>
                  <a:pt x="2" y="125"/>
                  <a:pt x="1" y="123"/>
                  <a:pt x="1" y="121"/>
                </a:cubicBezTo>
                <a:cubicBezTo>
                  <a:pt x="0" y="120"/>
                  <a:pt x="0" y="120"/>
                  <a:pt x="0" y="119"/>
                </a:cubicBezTo>
                <a:cubicBezTo>
                  <a:pt x="0" y="119"/>
                  <a:pt x="0" y="119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7"/>
                  <a:pt x="0" y="116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4"/>
                  <a:pt x="0" y="114"/>
                </a:cubicBezTo>
                <a:cubicBezTo>
                  <a:pt x="1" y="112"/>
                  <a:pt x="2" y="110"/>
                  <a:pt x="3" y="108"/>
                </a:cubicBezTo>
                <a:cubicBezTo>
                  <a:pt x="5" y="106"/>
                  <a:pt x="8" y="104"/>
                  <a:pt x="11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12" y="104"/>
                  <a:pt x="12" y="104"/>
                  <a:pt x="13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3" y="103"/>
                  <a:pt x="14" y="104"/>
                  <a:pt x="14" y="103"/>
                </a:cubicBezTo>
                <a:cubicBezTo>
                  <a:pt x="15" y="103"/>
                  <a:pt x="17" y="103"/>
                  <a:pt x="18" y="104"/>
                </a:cubicBezTo>
                <a:cubicBezTo>
                  <a:pt x="21" y="104"/>
                  <a:pt x="24" y="106"/>
                  <a:pt x="26" y="108"/>
                </a:cubicBezTo>
                <a:cubicBezTo>
                  <a:pt x="27" y="109"/>
                  <a:pt x="27" y="109"/>
                  <a:pt x="28" y="109"/>
                </a:cubicBezTo>
                <a:cubicBezTo>
                  <a:pt x="29" y="110"/>
                  <a:pt x="29" y="111"/>
                  <a:pt x="30" y="112"/>
                </a:cubicBezTo>
                <a:cubicBezTo>
                  <a:pt x="32" y="113"/>
                  <a:pt x="33" y="115"/>
                  <a:pt x="35" y="117"/>
                </a:cubicBezTo>
                <a:cubicBezTo>
                  <a:pt x="39" y="121"/>
                  <a:pt x="42" y="123"/>
                  <a:pt x="47" y="125"/>
                </a:cubicBezTo>
                <a:cubicBezTo>
                  <a:pt x="47" y="126"/>
                  <a:pt x="48" y="126"/>
                  <a:pt x="48" y="126"/>
                </a:cubicBezTo>
                <a:cubicBezTo>
                  <a:pt x="51" y="127"/>
                  <a:pt x="54" y="128"/>
                  <a:pt x="57" y="129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7" y="129"/>
                  <a:pt x="58" y="129"/>
                  <a:pt x="58" y="129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60" y="129"/>
                </a:cubicBezTo>
                <a:cubicBezTo>
                  <a:pt x="60" y="129"/>
                  <a:pt x="61" y="129"/>
                  <a:pt x="61" y="129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3" y="130"/>
                  <a:pt x="65" y="130"/>
                  <a:pt x="66" y="129"/>
                </a:cubicBezTo>
                <a:cubicBezTo>
                  <a:pt x="66" y="129"/>
                  <a:pt x="66" y="129"/>
                  <a:pt x="67" y="129"/>
                </a:cubicBezTo>
                <a:cubicBezTo>
                  <a:pt x="67" y="129"/>
                  <a:pt x="68" y="129"/>
                  <a:pt x="68" y="129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74" y="128"/>
                  <a:pt x="79" y="127"/>
                  <a:pt x="83" y="124"/>
                </a:cubicBezTo>
                <a:cubicBezTo>
                  <a:pt x="86" y="121"/>
                  <a:pt x="89" y="117"/>
                  <a:pt x="89" y="113"/>
                </a:cubicBezTo>
                <a:cubicBezTo>
                  <a:pt x="90" y="108"/>
                  <a:pt x="88" y="104"/>
                  <a:pt x="85" y="100"/>
                </a:cubicBezTo>
                <a:cubicBezTo>
                  <a:pt x="82" y="99"/>
                  <a:pt x="80" y="98"/>
                  <a:pt x="78" y="97"/>
                </a:cubicBezTo>
                <a:cubicBezTo>
                  <a:pt x="74" y="95"/>
                  <a:pt x="70" y="93"/>
                  <a:pt x="66" y="92"/>
                </a:cubicBezTo>
                <a:cubicBezTo>
                  <a:pt x="61" y="91"/>
                  <a:pt x="56" y="90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7" y="87"/>
                  <a:pt x="44" y="86"/>
                  <a:pt x="41" y="86"/>
                </a:cubicBezTo>
                <a:cubicBezTo>
                  <a:pt x="34" y="84"/>
                  <a:pt x="27" y="81"/>
                  <a:pt x="20" y="77"/>
                </a:cubicBezTo>
                <a:cubicBezTo>
                  <a:pt x="19" y="77"/>
                  <a:pt x="18" y="76"/>
                  <a:pt x="16" y="75"/>
                </a:cubicBezTo>
                <a:cubicBezTo>
                  <a:pt x="14" y="74"/>
                  <a:pt x="13" y="72"/>
                  <a:pt x="11" y="70"/>
                </a:cubicBezTo>
                <a:cubicBezTo>
                  <a:pt x="6" y="66"/>
                  <a:pt x="3" y="60"/>
                  <a:pt x="2" y="53"/>
                </a:cubicBezTo>
                <a:cubicBezTo>
                  <a:pt x="2" y="53"/>
                  <a:pt x="2" y="53"/>
                  <a:pt x="2" y="52"/>
                </a:cubicBezTo>
                <a:cubicBezTo>
                  <a:pt x="2" y="52"/>
                  <a:pt x="2" y="52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2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48"/>
                  <a:pt x="1" y="46"/>
                  <a:pt x="1" y="44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1" y="42"/>
                  <a:pt x="1" y="42"/>
                </a:cubicBezTo>
                <a:cubicBezTo>
                  <a:pt x="2" y="42"/>
                  <a:pt x="1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0"/>
                  <a:pt x="2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8"/>
                  <a:pt x="2" y="37"/>
                  <a:pt x="2" y="36"/>
                </a:cubicBezTo>
                <a:cubicBezTo>
                  <a:pt x="3" y="35"/>
                  <a:pt x="2" y="35"/>
                  <a:pt x="2" y="35"/>
                </a:cubicBezTo>
                <a:cubicBezTo>
                  <a:pt x="3" y="34"/>
                  <a:pt x="3" y="33"/>
                  <a:pt x="4" y="32"/>
                </a:cubicBezTo>
                <a:cubicBezTo>
                  <a:pt x="5" y="27"/>
                  <a:pt x="8" y="22"/>
                  <a:pt x="12" y="18"/>
                </a:cubicBezTo>
                <a:cubicBezTo>
                  <a:pt x="16" y="13"/>
                  <a:pt x="21" y="10"/>
                  <a:pt x="27" y="7"/>
                </a:cubicBezTo>
                <a:cubicBezTo>
                  <a:pt x="29" y="6"/>
                  <a:pt x="31" y="5"/>
                  <a:pt x="33" y="4"/>
                </a:cubicBezTo>
                <a:cubicBezTo>
                  <a:pt x="33" y="4"/>
                  <a:pt x="33" y="4"/>
                  <a:pt x="34" y="4"/>
                </a:cubicBezTo>
                <a:cubicBezTo>
                  <a:pt x="36" y="4"/>
                  <a:pt x="38" y="3"/>
                  <a:pt x="40" y="2"/>
                </a:cubicBezTo>
                <a:close/>
              </a:path>
            </a:pathLst>
          </a:custGeom>
          <a:solidFill>
            <a:srgbClr val="6AA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5" name="Oval 15">
            <a:extLst>
              <a:ext uri="{FF2B5EF4-FFF2-40B4-BE49-F238E27FC236}">
                <a16:creationId xmlns="" xmlns:a16="http://schemas.microsoft.com/office/drawing/2014/main" id="{F0BCB856-081C-4659-90EE-63996150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40" y="2866403"/>
            <a:ext cx="303213" cy="311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15442455-90D2-45FF-AEFD-8D8CF4CA8FB3}"/>
              </a:ext>
            </a:extLst>
          </p:cNvPr>
          <p:cNvSpPr>
            <a:spLocks noEditPoints="1"/>
          </p:cNvSpPr>
          <p:nvPr/>
        </p:nvSpPr>
        <p:spPr bwMode="auto">
          <a:xfrm>
            <a:off x="3223503" y="2968003"/>
            <a:ext cx="85725" cy="104775"/>
          </a:xfrm>
          <a:custGeom>
            <a:avLst/>
            <a:gdLst>
              <a:gd name="T0" fmla="*/ 0 w 119"/>
              <a:gd name="T1" fmla="*/ 0 h 143"/>
              <a:gd name="T2" fmla="*/ 57 w 119"/>
              <a:gd name="T3" fmla="*/ 0 h 143"/>
              <a:gd name="T4" fmla="*/ 82 w 119"/>
              <a:gd name="T5" fmla="*/ 2 h 143"/>
              <a:gd name="T6" fmla="*/ 97 w 119"/>
              <a:gd name="T7" fmla="*/ 7 h 143"/>
              <a:gd name="T8" fmla="*/ 108 w 119"/>
              <a:gd name="T9" fmla="*/ 19 h 143"/>
              <a:gd name="T10" fmla="*/ 113 w 119"/>
              <a:gd name="T11" fmla="*/ 36 h 143"/>
              <a:gd name="T12" fmla="*/ 107 w 119"/>
              <a:gd name="T13" fmla="*/ 55 h 143"/>
              <a:gd name="T14" fmla="*/ 92 w 119"/>
              <a:gd name="T15" fmla="*/ 67 h 143"/>
              <a:gd name="T16" fmla="*/ 113 w 119"/>
              <a:gd name="T17" fmla="*/ 80 h 143"/>
              <a:gd name="T18" fmla="*/ 119 w 119"/>
              <a:gd name="T19" fmla="*/ 102 h 143"/>
              <a:gd name="T20" fmla="*/ 115 w 119"/>
              <a:gd name="T21" fmla="*/ 121 h 143"/>
              <a:gd name="T22" fmla="*/ 103 w 119"/>
              <a:gd name="T23" fmla="*/ 135 h 143"/>
              <a:gd name="T24" fmla="*/ 83 w 119"/>
              <a:gd name="T25" fmla="*/ 142 h 143"/>
              <a:gd name="T26" fmla="*/ 49 w 119"/>
              <a:gd name="T27" fmla="*/ 143 h 143"/>
              <a:gd name="T28" fmla="*/ 0 w 119"/>
              <a:gd name="T29" fmla="*/ 143 h 143"/>
              <a:gd name="T30" fmla="*/ 0 w 119"/>
              <a:gd name="T31" fmla="*/ 0 h 143"/>
              <a:gd name="T32" fmla="*/ 29 w 119"/>
              <a:gd name="T33" fmla="*/ 24 h 143"/>
              <a:gd name="T34" fmla="*/ 29 w 119"/>
              <a:gd name="T35" fmla="*/ 57 h 143"/>
              <a:gd name="T36" fmla="*/ 47 w 119"/>
              <a:gd name="T37" fmla="*/ 57 h 143"/>
              <a:gd name="T38" fmla="*/ 69 w 119"/>
              <a:gd name="T39" fmla="*/ 57 h 143"/>
              <a:gd name="T40" fmla="*/ 80 w 119"/>
              <a:gd name="T41" fmla="*/ 51 h 143"/>
              <a:gd name="T42" fmla="*/ 85 w 119"/>
              <a:gd name="T43" fmla="*/ 40 h 143"/>
              <a:gd name="T44" fmla="*/ 81 w 119"/>
              <a:gd name="T45" fmla="*/ 30 h 143"/>
              <a:gd name="T46" fmla="*/ 70 w 119"/>
              <a:gd name="T47" fmla="*/ 24 h 143"/>
              <a:gd name="T48" fmla="*/ 45 w 119"/>
              <a:gd name="T49" fmla="*/ 24 h 143"/>
              <a:gd name="T50" fmla="*/ 29 w 119"/>
              <a:gd name="T51" fmla="*/ 24 h 143"/>
              <a:gd name="T52" fmla="*/ 29 w 119"/>
              <a:gd name="T53" fmla="*/ 81 h 143"/>
              <a:gd name="T54" fmla="*/ 29 w 119"/>
              <a:gd name="T55" fmla="*/ 119 h 143"/>
              <a:gd name="T56" fmla="*/ 55 w 119"/>
              <a:gd name="T57" fmla="*/ 119 h 143"/>
              <a:gd name="T58" fmla="*/ 75 w 119"/>
              <a:gd name="T59" fmla="*/ 118 h 143"/>
              <a:gd name="T60" fmla="*/ 86 w 119"/>
              <a:gd name="T61" fmla="*/ 113 h 143"/>
              <a:gd name="T62" fmla="*/ 90 w 119"/>
              <a:gd name="T63" fmla="*/ 100 h 143"/>
              <a:gd name="T64" fmla="*/ 87 w 119"/>
              <a:gd name="T65" fmla="*/ 89 h 143"/>
              <a:gd name="T66" fmla="*/ 77 w 119"/>
              <a:gd name="T67" fmla="*/ 83 h 143"/>
              <a:gd name="T68" fmla="*/ 52 w 119"/>
              <a:gd name="T69" fmla="*/ 81 h 143"/>
              <a:gd name="T70" fmla="*/ 29 w 119"/>
              <a:gd name="T71" fmla="*/ 8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9" h="143">
                <a:moveTo>
                  <a:pt x="0" y="0"/>
                </a:moveTo>
                <a:cubicBezTo>
                  <a:pt x="57" y="0"/>
                  <a:pt x="57" y="0"/>
                  <a:pt x="57" y="0"/>
                </a:cubicBezTo>
                <a:cubicBezTo>
                  <a:pt x="68" y="0"/>
                  <a:pt x="77" y="1"/>
                  <a:pt x="82" y="2"/>
                </a:cubicBezTo>
                <a:cubicBezTo>
                  <a:pt x="88" y="2"/>
                  <a:pt x="93" y="4"/>
                  <a:pt x="97" y="7"/>
                </a:cubicBezTo>
                <a:cubicBezTo>
                  <a:pt x="101" y="11"/>
                  <a:pt x="105" y="14"/>
                  <a:pt x="108" y="19"/>
                </a:cubicBezTo>
                <a:cubicBezTo>
                  <a:pt x="111" y="24"/>
                  <a:pt x="113" y="30"/>
                  <a:pt x="113" y="36"/>
                </a:cubicBezTo>
                <a:cubicBezTo>
                  <a:pt x="113" y="43"/>
                  <a:pt x="111" y="49"/>
                  <a:pt x="107" y="55"/>
                </a:cubicBezTo>
                <a:cubicBezTo>
                  <a:pt x="103" y="60"/>
                  <a:pt x="99" y="64"/>
                  <a:pt x="92" y="67"/>
                </a:cubicBezTo>
                <a:cubicBezTo>
                  <a:pt x="101" y="70"/>
                  <a:pt x="108" y="74"/>
                  <a:pt x="113" y="80"/>
                </a:cubicBezTo>
                <a:cubicBezTo>
                  <a:pt x="117" y="86"/>
                  <a:pt x="119" y="94"/>
                  <a:pt x="119" y="102"/>
                </a:cubicBezTo>
                <a:cubicBezTo>
                  <a:pt x="119" y="108"/>
                  <a:pt x="118" y="115"/>
                  <a:pt x="115" y="121"/>
                </a:cubicBezTo>
                <a:cubicBezTo>
                  <a:pt x="112" y="127"/>
                  <a:pt x="108" y="132"/>
                  <a:pt x="103" y="135"/>
                </a:cubicBezTo>
                <a:cubicBezTo>
                  <a:pt x="97" y="139"/>
                  <a:pt x="91" y="142"/>
                  <a:pt x="83" y="142"/>
                </a:cubicBezTo>
                <a:cubicBezTo>
                  <a:pt x="78" y="143"/>
                  <a:pt x="67" y="143"/>
                  <a:pt x="49" y="143"/>
                </a:cubicBezTo>
                <a:cubicBezTo>
                  <a:pt x="0" y="143"/>
                  <a:pt x="0" y="143"/>
                  <a:pt x="0" y="143"/>
                </a:cubicBezTo>
                <a:lnTo>
                  <a:pt x="0" y="0"/>
                </a:lnTo>
                <a:close/>
                <a:moveTo>
                  <a:pt x="29" y="24"/>
                </a:moveTo>
                <a:cubicBezTo>
                  <a:pt x="29" y="57"/>
                  <a:pt x="29" y="57"/>
                  <a:pt x="29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59" y="57"/>
                  <a:pt x="66" y="57"/>
                  <a:pt x="69" y="57"/>
                </a:cubicBezTo>
                <a:cubicBezTo>
                  <a:pt x="73" y="56"/>
                  <a:pt x="77" y="54"/>
                  <a:pt x="80" y="51"/>
                </a:cubicBezTo>
                <a:cubicBezTo>
                  <a:pt x="83" y="49"/>
                  <a:pt x="85" y="45"/>
                  <a:pt x="85" y="40"/>
                </a:cubicBezTo>
                <a:cubicBezTo>
                  <a:pt x="85" y="36"/>
                  <a:pt x="83" y="32"/>
                  <a:pt x="81" y="30"/>
                </a:cubicBezTo>
                <a:cubicBezTo>
                  <a:pt x="78" y="27"/>
                  <a:pt x="75" y="25"/>
                  <a:pt x="70" y="24"/>
                </a:cubicBezTo>
                <a:cubicBezTo>
                  <a:pt x="67" y="24"/>
                  <a:pt x="59" y="24"/>
                  <a:pt x="45" y="24"/>
                </a:cubicBezTo>
                <a:lnTo>
                  <a:pt x="29" y="24"/>
                </a:lnTo>
                <a:close/>
                <a:moveTo>
                  <a:pt x="29" y="81"/>
                </a:moveTo>
                <a:cubicBezTo>
                  <a:pt x="29" y="119"/>
                  <a:pt x="29" y="119"/>
                  <a:pt x="29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66" y="119"/>
                  <a:pt x="73" y="119"/>
                  <a:pt x="75" y="118"/>
                </a:cubicBezTo>
                <a:cubicBezTo>
                  <a:pt x="79" y="118"/>
                  <a:pt x="83" y="115"/>
                  <a:pt x="86" y="113"/>
                </a:cubicBezTo>
                <a:cubicBezTo>
                  <a:pt x="88" y="110"/>
                  <a:pt x="90" y="105"/>
                  <a:pt x="90" y="100"/>
                </a:cubicBezTo>
                <a:cubicBezTo>
                  <a:pt x="90" y="96"/>
                  <a:pt x="89" y="93"/>
                  <a:pt x="87" y="89"/>
                </a:cubicBezTo>
                <a:cubicBezTo>
                  <a:pt x="85" y="86"/>
                  <a:pt x="82" y="84"/>
                  <a:pt x="77" y="83"/>
                </a:cubicBezTo>
                <a:cubicBezTo>
                  <a:pt x="74" y="82"/>
                  <a:pt x="65" y="81"/>
                  <a:pt x="52" y="81"/>
                </a:cubicBezTo>
                <a:lnTo>
                  <a:pt x="29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7" name="Freeform 17">
            <a:extLst>
              <a:ext uri="{FF2B5EF4-FFF2-40B4-BE49-F238E27FC236}">
                <a16:creationId xmlns="" xmlns:a16="http://schemas.microsoft.com/office/drawing/2014/main" id="{4CE8768B-101F-4E5D-8AA6-D1EE40C3064C}"/>
              </a:ext>
            </a:extLst>
          </p:cNvPr>
          <p:cNvSpPr>
            <a:spLocks noEditPoints="1"/>
          </p:cNvSpPr>
          <p:nvPr/>
        </p:nvSpPr>
        <p:spPr bwMode="auto">
          <a:xfrm>
            <a:off x="3320340" y="2994990"/>
            <a:ext cx="69850" cy="80963"/>
          </a:xfrm>
          <a:custGeom>
            <a:avLst/>
            <a:gdLst>
              <a:gd name="T0" fmla="*/ 68 w 97"/>
              <a:gd name="T1" fmla="*/ 73 h 109"/>
              <a:gd name="T2" fmla="*/ 95 w 97"/>
              <a:gd name="T3" fmla="*/ 78 h 109"/>
              <a:gd name="T4" fmla="*/ 78 w 97"/>
              <a:gd name="T5" fmla="*/ 101 h 109"/>
              <a:gd name="T6" fmla="*/ 50 w 97"/>
              <a:gd name="T7" fmla="*/ 109 h 109"/>
              <a:gd name="T8" fmla="*/ 10 w 97"/>
              <a:gd name="T9" fmla="*/ 91 h 109"/>
              <a:gd name="T10" fmla="*/ 0 w 97"/>
              <a:gd name="T11" fmla="*/ 55 h 109"/>
              <a:gd name="T12" fmla="*/ 13 w 97"/>
              <a:gd name="T13" fmla="*/ 15 h 109"/>
              <a:gd name="T14" fmla="*/ 47 w 97"/>
              <a:gd name="T15" fmla="*/ 0 h 109"/>
              <a:gd name="T16" fmla="*/ 84 w 97"/>
              <a:gd name="T17" fmla="*/ 15 h 109"/>
              <a:gd name="T18" fmla="*/ 96 w 97"/>
              <a:gd name="T19" fmla="*/ 62 h 109"/>
              <a:gd name="T20" fmla="*/ 28 w 97"/>
              <a:gd name="T21" fmla="*/ 62 h 109"/>
              <a:gd name="T22" fmla="*/ 35 w 97"/>
              <a:gd name="T23" fmla="*/ 81 h 109"/>
              <a:gd name="T24" fmla="*/ 50 w 97"/>
              <a:gd name="T25" fmla="*/ 88 h 109"/>
              <a:gd name="T26" fmla="*/ 61 w 97"/>
              <a:gd name="T27" fmla="*/ 85 h 109"/>
              <a:gd name="T28" fmla="*/ 68 w 97"/>
              <a:gd name="T29" fmla="*/ 73 h 109"/>
              <a:gd name="T30" fmla="*/ 69 w 97"/>
              <a:gd name="T31" fmla="*/ 46 h 109"/>
              <a:gd name="T32" fmla="*/ 63 w 97"/>
              <a:gd name="T33" fmla="*/ 27 h 109"/>
              <a:gd name="T34" fmla="*/ 49 w 97"/>
              <a:gd name="T35" fmla="*/ 21 h 109"/>
              <a:gd name="T36" fmla="*/ 34 w 97"/>
              <a:gd name="T37" fmla="*/ 28 h 109"/>
              <a:gd name="T38" fmla="*/ 28 w 97"/>
              <a:gd name="T39" fmla="*/ 46 h 109"/>
              <a:gd name="T40" fmla="*/ 69 w 97"/>
              <a:gd name="T41" fmla="*/ 4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109">
                <a:moveTo>
                  <a:pt x="68" y="73"/>
                </a:moveTo>
                <a:cubicBezTo>
                  <a:pt x="95" y="78"/>
                  <a:pt x="95" y="78"/>
                  <a:pt x="95" y="78"/>
                </a:cubicBezTo>
                <a:cubicBezTo>
                  <a:pt x="92" y="88"/>
                  <a:pt x="86" y="96"/>
                  <a:pt x="78" y="101"/>
                </a:cubicBezTo>
                <a:cubicBezTo>
                  <a:pt x="71" y="106"/>
                  <a:pt x="61" y="109"/>
                  <a:pt x="50" y="109"/>
                </a:cubicBezTo>
                <a:cubicBezTo>
                  <a:pt x="32" y="109"/>
                  <a:pt x="19" y="103"/>
                  <a:pt x="10" y="91"/>
                </a:cubicBezTo>
                <a:cubicBezTo>
                  <a:pt x="3" y="81"/>
                  <a:pt x="0" y="70"/>
                  <a:pt x="0" y="55"/>
                </a:cubicBezTo>
                <a:cubicBezTo>
                  <a:pt x="0" y="38"/>
                  <a:pt x="4" y="25"/>
                  <a:pt x="13" y="15"/>
                </a:cubicBezTo>
                <a:cubicBezTo>
                  <a:pt x="22" y="5"/>
                  <a:pt x="34" y="0"/>
                  <a:pt x="47" y="0"/>
                </a:cubicBezTo>
                <a:cubicBezTo>
                  <a:pt x="63" y="0"/>
                  <a:pt x="75" y="5"/>
                  <a:pt x="84" y="15"/>
                </a:cubicBezTo>
                <a:cubicBezTo>
                  <a:pt x="93" y="26"/>
                  <a:pt x="97" y="41"/>
                  <a:pt x="96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70"/>
                  <a:pt x="30" y="77"/>
                  <a:pt x="35" y="81"/>
                </a:cubicBezTo>
                <a:cubicBezTo>
                  <a:pt x="39" y="86"/>
                  <a:pt x="44" y="88"/>
                  <a:pt x="50" y="88"/>
                </a:cubicBezTo>
                <a:cubicBezTo>
                  <a:pt x="54" y="88"/>
                  <a:pt x="58" y="87"/>
                  <a:pt x="61" y="85"/>
                </a:cubicBezTo>
                <a:cubicBezTo>
                  <a:pt x="64" y="82"/>
                  <a:pt x="66" y="78"/>
                  <a:pt x="68" y="73"/>
                </a:cubicBezTo>
                <a:close/>
                <a:moveTo>
                  <a:pt x="69" y="46"/>
                </a:moveTo>
                <a:cubicBezTo>
                  <a:pt x="69" y="38"/>
                  <a:pt x="67" y="32"/>
                  <a:pt x="63" y="27"/>
                </a:cubicBezTo>
                <a:cubicBezTo>
                  <a:pt x="59" y="23"/>
                  <a:pt x="54" y="21"/>
                  <a:pt x="49" y="21"/>
                </a:cubicBezTo>
                <a:cubicBezTo>
                  <a:pt x="43" y="21"/>
                  <a:pt x="38" y="23"/>
                  <a:pt x="34" y="28"/>
                </a:cubicBezTo>
                <a:cubicBezTo>
                  <a:pt x="30" y="32"/>
                  <a:pt x="28" y="38"/>
                  <a:pt x="28" y="46"/>
                </a:cubicBezTo>
                <a:lnTo>
                  <a:pt x="6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8" name="Rectangle 18">
            <a:extLst>
              <a:ext uri="{FF2B5EF4-FFF2-40B4-BE49-F238E27FC236}">
                <a16:creationId xmlns="" xmlns:a16="http://schemas.microsoft.com/office/drawing/2014/main" id="{C4E6F199-B5F8-47C8-A01F-D6158CC4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628" y="2971178"/>
            <a:ext cx="44450" cy="17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9" name="Oval 19">
            <a:extLst>
              <a:ext uri="{FF2B5EF4-FFF2-40B4-BE49-F238E27FC236}">
                <a16:creationId xmlns="" xmlns:a16="http://schemas.microsoft.com/office/drawing/2014/main" id="{1BE3BE1D-A7B7-4B8F-8B87-EA25ECDF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90" y="3526803"/>
            <a:ext cx="325438" cy="333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0" name="Freeform 20">
            <a:extLst>
              <a:ext uri="{FF2B5EF4-FFF2-40B4-BE49-F238E27FC236}">
                <a16:creationId xmlns="" xmlns:a16="http://schemas.microsoft.com/office/drawing/2014/main" id="{3AEFC832-3D29-4695-A541-FB7F6C2CBA35}"/>
              </a:ext>
            </a:extLst>
          </p:cNvPr>
          <p:cNvSpPr>
            <a:spLocks noEditPoints="1"/>
          </p:cNvSpPr>
          <p:nvPr/>
        </p:nvSpPr>
        <p:spPr bwMode="auto">
          <a:xfrm>
            <a:off x="1999540" y="3606178"/>
            <a:ext cx="119063" cy="180975"/>
          </a:xfrm>
          <a:custGeom>
            <a:avLst/>
            <a:gdLst>
              <a:gd name="T0" fmla="*/ 139 w 165"/>
              <a:gd name="T1" fmla="*/ 143 h 247"/>
              <a:gd name="T2" fmla="*/ 119 w 165"/>
              <a:gd name="T3" fmla="*/ 126 h 247"/>
              <a:gd name="T4" fmla="*/ 117 w 165"/>
              <a:gd name="T5" fmla="*/ 103 h 247"/>
              <a:gd name="T6" fmla="*/ 131 w 165"/>
              <a:gd name="T7" fmla="*/ 90 h 247"/>
              <a:gd name="T8" fmla="*/ 139 w 165"/>
              <a:gd name="T9" fmla="*/ 25 h 247"/>
              <a:gd name="T10" fmla="*/ 126 w 165"/>
              <a:gd name="T11" fmla="*/ 11 h 247"/>
              <a:gd name="T12" fmla="*/ 162 w 165"/>
              <a:gd name="T13" fmla="*/ 0 h 247"/>
              <a:gd name="T14" fmla="*/ 92 w 165"/>
              <a:gd name="T15" fmla="*/ 0 h 247"/>
              <a:gd name="T16" fmla="*/ 57 w 165"/>
              <a:gd name="T17" fmla="*/ 9 h 247"/>
              <a:gd name="T18" fmla="*/ 32 w 165"/>
              <a:gd name="T19" fmla="*/ 88 h 247"/>
              <a:gd name="T20" fmla="*/ 78 w 165"/>
              <a:gd name="T21" fmla="*/ 109 h 247"/>
              <a:gd name="T22" fmla="*/ 84 w 165"/>
              <a:gd name="T23" fmla="*/ 112 h 247"/>
              <a:gd name="T24" fmla="*/ 92 w 165"/>
              <a:gd name="T25" fmla="*/ 143 h 247"/>
              <a:gd name="T26" fmla="*/ 84 w 165"/>
              <a:gd name="T27" fmla="*/ 143 h 247"/>
              <a:gd name="T28" fmla="*/ 25 w 165"/>
              <a:gd name="T29" fmla="*/ 161 h 247"/>
              <a:gd name="T30" fmla="*/ 29 w 165"/>
              <a:gd name="T31" fmla="*/ 229 h 247"/>
              <a:gd name="T32" fmla="*/ 138 w 165"/>
              <a:gd name="T33" fmla="*/ 220 h 247"/>
              <a:gd name="T34" fmla="*/ 139 w 165"/>
              <a:gd name="T35" fmla="*/ 143 h 247"/>
              <a:gd name="T36" fmla="*/ 65 w 165"/>
              <a:gd name="T37" fmla="*/ 86 h 247"/>
              <a:gd name="T38" fmla="*/ 51 w 165"/>
              <a:gd name="T39" fmla="*/ 37 h 247"/>
              <a:gd name="T40" fmla="*/ 71 w 165"/>
              <a:gd name="T41" fmla="*/ 12 h 247"/>
              <a:gd name="T42" fmla="*/ 102 w 165"/>
              <a:gd name="T43" fmla="*/ 20 h 247"/>
              <a:gd name="T44" fmla="*/ 120 w 165"/>
              <a:gd name="T45" fmla="*/ 64 h 247"/>
              <a:gd name="T46" fmla="*/ 100 w 165"/>
              <a:gd name="T47" fmla="*/ 98 h 247"/>
              <a:gd name="T48" fmla="*/ 65 w 165"/>
              <a:gd name="T49" fmla="*/ 86 h 247"/>
              <a:gd name="T50" fmla="*/ 137 w 165"/>
              <a:gd name="T51" fmla="*/ 197 h 247"/>
              <a:gd name="T52" fmla="*/ 118 w 165"/>
              <a:gd name="T53" fmla="*/ 221 h 247"/>
              <a:gd name="T54" fmla="*/ 89 w 165"/>
              <a:gd name="T55" fmla="*/ 227 h 247"/>
              <a:gd name="T56" fmla="*/ 50 w 165"/>
              <a:gd name="T57" fmla="*/ 216 h 247"/>
              <a:gd name="T58" fmla="*/ 54 w 165"/>
              <a:gd name="T59" fmla="*/ 159 h 247"/>
              <a:gd name="T60" fmla="*/ 99 w 165"/>
              <a:gd name="T61" fmla="*/ 151 h 247"/>
              <a:gd name="T62" fmla="*/ 137 w 165"/>
              <a:gd name="T63" fmla="*/ 19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47">
                <a:moveTo>
                  <a:pt x="139" y="143"/>
                </a:moveTo>
                <a:cubicBezTo>
                  <a:pt x="133" y="137"/>
                  <a:pt x="126" y="132"/>
                  <a:pt x="119" y="126"/>
                </a:cubicBezTo>
                <a:cubicBezTo>
                  <a:pt x="110" y="119"/>
                  <a:pt x="110" y="111"/>
                  <a:pt x="117" y="103"/>
                </a:cubicBezTo>
                <a:cubicBezTo>
                  <a:pt x="121" y="98"/>
                  <a:pt x="126" y="94"/>
                  <a:pt x="131" y="90"/>
                </a:cubicBezTo>
                <a:cubicBezTo>
                  <a:pt x="150" y="72"/>
                  <a:pt x="153" y="47"/>
                  <a:pt x="139" y="25"/>
                </a:cubicBezTo>
                <a:cubicBezTo>
                  <a:pt x="135" y="21"/>
                  <a:pt x="131" y="17"/>
                  <a:pt x="126" y="11"/>
                </a:cubicBezTo>
                <a:cubicBezTo>
                  <a:pt x="140" y="13"/>
                  <a:pt x="152" y="9"/>
                  <a:pt x="162" y="0"/>
                </a:cubicBezTo>
                <a:cubicBezTo>
                  <a:pt x="138" y="0"/>
                  <a:pt x="115" y="0"/>
                  <a:pt x="92" y="0"/>
                </a:cubicBezTo>
                <a:cubicBezTo>
                  <a:pt x="80" y="0"/>
                  <a:pt x="68" y="3"/>
                  <a:pt x="57" y="9"/>
                </a:cubicBezTo>
                <a:cubicBezTo>
                  <a:pt x="25" y="23"/>
                  <a:pt x="14" y="61"/>
                  <a:pt x="32" y="88"/>
                </a:cubicBezTo>
                <a:cubicBezTo>
                  <a:pt x="44" y="104"/>
                  <a:pt x="60" y="109"/>
                  <a:pt x="78" y="109"/>
                </a:cubicBezTo>
                <a:cubicBezTo>
                  <a:pt x="81" y="109"/>
                  <a:pt x="86" y="106"/>
                  <a:pt x="84" y="112"/>
                </a:cubicBezTo>
                <a:cubicBezTo>
                  <a:pt x="81" y="123"/>
                  <a:pt x="84" y="132"/>
                  <a:pt x="92" y="143"/>
                </a:cubicBezTo>
                <a:cubicBezTo>
                  <a:pt x="88" y="143"/>
                  <a:pt x="86" y="142"/>
                  <a:pt x="84" y="143"/>
                </a:cubicBezTo>
                <a:cubicBezTo>
                  <a:pt x="63" y="145"/>
                  <a:pt x="42" y="147"/>
                  <a:pt x="25" y="161"/>
                </a:cubicBezTo>
                <a:cubicBezTo>
                  <a:pt x="0" y="181"/>
                  <a:pt x="2" y="213"/>
                  <a:pt x="29" y="229"/>
                </a:cubicBezTo>
                <a:cubicBezTo>
                  <a:pt x="57" y="247"/>
                  <a:pt x="113" y="242"/>
                  <a:pt x="138" y="220"/>
                </a:cubicBezTo>
                <a:cubicBezTo>
                  <a:pt x="164" y="198"/>
                  <a:pt x="165" y="166"/>
                  <a:pt x="139" y="143"/>
                </a:cubicBezTo>
                <a:close/>
                <a:moveTo>
                  <a:pt x="65" y="86"/>
                </a:moveTo>
                <a:cubicBezTo>
                  <a:pt x="54" y="72"/>
                  <a:pt x="49" y="55"/>
                  <a:pt x="51" y="37"/>
                </a:cubicBezTo>
                <a:cubicBezTo>
                  <a:pt x="53" y="24"/>
                  <a:pt x="59" y="16"/>
                  <a:pt x="71" y="12"/>
                </a:cubicBezTo>
                <a:cubicBezTo>
                  <a:pt x="83" y="8"/>
                  <a:pt x="93" y="11"/>
                  <a:pt x="102" y="20"/>
                </a:cubicBezTo>
                <a:cubicBezTo>
                  <a:pt x="114" y="33"/>
                  <a:pt x="119" y="50"/>
                  <a:pt x="120" y="64"/>
                </a:cubicBezTo>
                <a:cubicBezTo>
                  <a:pt x="120" y="84"/>
                  <a:pt x="114" y="93"/>
                  <a:pt x="100" y="98"/>
                </a:cubicBezTo>
                <a:cubicBezTo>
                  <a:pt x="87" y="103"/>
                  <a:pt x="74" y="99"/>
                  <a:pt x="65" y="86"/>
                </a:cubicBezTo>
                <a:close/>
                <a:moveTo>
                  <a:pt x="137" y="197"/>
                </a:moveTo>
                <a:cubicBezTo>
                  <a:pt x="136" y="209"/>
                  <a:pt x="128" y="217"/>
                  <a:pt x="118" y="221"/>
                </a:cubicBezTo>
                <a:cubicBezTo>
                  <a:pt x="109" y="225"/>
                  <a:pt x="99" y="227"/>
                  <a:pt x="89" y="227"/>
                </a:cubicBezTo>
                <a:cubicBezTo>
                  <a:pt x="76" y="227"/>
                  <a:pt x="62" y="224"/>
                  <a:pt x="50" y="216"/>
                </a:cubicBezTo>
                <a:cubicBezTo>
                  <a:pt x="28" y="200"/>
                  <a:pt x="30" y="171"/>
                  <a:pt x="54" y="159"/>
                </a:cubicBezTo>
                <a:cubicBezTo>
                  <a:pt x="68" y="152"/>
                  <a:pt x="84" y="150"/>
                  <a:pt x="99" y="151"/>
                </a:cubicBezTo>
                <a:cubicBezTo>
                  <a:pt x="116" y="152"/>
                  <a:pt x="139" y="180"/>
                  <a:pt x="137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1" name="Freeform 21">
            <a:extLst>
              <a:ext uri="{FF2B5EF4-FFF2-40B4-BE49-F238E27FC236}">
                <a16:creationId xmlns="" xmlns:a16="http://schemas.microsoft.com/office/drawing/2014/main" id="{A0E2C6AB-E52F-4A6B-8EC8-D1F165004CA5}"/>
              </a:ext>
            </a:extLst>
          </p:cNvPr>
          <p:cNvSpPr>
            <a:spLocks/>
          </p:cNvSpPr>
          <p:nvPr/>
        </p:nvSpPr>
        <p:spPr bwMode="auto">
          <a:xfrm>
            <a:off x="2120190" y="3603003"/>
            <a:ext cx="55563" cy="57150"/>
          </a:xfrm>
          <a:custGeom>
            <a:avLst/>
            <a:gdLst>
              <a:gd name="T0" fmla="*/ 30 w 84"/>
              <a:gd name="T1" fmla="*/ 85 h 85"/>
              <a:gd name="T2" fmla="*/ 30 w 84"/>
              <a:gd name="T3" fmla="*/ 53 h 85"/>
              <a:gd name="T4" fmla="*/ 0 w 84"/>
              <a:gd name="T5" fmla="*/ 53 h 85"/>
              <a:gd name="T6" fmla="*/ 0 w 84"/>
              <a:gd name="T7" fmla="*/ 32 h 85"/>
              <a:gd name="T8" fmla="*/ 30 w 84"/>
              <a:gd name="T9" fmla="*/ 32 h 85"/>
              <a:gd name="T10" fmla="*/ 30 w 84"/>
              <a:gd name="T11" fmla="*/ 0 h 85"/>
              <a:gd name="T12" fmla="*/ 52 w 84"/>
              <a:gd name="T13" fmla="*/ 0 h 85"/>
              <a:gd name="T14" fmla="*/ 52 w 84"/>
              <a:gd name="T15" fmla="*/ 32 h 85"/>
              <a:gd name="T16" fmla="*/ 84 w 84"/>
              <a:gd name="T17" fmla="*/ 32 h 85"/>
              <a:gd name="T18" fmla="*/ 84 w 84"/>
              <a:gd name="T19" fmla="*/ 53 h 85"/>
              <a:gd name="T20" fmla="*/ 52 w 84"/>
              <a:gd name="T21" fmla="*/ 53 h 85"/>
              <a:gd name="T22" fmla="*/ 52 w 84"/>
              <a:gd name="T23" fmla="*/ 85 h 85"/>
              <a:gd name="T24" fmla="*/ 30 w 84"/>
              <a:gd name="T2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85">
                <a:moveTo>
                  <a:pt x="30" y="85"/>
                </a:moveTo>
                <a:lnTo>
                  <a:pt x="30" y="53"/>
                </a:lnTo>
                <a:lnTo>
                  <a:pt x="0" y="53"/>
                </a:lnTo>
                <a:lnTo>
                  <a:pt x="0" y="32"/>
                </a:lnTo>
                <a:lnTo>
                  <a:pt x="30" y="32"/>
                </a:lnTo>
                <a:lnTo>
                  <a:pt x="30" y="0"/>
                </a:lnTo>
                <a:lnTo>
                  <a:pt x="52" y="0"/>
                </a:lnTo>
                <a:lnTo>
                  <a:pt x="52" y="32"/>
                </a:lnTo>
                <a:lnTo>
                  <a:pt x="84" y="32"/>
                </a:lnTo>
                <a:lnTo>
                  <a:pt x="84" y="53"/>
                </a:lnTo>
                <a:lnTo>
                  <a:pt x="52" y="53"/>
                </a:lnTo>
                <a:lnTo>
                  <a:pt x="52" y="85"/>
                </a:lnTo>
                <a:lnTo>
                  <a:pt x="30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2" name="Oval 22">
            <a:extLst>
              <a:ext uri="{FF2B5EF4-FFF2-40B4-BE49-F238E27FC236}">
                <a16:creationId xmlns="" xmlns:a16="http://schemas.microsoft.com/office/drawing/2014/main" id="{038A6641-AACD-4790-BE0C-B8ABC9AF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815" y="2460003"/>
            <a:ext cx="390525" cy="400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3" name="Freeform 23">
            <a:extLst>
              <a:ext uri="{FF2B5EF4-FFF2-40B4-BE49-F238E27FC236}">
                <a16:creationId xmlns="" xmlns:a16="http://schemas.microsoft.com/office/drawing/2014/main" id="{BFD2F125-3FC3-48EF-B18A-18FD4E1C8C21}"/>
              </a:ext>
            </a:extLst>
          </p:cNvPr>
          <p:cNvSpPr>
            <a:spLocks/>
          </p:cNvSpPr>
          <p:nvPr/>
        </p:nvSpPr>
        <p:spPr bwMode="auto">
          <a:xfrm>
            <a:off x="1731253" y="2545728"/>
            <a:ext cx="122237" cy="87312"/>
          </a:xfrm>
          <a:custGeom>
            <a:avLst/>
            <a:gdLst>
              <a:gd name="T0" fmla="*/ 66 w 170"/>
              <a:gd name="T1" fmla="*/ 0 h 117"/>
              <a:gd name="T2" fmla="*/ 69 w 170"/>
              <a:gd name="T3" fmla="*/ 1 h 117"/>
              <a:gd name="T4" fmla="*/ 153 w 170"/>
              <a:gd name="T5" fmla="*/ 53 h 117"/>
              <a:gd name="T6" fmla="*/ 167 w 170"/>
              <a:gd name="T7" fmla="*/ 61 h 117"/>
              <a:gd name="T8" fmla="*/ 167 w 170"/>
              <a:gd name="T9" fmla="*/ 66 h 117"/>
              <a:gd name="T10" fmla="*/ 141 w 170"/>
              <a:gd name="T11" fmla="*/ 88 h 117"/>
              <a:gd name="T12" fmla="*/ 107 w 170"/>
              <a:gd name="T13" fmla="*/ 115 h 117"/>
              <a:gd name="T14" fmla="*/ 100 w 170"/>
              <a:gd name="T15" fmla="*/ 116 h 117"/>
              <a:gd name="T16" fmla="*/ 26 w 170"/>
              <a:gd name="T17" fmla="*/ 71 h 117"/>
              <a:gd name="T18" fmla="*/ 3 w 170"/>
              <a:gd name="T19" fmla="*/ 56 h 117"/>
              <a:gd name="T20" fmla="*/ 3 w 170"/>
              <a:gd name="T21" fmla="*/ 51 h 117"/>
              <a:gd name="T22" fmla="*/ 46 w 170"/>
              <a:gd name="T23" fmla="*/ 16 h 117"/>
              <a:gd name="T24" fmla="*/ 63 w 170"/>
              <a:gd name="T25" fmla="*/ 2 h 117"/>
              <a:gd name="T26" fmla="*/ 66 w 170"/>
              <a:gd name="T2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0" h="117">
                <a:moveTo>
                  <a:pt x="66" y="0"/>
                </a:moveTo>
                <a:cubicBezTo>
                  <a:pt x="67" y="0"/>
                  <a:pt x="68" y="0"/>
                  <a:pt x="69" y="1"/>
                </a:cubicBezTo>
                <a:cubicBezTo>
                  <a:pt x="97" y="18"/>
                  <a:pt x="125" y="36"/>
                  <a:pt x="153" y="53"/>
                </a:cubicBezTo>
                <a:cubicBezTo>
                  <a:pt x="158" y="56"/>
                  <a:pt x="162" y="59"/>
                  <a:pt x="167" y="61"/>
                </a:cubicBezTo>
                <a:cubicBezTo>
                  <a:pt x="170" y="63"/>
                  <a:pt x="170" y="64"/>
                  <a:pt x="167" y="66"/>
                </a:cubicBezTo>
                <a:cubicBezTo>
                  <a:pt x="159" y="73"/>
                  <a:pt x="150" y="80"/>
                  <a:pt x="141" y="88"/>
                </a:cubicBezTo>
                <a:cubicBezTo>
                  <a:pt x="130" y="97"/>
                  <a:pt x="118" y="106"/>
                  <a:pt x="107" y="115"/>
                </a:cubicBezTo>
                <a:cubicBezTo>
                  <a:pt x="104" y="117"/>
                  <a:pt x="104" y="117"/>
                  <a:pt x="100" y="116"/>
                </a:cubicBezTo>
                <a:cubicBezTo>
                  <a:pt x="76" y="101"/>
                  <a:pt x="51" y="86"/>
                  <a:pt x="26" y="71"/>
                </a:cubicBezTo>
                <a:cubicBezTo>
                  <a:pt x="19" y="66"/>
                  <a:pt x="11" y="61"/>
                  <a:pt x="3" y="56"/>
                </a:cubicBezTo>
                <a:cubicBezTo>
                  <a:pt x="0" y="54"/>
                  <a:pt x="0" y="53"/>
                  <a:pt x="3" y="51"/>
                </a:cubicBezTo>
                <a:cubicBezTo>
                  <a:pt x="17" y="40"/>
                  <a:pt x="31" y="28"/>
                  <a:pt x="46" y="16"/>
                </a:cubicBezTo>
                <a:cubicBezTo>
                  <a:pt x="51" y="11"/>
                  <a:pt x="57" y="6"/>
                  <a:pt x="63" y="2"/>
                </a:cubicBezTo>
                <a:cubicBezTo>
                  <a:pt x="64" y="1"/>
                  <a:pt x="65" y="0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4" name="Freeform 24">
            <a:extLst>
              <a:ext uri="{FF2B5EF4-FFF2-40B4-BE49-F238E27FC236}">
                <a16:creationId xmlns="" xmlns:a16="http://schemas.microsoft.com/office/drawing/2014/main" id="{51D65E3A-AB44-45F6-B37D-920E0AE9E6F6}"/>
              </a:ext>
            </a:extLst>
          </p:cNvPr>
          <p:cNvSpPr>
            <a:spLocks/>
          </p:cNvSpPr>
          <p:nvPr/>
        </p:nvSpPr>
        <p:spPr bwMode="auto">
          <a:xfrm>
            <a:off x="1602665" y="2545728"/>
            <a:ext cx="122238" cy="87312"/>
          </a:xfrm>
          <a:custGeom>
            <a:avLst/>
            <a:gdLst>
              <a:gd name="T0" fmla="*/ 103 w 169"/>
              <a:gd name="T1" fmla="*/ 0 h 118"/>
              <a:gd name="T2" fmla="*/ 106 w 169"/>
              <a:gd name="T3" fmla="*/ 1 h 118"/>
              <a:gd name="T4" fmla="*/ 138 w 169"/>
              <a:gd name="T5" fmla="*/ 28 h 118"/>
              <a:gd name="T6" fmla="*/ 166 w 169"/>
              <a:gd name="T7" fmla="*/ 51 h 118"/>
              <a:gd name="T8" fmla="*/ 168 w 169"/>
              <a:gd name="T9" fmla="*/ 52 h 118"/>
              <a:gd name="T10" fmla="*/ 167 w 169"/>
              <a:gd name="T11" fmla="*/ 56 h 118"/>
              <a:gd name="T12" fmla="*/ 147 w 169"/>
              <a:gd name="T13" fmla="*/ 68 h 118"/>
              <a:gd name="T14" fmla="*/ 69 w 169"/>
              <a:gd name="T15" fmla="*/ 115 h 118"/>
              <a:gd name="T16" fmla="*/ 63 w 169"/>
              <a:gd name="T17" fmla="*/ 115 h 118"/>
              <a:gd name="T18" fmla="*/ 27 w 169"/>
              <a:gd name="T19" fmla="*/ 86 h 118"/>
              <a:gd name="T20" fmla="*/ 4 w 169"/>
              <a:gd name="T21" fmla="*/ 67 h 118"/>
              <a:gd name="T22" fmla="*/ 3 w 169"/>
              <a:gd name="T23" fmla="*/ 66 h 118"/>
              <a:gd name="T24" fmla="*/ 3 w 169"/>
              <a:gd name="T25" fmla="*/ 61 h 118"/>
              <a:gd name="T26" fmla="*/ 100 w 169"/>
              <a:gd name="T27" fmla="*/ 2 h 118"/>
              <a:gd name="T28" fmla="*/ 103 w 169"/>
              <a:gd name="T2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" h="118">
                <a:moveTo>
                  <a:pt x="103" y="0"/>
                </a:moveTo>
                <a:cubicBezTo>
                  <a:pt x="105" y="0"/>
                  <a:pt x="106" y="0"/>
                  <a:pt x="106" y="1"/>
                </a:cubicBezTo>
                <a:cubicBezTo>
                  <a:pt x="117" y="10"/>
                  <a:pt x="128" y="19"/>
                  <a:pt x="138" y="28"/>
                </a:cubicBezTo>
                <a:cubicBezTo>
                  <a:pt x="148" y="35"/>
                  <a:pt x="157" y="43"/>
                  <a:pt x="166" y="51"/>
                </a:cubicBezTo>
                <a:cubicBezTo>
                  <a:pt x="167" y="51"/>
                  <a:pt x="167" y="52"/>
                  <a:pt x="168" y="52"/>
                </a:cubicBezTo>
                <a:cubicBezTo>
                  <a:pt x="169" y="54"/>
                  <a:pt x="169" y="54"/>
                  <a:pt x="167" y="56"/>
                </a:cubicBezTo>
                <a:cubicBezTo>
                  <a:pt x="161" y="60"/>
                  <a:pt x="154" y="64"/>
                  <a:pt x="147" y="68"/>
                </a:cubicBezTo>
                <a:cubicBezTo>
                  <a:pt x="121" y="84"/>
                  <a:pt x="95" y="100"/>
                  <a:pt x="69" y="115"/>
                </a:cubicBezTo>
                <a:cubicBezTo>
                  <a:pt x="66" y="117"/>
                  <a:pt x="66" y="118"/>
                  <a:pt x="63" y="115"/>
                </a:cubicBezTo>
                <a:cubicBezTo>
                  <a:pt x="51" y="105"/>
                  <a:pt x="39" y="95"/>
                  <a:pt x="27" y="86"/>
                </a:cubicBezTo>
                <a:cubicBezTo>
                  <a:pt x="19" y="79"/>
                  <a:pt x="11" y="73"/>
                  <a:pt x="4" y="67"/>
                </a:cubicBezTo>
                <a:cubicBezTo>
                  <a:pt x="3" y="67"/>
                  <a:pt x="3" y="67"/>
                  <a:pt x="3" y="66"/>
                </a:cubicBezTo>
                <a:cubicBezTo>
                  <a:pt x="0" y="64"/>
                  <a:pt x="0" y="64"/>
                  <a:pt x="3" y="61"/>
                </a:cubicBezTo>
                <a:cubicBezTo>
                  <a:pt x="35" y="42"/>
                  <a:pt x="68" y="22"/>
                  <a:pt x="100" y="2"/>
                </a:cubicBezTo>
                <a:cubicBezTo>
                  <a:pt x="101" y="1"/>
                  <a:pt x="102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5" name="Freeform 25">
            <a:extLst>
              <a:ext uri="{FF2B5EF4-FFF2-40B4-BE49-F238E27FC236}">
                <a16:creationId xmlns="" xmlns:a16="http://schemas.microsoft.com/office/drawing/2014/main" id="{E01EB3F3-2791-474F-BB9D-47223C4BFEB6}"/>
              </a:ext>
            </a:extLst>
          </p:cNvPr>
          <p:cNvSpPr>
            <a:spLocks/>
          </p:cNvSpPr>
          <p:nvPr/>
        </p:nvSpPr>
        <p:spPr bwMode="auto">
          <a:xfrm>
            <a:off x="1736015" y="2640978"/>
            <a:ext cx="114300" cy="80962"/>
          </a:xfrm>
          <a:custGeom>
            <a:avLst/>
            <a:gdLst>
              <a:gd name="T0" fmla="*/ 97 w 158"/>
              <a:gd name="T1" fmla="*/ 0 h 109"/>
              <a:gd name="T2" fmla="*/ 99 w 158"/>
              <a:gd name="T3" fmla="*/ 1 h 109"/>
              <a:gd name="T4" fmla="*/ 131 w 158"/>
              <a:gd name="T5" fmla="*/ 28 h 109"/>
              <a:gd name="T6" fmla="*/ 155 w 158"/>
              <a:gd name="T7" fmla="*/ 48 h 109"/>
              <a:gd name="T8" fmla="*/ 155 w 158"/>
              <a:gd name="T9" fmla="*/ 52 h 109"/>
              <a:gd name="T10" fmla="*/ 68 w 158"/>
              <a:gd name="T11" fmla="*/ 104 h 109"/>
              <a:gd name="T12" fmla="*/ 60 w 158"/>
              <a:gd name="T13" fmla="*/ 108 h 109"/>
              <a:gd name="T14" fmla="*/ 56 w 158"/>
              <a:gd name="T15" fmla="*/ 108 h 109"/>
              <a:gd name="T16" fmla="*/ 32 w 158"/>
              <a:gd name="T17" fmla="*/ 87 h 109"/>
              <a:gd name="T18" fmla="*/ 3 w 158"/>
              <a:gd name="T19" fmla="*/ 62 h 109"/>
              <a:gd name="T20" fmla="*/ 3 w 158"/>
              <a:gd name="T21" fmla="*/ 57 h 109"/>
              <a:gd name="T22" fmla="*/ 93 w 158"/>
              <a:gd name="T23" fmla="*/ 2 h 109"/>
              <a:gd name="T24" fmla="*/ 97 w 158"/>
              <a:gd name="T2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109">
                <a:moveTo>
                  <a:pt x="97" y="0"/>
                </a:moveTo>
                <a:cubicBezTo>
                  <a:pt x="98" y="0"/>
                  <a:pt x="99" y="1"/>
                  <a:pt x="99" y="1"/>
                </a:cubicBezTo>
                <a:cubicBezTo>
                  <a:pt x="110" y="10"/>
                  <a:pt x="121" y="19"/>
                  <a:pt x="131" y="28"/>
                </a:cubicBezTo>
                <a:cubicBezTo>
                  <a:pt x="139" y="35"/>
                  <a:pt x="147" y="42"/>
                  <a:pt x="155" y="48"/>
                </a:cubicBezTo>
                <a:cubicBezTo>
                  <a:pt x="158" y="50"/>
                  <a:pt x="158" y="51"/>
                  <a:pt x="155" y="52"/>
                </a:cubicBezTo>
                <a:cubicBezTo>
                  <a:pt x="126" y="69"/>
                  <a:pt x="97" y="87"/>
                  <a:pt x="68" y="104"/>
                </a:cubicBezTo>
                <a:cubicBezTo>
                  <a:pt x="65" y="105"/>
                  <a:pt x="63" y="106"/>
                  <a:pt x="60" y="108"/>
                </a:cubicBezTo>
                <a:cubicBezTo>
                  <a:pt x="59" y="109"/>
                  <a:pt x="57" y="109"/>
                  <a:pt x="56" y="108"/>
                </a:cubicBezTo>
                <a:cubicBezTo>
                  <a:pt x="48" y="101"/>
                  <a:pt x="40" y="94"/>
                  <a:pt x="32" y="87"/>
                </a:cubicBezTo>
                <a:cubicBezTo>
                  <a:pt x="22" y="78"/>
                  <a:pt x="12" y="70"/>
                  <a:pt x="3" y="62"/>
                </a:cubicBezTo>
                <a:cubicBezTo>
                  <a:pt x="0" y="59"/>
                  <a:pt x="0" y="59"/>
                  <a:pt x="3" y="57"/>
                </a:cubicBezTo>
                <a:cubicBezTo>
                  <a:pt x="33" y="38"/>
                  <a:pt x="63" y="20"/>
                  <a:pt x="93" y="2"/>
                </a:cubicBezTo>
                <a:cubicBezTo>
                  <a:pt x="95" y="1"/>
                  <a:pt x="96" y="1"/>
                  <a:pt x="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6" name="Freeform 26">
            <a:extLst>
              <a:ext uri="{FF2B5EF4-FFF2-40B4-BE49-F238E27FC236}">
                <a16:creationId xmlns="" xmlns:a16="http://schemas.microsoft.com/office/drawing/2014/main" id="{B16F3FB8-0F95-4F1C-88E3-C0C6A9731522}"/>
              </a:ext>
            </a:extLst>
          </p:cNvPr>
          <p:cNvSpPr>
            <a:spLocks/>
          </p:cNvSpPr>
          <p:nvPr/>
        </p:nvSpPr>
        <p:spPr bwMode="auto">
          <a:xfrm>
            <a:off x="1607428" y="2640978"/>
            <a:ext cx="112712" cy="80962"/>
          </a:xfrm>
          <a:custGeom>
            <a:avLst/>
            <a:gdLst>
              <a:gd name="T0" fmla="*/ 99 w 158"/>
              <a:gd name="T1" fmla="*/ 109 h 109"/>
              <a:gd name="T2" fmla="*/ 97 w 158"/>
              <a:gd name="T3" fmla="*/ 108 h 109"/>
              <a:gd name="T4" fmla="*/ 3 w 158"/>
              <a:gd name="T5" fmla="*/ 53 h 109"/>
              <a:gd name="T6" fmla="*/ 3 w 158"/>
              <a:gd name="T7" fmla="*/ 52 h 109"/>
              <a:gd name="T8" fmla="*/ 2 w 158"/>
              <a:gd name="T9" fmla="*/ 48 h 109"/>
              <a:gd name="T10" fmla="*/ 15 w 158"/>
              <a:gd name="T11" fmla="*/ 37 h 109"/>
              <a:gd name="T12" fmla="*/ 49 w 158"/>
              <a:gd name="T13" fmla="*/ 9 h 109"/>
              <a:gd name="T14" fmla="*/ 58 w 158"/>
              <a:gd name="T15" fmla="*/ 1 h 109"/>
              <a:gd name="T16" fmla="*/ 62 w 158"/>
              <a:gd name="T17" fmla="*/ 1 h 109"/>
              <a:gd name="T18" fmla="*/ 86 w 158"/>
              <a:gd name="T19" fmla="*/ 15 h 109"/>
              <a:gd name="T20" fmla="*/ 155 w 158"/>
              <a:gd name="T21" fmla="*/ 57 h 109"/>
              <a:gd name="T22" fmla="*/ 155 w 158"/>
              <a:gd name="T23" fmla="*/ 57 h 109"/>
              <a:gd name="T24" fmla="*/ 156 w 158"/>
              <a:gd name="T25" fmla="*/ 61 h 109"/>
              <a:gd name="T26" fmla="*/ 143 w 158"/>
              <a:gd name="T27" fmla="*/ 72 h 109"/>
              <a:gd name="T28" fmla="*/ 116 w 158"/>
              <a:gd name="T29" fmla="*/ 96 h 109"/>
              <a:gd name="T30" fmla="*/ 101 w 158"/>
              <a:gd name="T31" fmla="*/ 108 h 109"/>
              <a:gd name="T32" fmla="*/ 99 w 158"/>
              <a:gd name="T3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09">
                <a:moveTo>
                  <a:pt x="99" y="109"/>
                </a:moveTo>
                <a:cubicBezTo>
                  <a:pt x="99" y="108"/>
                  <a:pt x="98" y="108"/>
                  <a:pt x="97" y="108"/>
                </a:cubicBezTo>
                <a:cubicBezTo>
                  <a:pt x="66" y="90"/>
                  <a:pt x="35" y="71"/>
                  <a:pt x="3" y="53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51"/>
                  <a:pt x="0" y="50"/>
                  <a:pt x="2" y="48"/>
                </a:cubicBezTo>
                <a:cubicBezTo>
                  <a:pt x="6" y="45"/>
                  <a:pt x="11" y="41"/>
                  <a:pt x="15" y="37"/>
                </a:cubicBezTo>
                <a:cubicBezTo>
                  <a:pt x="26" y="28"/>
                  <a:pt x="38" y="18"/>
                  <a:pt x="49" y="9"/>
                </a:cubicBezTo>
                <a:cubicBezTo>
                  <a:pt x="52" y="6"/>
                  <a:pt x="55" y="3"/>
                  <a:pt x="58" y="1"/>
                </a:cubicBezTo>
                <a:cubicBezTo>
                  <a:pt x="60" y="0"/>
                  <a:pt x="61" y="0"/>
                  <a:pt x="62" y="1"/>
                </a:cubicBezTo>
                <a:cubicBezTo>
                  <a:pt x="71" y="6"/>
                  <a:pt x="78" y="11"/>
                  <a:pt x="86" y="15"/>
                </a:cubicBezTo>
                <a:cubicBezTo>
                  <a:pt x="109" y="29"/>
                  <a:pt x="132" y="43"/>
                  <a:pt x="155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7" y="59"/>
                  <a:pt x="158" y="59"/>
                  <a:pt x="156" y="61"/>
                </a:cubicBezTo>
                <a:cubicBezTo>
                  <a:pt x="151" y="65"/>
                  <a:pt x="147" y="68"/>
                  <a:pt x="143" y="72"/>
                </a:cubicBezTo>
                <a:cubicBezTo>
                  <a:pt x="134" y="80"/>
                  <a:pt x="124" y="88"/>
                  <a:pt x="116" y="96"/>
                </a:cubicBezTo>
                <a:cubicBezTo>
                  <a:pt x="111" y="100"/>
                  <a:pt x="106" y="104"/>
                  <a:pt x="101" y="108"/>
                </a:cubicBezTo>
                <a:cubicBezTo>
                  <a:pt x="101" y="108"/>
                  <a:pt x="100" y="109"/>
                  <a:pt x="99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7" name="Freeform 27">
            <a:extLst>
              <a:ext uri="{FF2B5EF4-FFF2-40B4-BE49-F238E27FC236}">
                <a16:creationId xmlns="" xmlns:a16="http://schemas.microsoft.com/office/drawing/2014/main" id="{060F9F2E-7F94-4089-AA50-560B16903B7B}"/>
              </a:ext>
            </a:extLst>
          </p:cNvPr>
          <p:cNvSpPr>
            <a:spLocks/>
          </p:cNvSpPr>
          <p:nvPr/>
        </p:nvSpPr>
        <p:spPr bwMode="auto">
          <a:xfrm>
            <a:off x="1731253" y="2688603"/>
            <a:ext cx="71437" cy="85725"/>
          </a:xfrm>
          <a:custGeom>
            <a:avLst/>
            <a:gdLst>
              <a:gd name="T0" fmla="*/ 0 w 101"/>
              <a:gd name="T1" fmla="*/ 58 h 116"/>
              <a:gd name="T2" fmla="*/ 0 w 101"/>
              <a:gd name="T3" fmla="*/ 4 h 116"/>
              <a:gd name="T4" fmla="*/ 0 w 101"/>
              <a:gd name="T5" fmla="*/ 3 h 116"/>
              <a:gd name="T6" fmla="*/ 1 w 101"/>
              <a:gd name="T7" fmla="*/ 0 h 116"/>
              <a:gd name="T8" fmla="*/ 4 w 101"/>
              <a:gd name="T9" fmla="*/ 1 h 116"/>
              <a:gd name="T10" fmla="*/ 19 w 101"/>
              <a:gd name="T11" fmla="*/ 14 h 116"/>
              <a:gd name="T12" fmla="*/ 55 w 101"/>
              <a:gd name="T13" fmla="*/ 43 h 116"/>
              <a:gd name="T14" fmla="*/ 65 w 101"/>
              <a:gd name="T15" fmla="*/ 52 h 116"/>
              <a:gd name="T16" fmla="*/ 70 w 101"/>
              <a:gd name="T17" fmla="*/ 52 h 116"/>
              <a:gd name="T18" fmla="*/ 98 w 101"/>
              <a:gd name="T19" fmla="*/ 37 h 116"/>
              <a:gd name="T20" fmla="*/ 101 w 101"/>
              <a:gd name="T21" fmla="*/ 39 h 116"/>
              <a:gd name="T22" fmla="*/ 101 w 101"/>
              <a:gd name="T23" fmla="*/ 52 h 116"/>
              <a:gd name="T24" fmla="*/ 99 w 101"/>
              <a:gd name="T25" fmla="*/ 56 h 116"/>
              <a:gd name="T26" fmla="*/ 49 w 101"/>
              <a:gd name="T27" fmla="*/ 87 h 116"/>
              <a:gd name="T28" fmla="*/ 5 w 101"/>
              <a:gd name="T29" fmla="*/ 114 h 116"/>
              <a:gd name="T30" fmla="*/ 1 w 101"/>
              <a:gd name="T31" fmla="*/ 115 h 116"/>
              <a:gd name="T32" fmla="*/ 0 w 101"/>
              <a:gd name="T33" fmla="*/ 111 h 116"/>
              <a:gd name="T34" fmla="*/ 0 w 101"/>
              <a:gd name="T3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1" h="116">
                <a:moveTo>
                  <a:pt x="0" y="58"/>
                </a:moveTo>
                <a:cubicBezTo>
                  <a:pt x="0" y="40"/>
                  <a:pt x="0" y="22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3" y="1"/>
                  <a:pt x="4" y="1"/>
                </a:cubicBezTo>
                <a:cubicBezTo>
                  <a:pt x="9" y="5"/>
                  <a:pt x="14" y="10"/>
                  <a:pt x="19" y="14"/>
                </a:cubicBezTo>
                <a:cubicBezTo>
                  <a:pt x="31" y="23"/>
                  <a:pt x="43" y="34"/>
                  <a:pt x="55" y="43"/>
                </a:cubicBezTo>
                <a:cubicBezTo>
                  <a:pt x="58" y="46"/>
                  <a:pt x="62" y="49"/>
                  <a:pt x="65" y="52"/>
                </a:cubicBezTo>
                <a:cubicBezTo>
                  <a:pt x="67" y="53"/>
                  <a:pt x="68" y="53"/>
                  <a:pt x="70" y="52"/>
                </a:cubicBezTo>
                <a:cubicBezTo>
                  <a:pt x="79" y="47"/>
                  <a:pt x="89" y="42"/>
                  <a:pt x="98" y="37"/>
                </a:cubicBezTo>
                <a:cubicBezTo>
                  <a:pt x="100" y="36"/>
                  <a:pt x="101" y="36"/>
                  <a:pt x="101" y="39"/>
                </a:cubicBezTo>
                <a:cubicBezTo>
                  <a:pt x="101" y="43"/>
                  <a:pt x="101" y="47"/>
                  <a:pt x="101" y="52"/>
                </a:cubicBezTo>
                <a:cubicBezTo>
                  <a:pt x="101" y="54"/>
                  <a:pt x="101" y="55"/>
                  <a:pt x="99" y="56"/>
                </a:cubicBezTo>
                <a:cubicBezTo>
                  <a:pt x="82" y="66"/>
                  <a:pt x="65" y="76"/>
                  <a:pt x="49" y="87"/>
                </a:cubicBezTo>
                <a:cubicBezTo>
                  <a:pt x="34" y="96"/>
                  <a:pt x="19" y="105"/>
                  <a:pt x="5" y="114"/>
                </a:cubicBezTo>
                <a:cubicBezTo>
                  <a:pt x="4" y="114"/>
                  <a:pt x="3" y="116"/>
                  <a:pt x="1" y="115"/>
                </a:cubicBezTo>
                <a:cubicBezTo>
                  <a:pt x="0" y="114"/>
                  <a:pt x="0" y="113"/>
                  <a:pt x="0" y="111"/>
                </a:cubicBezTo>
                <a:cubicBezTo>
                  <a:pt x="0" y="93"/>
                  <a:pt x="0" y="76"/>
                  <a:pt x="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8" name="Freeform 28">
            <a:extLst>
              <a:ext uri="{FF2B5EF4-FFF2-40B4-BE49-F238E27FC236}">
                <a16:creationId xmlns="" xmlns:a16="http://schemas.microsoft.com/office/drawing/2014/main" id="{EFD89D4C-BB44-4917-9BB8-176B87CC2AE4}"/>
              </a:ext>
            </a:extLst>
          </p:cNvPr>
          <p:cNvSpPr>
            <a:spLocks/>
          </p:cNvSpPr>
          <p:nvPr/>
        </p:nvSpPr>
        <p:spPr bwMode="auto">
          <a:xfrm>
            <a:off x="1653465" y="2688603"/>
            <a:ext cx="73025" cy="85725"/>
          </a:xfrm>
          <a:custGeom>
            <a:avLst/>
            <a:gdLst>
              <a:gd name="T0" fmla="*/ 101 w 101"/>
              <a:gd name="T1" fmla="*/ 58 h 116"/>
              <a:gd name="T2" fmla="*/ 101 w 101"/>
              <a:gd name="T3" fmla="*/ 110 h 116"/>
              <a:gd name="T4" fmla="*/ 101 w 101"/>
              <a:gd name="T5" fmla="*/ 112 h 116"/>
              <a:gd name="T6" fmla="*/ 98 w 101"/>
              <a:gd name="T7" fmla="*/ 114 h 116"/>
              <a:gd name="T8" fmla="*/ 54 w 101"/>
              <a:gd name="T9" fmla="*/ 88 h 116"/>
              <a:gd name="T10" fmla="*/ 4 w 101"/>
              <a:gd name="T11" fmla="*/ 56 h 116"/>
              <a:gd name="T12" fmla="*/ 1 w 101"/>
              <a:gd name="T13" fmla="*/ 52 h 116"/>
              <a:gd name="T14" fmla="*/ 1 w 101"/>
              <a:gd name="T15" fmla="*/ 39 h 116"/>
              <a:gd name="T16" fmla="*/ 4 w 101"/>
              <a:gd name="T17" fmla="*/ 37 h 116"/>
              <a:gd name="T18" fmla="*/ 32 w 101"/>
              <a:gd name="T19" fmla="*/ 52 h 116"/>
              <a:gd name="T20" fmla="*/ 37 w 101"/>
              <a:gd name="T21" fmla="*/ 52 h 116"/>
              <a:gd name="T22" fmla="*/ 83 w 101"/>
              <a:gd name="T23" fmla="*/ 14 h 116"/>
              <a:gd name="T24" fmla="*/ 97 w 101"/>
              <a:gd name="T25" fmla="*/ 3 h 116"/>
              <a:gd name="T26" fmla="*/ 99 w 101"/>
              <a:gd name="T27" fmla="*/ 1 h 116"/>
              <a:gd name="T28" fmla="*/ 101 w 101"/>
              <a:gd name="T29" fmla="*/ 2 h 116"/>
              <a:gd name="T30" fmla="*/ 101 w 101"/>
              <a:gd name="T31" fmla="*/ 4 h 116"/>
              <a:gd name="T32" fmla="*/ 101 w 101"/>
              <a:gd name="T33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16">
                <a:moveTo>
                  <a:pt x="101" y="58"/>
                </a:moveTo>
                <a:cubicBezTo>
                  <a:pt x="101" y="75"/>
                  <a:pt x="101" y="93"/>
                  <a:pt x="101" y="110"/>
                </a:cubicBezTo>
                <a:cubicBezTo>
                  <a:pt x="101" y="111"/>
                  <a:pt x="101" y="112"/>
                  <a:pt x="101" y="112"/>
                </a:cubicBezTo>
                <a:cubicBezTo>
                  <a:pt x="101" y="115"/>
                  <a:pt x="100" y="116"/>
                  <a:pt x="98" y="114"/>
                </a:cubicBezTo>
                <a:cubicBezTo>
                  <a:pt x="83" y="105"/>
                  <a:pt x="69" y="96"/>
                  <a:pt x="54" y="88"/>
                </a:cubicBezTo>
                <a:cubicBezTo>
                  <a:pt x="37" y="77"/>
                  <a:pt x="20" y="67"/>
                  <a:pt x="4" y="56"/>
                </a:cubicBezTo>
                <a:cubicBezTo>
                  <a:pt x="2" y="55"/>
                  <a:pt x="0" y="54"/>
                  <a:pt x="1" y="52"/>
                </a:cubicBezTo>
                <a:cubicBezTo>
                  <a:pt x="1" y="47"/>
                  <a:pt x="1" y="43"/>
                  <a:pt x="1" y="39"/>
                </a:cubicBezTo>
                <a:cubicBezTo>
                  <a:pt x="1" y="36"/>
                  <a:pt x="2" y="36"/>
                  <a:pt x="4" y="37"/>
                </a:cubicBezTo>
                <a:cubicBezTo>
                  <a:pt x="14" y="42"/>
                  <a:pt x="23" y="47"/>
                  <a:pt x="32" y="52"/>
                </a:cubicBezTo>
                <a:cubicBezTo>
                  <a:pt x="34" y="53"/>
                  <a:pt x="35" y="53"/>
                  <a:pt x="37" y="52"/>
                </a:cubicBezTo>
                <a:cubicBezTo>
                  <a:pt x="52" y="39"/>
                  <a:pt x="68" y="26"/>
                  <a:pt x="83" y="14"/>
                </a:cubicBezTo>
                <a:cubicBezTo>
                  <a:pt x="88" y="10"/>
                  <a:pt x="92" y="6"/>
                  <a:pt x="97" y="3"/>
                </a:cubicBezTo>
                <a:cubicBezTo>
                  <a:pt x="97" y="2"/>
                  <a:pt x="98" y="1"/>
                  <a:pt x="99" y="1"/>
                </a:cubicBezTo>
                <a:cubicBezTo>
                  <a:pt x="100" y="0"/>
                  <a:pt x="101" y="0"/>
                  <a:pt x="101" y="2"/>
                </a:cubicBezTo>
                <a:cubicBezTo>
                  <a:pt x="101" y="3"/>
                  <a:pt x="101" y="3"/>
                  <a:pt x="101" y="4"/>
                </a:cubicBezTo>
                <a:cubicBezTo>
                  <a:pt x="101" y="22"/>
                  <a:pt x="101" y="40"/>
                  <a:pt x="10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39" name="Oval 29">
            <a:extLst>
              <a:ext uri="{FF2B5EF4-FFF2-40B4-BE49-F238E27FC236}">
                <a16:creationId xmlns="" xmlns:a16="http://schemas.microsoft.com/office/drawing/2014/main" id="{1EDA5A4C-4363-4276-AC6B-884D27FB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215" y="3622053"/>
            <a:ext cx="263525" cy="2730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0" name="Freeform 30">
            <a:extLst>
              <a:ext uri="{FF2B5EF4-FFF2-40B4-BE49-F238E27FC236}">
                <a16:creationId xmlns="" xmlns:a16="http://schemas.microsoft.com/office/drawing/2014/main" id="{D06DE084-E124-444C-AA1D-556B84E363FF}"/>
              </a:ext>
            </a:extLst>
          </p:cNvPr>
          <p:cNvSpPr>
            <a:spLocks/>
          </p:cNvSpPr>
          <p:nvPr/>
        </p:nvSpPr>
        <p:spPr bwMode="auto">
          <a:xfrm>
            <a:off x="2394828" y="3674440"/>
            <a:ext cx="114300" cy="166688"/>
          </a:xfrm>
          <a:custGeom>
            <a:avLst/>
            <a:gdLst>
              <a:gd name="T0" fmla="*/ 28 w 158"/>
              <a:gd name="T1" fmla="*/ 83 h 224"/>
              <a:gd name="T2" fmla="*/ 43 w 158"/>
              <a:gd name="T3" fmla="*/ 87 h 224"/>
              <a:gd name="T4" fmla="*/ 103 w 158"/>
              <a:gd name="T5" fmla="*/ 41 h 224"/>
              <a:gd name="T6" fmla="*/ 101 w 158"/>
              <a:gd name="T7" fmla="*/ 29 h 224"/>
              <a:gd name="T8" fmla="*/ 129 w 158"/>
              <a:gd name="T9" fmla="*/ 0 h 224"/>
              <a:gd name="T10" fmla="*/ 158 w 158"/>
              <a:gd name="T11" fmla="*/ 29 h 224"/>
              <a:gd name="T12" fmla="*/ 129 w 158"/>
              <a:gd name="T13" fmla="*/ 57 h 224"/>
              <a:gd name="T14" fmla="*/ 113 w 158"/>
              <a:gd name="T15" fmla="*/ 52 h 224"/>
              <a:gd name="T16" fmla="*/ 53 w 158"/>
              <a:gd name="T17" fmla="*/ 97 h 224"/>
              <a:gd name="T18" fmla="*/ 57 w 158"/>
              <a:gd name="T19" fmla="*/ 111 h 224"/>
              <a:gd name="T20" fmla="*/ 53 w 158"/>
              <a:gd name="T21" fmla="*/ 125 h 224"/>
              <a:gd name="T22" fmla="*/ 113 w 158"/>
              <a:gd name="T23" fmla="*/ 172 h 224"/>
              <a:gd name="T24" fmla="*/ 129 w 158"/>
              <a:gd name="T25" fmla="*/ 167 h 224"/>
              <a:gd name="T26" fmla="*/ 158 w 158"/>
              <a:gd name="T27" fmla="*/ 196 h 224"/>
              <a:gd name="T28" fmla="*/ 129 w 158"/>
              <a:gd name="T29" fmla="*/ 224 h 224"/>
              <a:gd name="T30" fmla="*/ 101 w 158"/>
              <a:gd name="T31" fmla="*/ 196 h 224"/>
              <a:gd name="T32" fmla="*/ 104 w 158"/>
              <a:gd name="T33" fmla="*/ 183 h 224"/>
              <a:gd name="T34" fmla="*/ 43 w 158"/>
              <a:gd name="T35" fmla="*/ 136 h 224"/>
              <a:gd name="T36" fmla="*/ 28 w 158"/>
              <a:gd name="T37" fmla="*/ 140 h 224"/>
              <a:gd name="T38" fmla="*/ 0 w 158"/>
              <a:gd name="T39" fmla="*/ 111 h 224"/>
              <a:gd name="T40" fmla="*/ 28 w 158"/>
              <a:gd name="T41" fmla="*/ 8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" h="224">
                <a:moveTo>
                  <a:pt x="28" y="83"/>
                </a:moveTo>
                <a:cubicBezTo>
                  <a:pt x="34" y="83"/>
                  <a:pt x="39" y="84"/>
                  <a:pt x="43" y="87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2" y="37"/>
                  <a:pt x="101" y="33"/>
                  <a:pt x="101" y="29"/>
                </a:cubicBezTo>
                <a:cubicBezTo>
                  <a:pt x="101" y="13"/>
                  <a:pt x="114" y="0"/>
                  <a:pt x="129" y="0"/>
                </a:cubicBezTo>
                <a:cubicBezTo>
                  <a:pt x="145" y="0"/>
                  <a:pt x="158" y="13"/>
                  <a:pt x="158" y="29"/>
                </a:cubicBezTo>
                <a:cubicBezTo>
                  <a:pt x="158" y="45"/>
                  <a:pt x="145" y="57"/>
                  <a:pt x="129" y="57"/>
                </a:cubicBezTo>
                <a:cubicBezTo>
                  <a:pt x="123" y="57"/>
                  <a:pt x="117" y="55"/>
                  <a:pt x="113" y="52"/>
                </a:cubicBezTo>
                <a:cubicBezTo>
                  <a:pt x="53" y="97"/>
                  <a:pt x="53" y="97"/>
                  <a:pt x="53" y="97"/>
                </a:cubicBezTo>
                <a:cubicBezTo>
                  <a:pt x="56" y="101"/>
                  <a:pt x="57" y="106"/>
                  <a:pt x="57" y="111"/>
                </a:cubicBezTo>
                <a:cubicBezTo>
                  <a:pt x="57" y="116"/>
                  <a:pt x="56" y="121"/>
                  <a:pt x="53" y="125"/>
                </a:cubicBezTo>
                <a:cubicBezTo>
                  <a:pt x="113" y="172"/>
                  <a:pt x="113" y="172"/>
                  <a:pt x="113" y="172"/>
                </a:cubicBezTo>
                <a:cubicBezTo>
                  <a:pt x="118" y="169"/>
                  <a:pt x="123" y="167"/>
                  <a:pt x="129" y="167"/>
                </a:cubicBezTo>
                <a:cubicBezTo>
                  <a:pt x="145" y="167"/>
                  <a:pt x="158" y="180"/>
                  <a:pt x="158" y="196"/>
                </a:cubicBezTo>
                <a:cubicBezTo>
                  <a:pt x="158" y="211"/>
                  <a:pt x="145" y="224"/>
                  <a:pt x="129" y="224"/>
                </a:cubicBezTo>
                <a:cubicBezTo>
                  <a:pt x="114" y="224"/>
                  <a:pt x="101" y="211"/>
                  <a:pt x="101" y="196"/>
                </a:cubicBezTo>
                <a:cubicBezTo>
                  <a:pt x="101" y="191"/>
                  <a:pt x="102" y="187"/>
                  <a:pt x="104" y="183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39" y="138"/>
                  <a:pt x="34" y="140"/>
                  <a:pt x="28" y="140"/>
                </a:cubicBezTo>
                <a:cubicBezTo>
                  <a:pt x="12" y="140"/>
                  <a:pt x="0" y="127"/>
                  <a:pt x="0" y="111"/>
                </a:cubicBezTo>
                <a:cubicBezTo>
                  <a:pt x="0" y="95"/>
                  <a:pt x="12" y="83"/>
                  <a:pt x="28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1" name="Oval 31">
            <a:extLst>
              <a:ext uri="{FF2B5EF4-FFF2-40B4-BE49-F238E27FC236}">
                <a16:creationId xmlns="" xmlns:a16="http://schemas.microsoft.com/office/drawing/2014/main" id="{CD5BD37E-F518-46B2-A6FF-578AE905E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765" y="3174378"/>
            <a:ext cx="420688" cy="4333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2" name="Freeform 32">
            <a:extLst>
              <a:ext uri="{FF2B5EF4-FFF2-40B4-BE49-F238E27FC236}">
                <a16:creationId xmlns="" xmlns:a16="http://schemas.microsoft.com/office/drawing/2014/main" id="{DD759805-ED67-4587-9B50-8AEE9FA80E5C}"/>
              </a:ext>
            </a:extLst>
          </p:cNvPr>
          <p:cNvSpPr>
            <a:spLocks noEditPoints="1"/>
          </p:cNvSpPr>
          <p:nvPr/>
        </p:nvSpPr>
        <p:spPr bwMode="auto">
          <a:xfrm>
            <a:off x="1447090" y="3261690"/>
            <a:ext cx="287338" cy="260350"/>
          </a:xfrm>
          <a:custGeom>
            <a:avLst/>
            <a:gdLst>
              <a:gd name="T0" fmla="*/ 378 w 401"/>
              <a:gd name="T1" fmla="*/ 134 h 352"/>
              <a:gd name="T2" fmla="*/ 209 w 401"/>
              <a:gd name="T3" fmla="*/ 0 h 352"/>
              <a:gd name="T4" fmla="*/ 175 w 401"/>
              <a:gd name="T5" fmla="*/ 4 h 352"/>
              <a:gd name="T6" fmla="*/ 57 w 401"/>
              <a:gd name="T7" fmla="*/ 257 h 352"/>
              <a:gd name="T8" fmla="*/ 57 w 401"/>
              <a:gd name="T9" fmla="*/ 265 h 352"/>
              <a:gd name="T10" fmla="*/ 35 w 401"/>
              <a:gd name="T11" fmla="*/ 346 h 352"/>
              <a:gd name="T12" fmla="*/ 38 w 401"/>
              <a:gd name="T13" fmla="*/ 350 h 352"/>
              <a:gd name="T14" fmla="*/ 123 w 401"/>
              <a:gd name="T15" fmla="*/ 328 h 352"/>
              <a:gd name="T16" fmla="*/ 129 w 401"/>
              <a:gd name="T17" fmla="*/ 328 h 352"/>
              <a:gd name="T18" fmla="*/ 243 w 401"/>
              <a:gd name="T19" fmla="*/ 344 h 352"/>
              <a:gd name="T20" fmla="*/ 378 w 401"/>
              <a:gd name="T21" fmla="*/ 134 h 352"/>
              <a:gd name="T22" fmla="*/ 233 w 401"/>
              <a:gd name="T23" fmla="*/ 317 h 352"/>
              <a:gd name="T24" fmla="*/ 213 w 401"/>
              <a:gd name="T25" fmla="*/ 319 h 352"/>
              <a:gd name="T26" fmla="*/ 135 w 401"/>
              <a:gd name="T27" fmla="*/ 298 h 352"/>
              <a:gd name="T28" fmla="*/ 126 w 401"/>
              <a:gd name="T29" fmla="*/ 297 h 352"/>
              <a:gd name="T30" fmla="*/ 79 w 401"/>
              <a:gd name="T31" fmla="*/ 309 h 352"/>
              <a:gd name="T32" fmla="*/ 77 w 401"/>
              <a:gd name="T33" fmla="*/ 306 h 352"/>
              <a:gd name="T34" fmla="*/ 89 w 401"/>
              <a:gd name="T35" fmla="*/ 262 h 352"/>
              <a:gd name="T36" fmla="*/ 87 w 401"/>
              <a:gd name="T37" fmla="*/ 251 h 352"/>
              <a:gd name="T38" fmla="*/ 92 w 401"/>
              <a:gd name="T39" fmla="*/ 90 h 352"/>
              <a:gd name="T40" fmla="*/ 239 w 401"/>
              <a:gd name="T41" fmla="*/ 33 h 352"/>
              <a:gd name="T42" fmla="*/ 350 w 401"/>
              <a:gd name="T43" fmla="*/ 143 h 352"/>
              <a:gd name="T44" fmla="*/ 233 w 401"/>
              <a:gd name="T45" fmla="*/ 3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1" h="352">
                <a:moveTo>
                  <a:pt x="378" y="134"/>
                </a:moveTo>
                <a:cubicBezTo>
                  <a:pt x="359" y="55"/>
                  <a:pt x="291" y="1"/>
                  <a:pt x="209" y="0"/>
                </a:cubicBezTo>
                <a:cubicBezTo>
                  <a:pt x="198" y="0"/>
                  <a:pt x="186" y="1"/>
                  <a:pt x="175" y="4"/>
                </a:cubicBezTo>
                <a:cubicBezTo>
                  <a:pt x="60" y="27"/>
                  <a:pt x="0" y="154"/>
                  <a:pt x="57" y="257"/>
                </a:cubicBezTo>
                <a:cubicBezTo>
                  <a:pt x="58" y="260"/>
                  <a:pt x="58" y="262"/>
                  <a:pt x="57" y="265"/>
                </a:cubicBezTo>
                <a:cubicBezTo>
                  <a:pt x="50" y="292"/>
                  <a:pt x="43" y="319"/>
                  <a:pt x="35" y="346"/>
                </a:cubicBezTo>
                <a:cubicBezTo>
                  <a:pt x="34" y="351"/>
                  <a:pt x="34" y="351"/>
                  <a:pt x="38" y="350"/>
                </a:cubicBezTo>
                <a:cubicBezTo>
                  <a:pt x="67" y="342"/>
                  <a:pt x="95" y="335"/>
                  <a:pt x="123" y="328"/>
                </a:cubicBezTo>
                <a:cubicBezTo>
                  <a:pt x="125" y="327"/>
                  <a:pt x="127" y="327"/>
                  <a:pt x="129" y="328"/>
                </a:cubicBezTo>
                <a:cubicBezTo>
                  <a:pt x="165" y="347"/>
                  <a:pt x="203" y="352"/>
                  <a:pt x="243" y="344"/>
                </a:cubicBezTo>
                <a:cubicBezTo>
                  <a:pt x="339" y="326"/>
                  <a:pt x="401" y="229"/>
                  <a:pt x="378" y="134"/>
                </a:cubicBezTo>
                <a:close/>
                <a:moveTo>
                  <a:pt x="233" y="317"/>
                </a:moveTo>
                <a:cubicBezTo>
                  <a:pt x="225" y="318"/>
                  <a:pt x="217" y="319"/>
                  <a:pt x="213" y="319"/>
                </a:cubicBezTo>
                <a:cubicBezTo>
                  <a:pt x="182" y="318"/>
                  <a:pt x="157" y="312"/>
                  <a:pt x="135" y="298"/>
                </a:cubicBezTo>
                <a:cubicBezTo>
                  <a:pt x="132" y="296"/>
                  <a:pt x="129" y="295"/>
                  <a:pt x="126" y="297"/>
                </a:cubicBezTo>
                <a:cubicBezTo>
                  <a:pt x="110" y="301"/>
                  <a:pt x="95" y="305"/>
                  <a:pt x="79" y="309"/>
                </a:cubicBezTo>
                <a:cubicBezTo>
                  <a:pt x="76" y="309"/>
                  <a:pt x="76" y="309"/>
                  <a:pt x="77" y="306"/>
                </a:cubicBezTo>
                <a:cubicBezTo>
                  <a:pt x="81" y="291"/>
                  <a:pt x="84" y="277"/>
                  <a:pt x="89" y="262"/>
                </a:cubicBezTo>
                <a:cubicBezTo>
                  <a:pt x="90" y="258"/>
                  <a:pt x="89" y="255"/>
                  <a:pt x="87" y="251"/>
                </a:cubicBezTo>
                <a:cubicBezTo>
                  <a:pt x="55" y="200"/>
                  <a:pt x="57" y="137"/>
                  <a:pt x="92" y="90"/>
                </a:cubicBezTo>
                <a:cubicBezTo>
                  <a:pt x="129" y="41"/>
                  <a:pt x="179" y="20"/>
                  <a:pt x="239" y="33"/>
                </a:cubicBezTo>
                <a:cubicBezTo>
                  <a:pt x="298" y="46"/>
                  <a:pt x="336" y="84"/>
                  <a:pt x="350" y="143"/>
                </a:cubicBezTo>
                <a:cubicBezTo>
                  <a:pt x="369" y="223"/>
                  <a:pt x="314" y="303"/>
                  <a:pt x="233" y="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3" name="Freeform 33">
            <a:extLst>
              <a:ext uri="{FF2B5EF4-FFF2-40B4-BE49-F238E27FC236}">
                <a16:creationId xmlns="" xmlns:a16="http://schemas.microsoft.com/office/drawing/2014/main" id="{867AFA37-8888-46B7-ABA8-F23B5FF75491}"/>
              </a:ext>
            </a:extLst>
          </p:cNvPr>
          <p:cNvSpPr>
            <a:spLocks/>
          </p:cNvSpPr>
          <p:nvPr/>
        </p:nvSpPr>
        <p:spPr bwMode="auto">
          <a:xfrm>
            <a:off x="1531228" y="3329953"/>
            <a:ext cx="130175" cy="122237"/>
          </a:xfrm>
          <a:custGeom>
            <a:avLst/>
            <a:gdLst>
              <a:gd name="T0" fmla="*/ 136 w 180"/>
              <a:gd name="T1" fmla="*/ 165 h 166"/>
              <a:gd name="T2" fmla="*/ 118 w 180"/>
              <a:gd name="T3" fmla="*/ 163 h 166"/>
              <a:gd name="T4" fmla="*/ 24 w 180"/>
              <a:gd name="T5" fmla="*/ 93 h 166"/>
              <a:gd name="T6" fmla="*/ 4 w 180"/>
              <a:gd name="T7" fmla="*/ 53 h 166"/>
              <a:gd name="T8" fmla="*/ 20 w 180"/>
              <a:gd name="T9" fmla="*/ 6 h 166"/>
              <a:gd name="T10" fmla="*/ 42 w 180"/>
              <a:gd name="T11" fmla="*/ 3 h 166"/>
              <a:gd name="T12" fmla="*/ 47 w 180"/>
              <a:gd name="T13" fmla="*/ 7 h 166"/>
              <a:gd name="T14" fmla="*/ 62 w 180"/>
              <a:gd name="T15" fmla="*/ 43 h 166"/>
              <a:gd name="T16" fmla="*/ 61 w 180"/>
              <a:gd name="T17" fmla="*/ 50 h 166"/>
              <a:gd name="T18" fmla="*/ 50 w 180"/>
              <a:gd name="T19" fmla="*/ 64 h 166"/>
              <a:gd name="T20" fmla="*/ 49 w 180"/>
              <a:gd name="T21" fmla="*/ 74 h 166"/>
              <a:gd name="T22" fmla="*/ 108 w 180"/>
              <a:gd name="T23" fmla="*/ 125 h 166"/>
              <a:gd name="T24" fmla="*/ 118 w 180"/>
              <a:gd name="T25" fmla="*/ 123 h 166"/>
              <a:gd name="T26" fmla="*/ 130 w 180"/>
              <a:gd name="T27" fmla="*/ 107 h 166"/>
              <a:gd name="T28" fmla="*/ 140 w 180"/>
              <a:gd name="T29" fmla="*/ 104 h 166"/>
              <a:gd name="T30" fmla="*/ 166 w 180"/>
              <a:gd name="T31" fmla="*/ 116 h 166"/>
              <a:gd name="T32" fmla="*/ 171 w 180"/>
              <a:gd name="T33" fmla="*/ 119 h 166"/>
              <a:gd name="T34" fmla="*/ 179 w 180"/>
              <a:gd name="T35" fmla="*/ 132 h 166"/>
              <a:gd name="T36" fmla="*/ 147 w 180"/>
              <a:gd name="T37" fmla="*/ 165 h 166"/>
              <a:gd name="T38" fmla="*/ 136 w 180"/>
              <a:gd name="T3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166">
                <a:moveTo>
                  <a:pt x="136" y="165"/>
                </a:moveTo>
                <a:cubicBezTo>
                  <a:pt x="130" y="166"/>
                  <a:pt x="124" y="164"/>
                  <a:pt x="118" y="163"/>
                </a:cubicBezTo>
                <a:cubicBezTo>
                  <a:pt x="78" y="151"/>
                  <a:pt x="48" y="126"/>
                  <a:pt x="24" y="93"/>
                </a:cubicBezTo>
                <a:cubicBezTo>
                  <a:pt x="15" y="81"/>
                  <a:pt x="7" y="68"/>
                  <a:pt x="4" y="53"/>
                </a:cubicBezTo>
                <a:cubicBezTo>
                  <a:pt x="0" y="34"/>
                  <a:pt x="6" y="18"/>
                  <a:pt x="20" y="6"/>
                </a:cubicBezTo>
                <a:cubicBezTo>
                  <a:pt x="24" y="2"/>
                  <a:pt x="37" y="0"/>
                  <a:pt x="42" y="3"/>
                </a:cubicBezTo>
                <a:cubicBezTo>
                  <a:pt x="44" y="3"/>
                  <a:pt x="46" y="5"/>
                  <a:pt x="47" y="7"/>
                </a:cubicBezTo>
                <a:cubicBezTo>
                  <a:pt x="52" y="19"/>
                  <a:pt x="57" y="31"/>
                  <a:pt x="62" y="43"/>
                </a:cubicBezTo>
                <a:cubicBezTo>
                  <a:pt x="62" y="45"/>
                  <a:pt x="62" y="48"/>
                  <a:pt x="61" y="50"/>
                </a:cubicBezTo>
                <a:cubicBezTo>
                  <a:pt x="58" y="55"/>
                  <a:pt x="54" y="60"/>
                  <a:pt x="50" y="64"/>
                </a:cubicBezTo>
                <a:cubicBezTo>
                  <a:pt x="47" y="67"/>
                  <a:pt x="47" y="70"/>
                  <a:pt x="49" y="74"/>
                </a:cubicBezTo>
                <a:cubicBezTo>
                  <a:pt x="63" y="98"/>
                  <a:pt x="83" y="115"/>
                  <a:pt x="108" y="125"/>
                </a:cubicBezTo>
                <a:cubicBezTo>
                  <a:pt x="112" y="127"/>
                  <a:pt x="115" y="126"/>
                  <a:pt x="118" y="123"/>
                </a:cubicBezTo>
                <a:cubicBezTo>
                  <a:pt x="122" y="117"/>
                  <a:pt x="126" y="112"/>
                  <a:pt x="130" y="107"/>
                </a:cubicBezTo>
                <a:cubicBezTo>
                  <a:pt x="133" y="103"/>
                  <a:pt x="136" y="102"/>
                  <a:pt x="140" y="104"/>
                </a:cubicBezTo>
                <a:cubicBezTo>
                  <a:pt x="149" y="108"/>
                  <a:pt x="157" y="112"/>
                  <a:pt x="166" y="116"/>
                </a:cubicBezTo>
                <a:cubicBezTo>
                  <a:pt x="167" y="117"/>
                  <a:pt x="169" y="118"/>
                  <a:pt x="171" y="119"/>
                </a:cubicBezTo>
                <a:cubicBezTo>
                  <a:pt x="180" y="123"/>
                  <a:pt x="180" y="123"/>
                  <a:pt x="179" y="132"/>
                </a:cubicBezTo>
                <a:cubicBezTo>
                  <a:pt x="177" y="151"/>
                  <a:pt x="164" y="160"/>
                  <a:pt x="147" y="165"/>
                </a:cubicBezTo>
                <a:cubicBezTo>
                  <a:pt x="144" y="166"/>
                  <a:pt x="140" y="166"/>
                  <a:pt x="136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4" name="Oval 34">
            <a:extLst>
              <a:ext uri="{FF2B5EF4-FFF2-40B4-BE49-F238E27FC236}">
                <a16:creationId xmlns="" xmlns:a16="http://schemas.microsoft.com/office/drawing/2014/main" id="{8C97E5EF-440A-4D6F-B05E-02853F92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565" y="3145803"/>
            <a:ext cx="541338" cy="5556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5" name="Freeform 35">
            <a:extLst>
              <a:ext uri="{FF2B5EF4-FFF2-40B4-BE49-F238E27FC236}">
                <a16:creationId xmlns="" xmlns:a16="http://schemas.microsoft.com/office/drawing/2014/main" id="{8E5E448C-673E-4B0B-9BA6-FAF399EC6A6E}"/>
              </a:ext>
            </a:extLst>
          </p:cNvPr>
          <p:cNvSpPr>
            <a:spLocks/>
          </p:cNvSpPr>
          <p:nvPr/>
        </p:nvSpPr>
        <p:spPr bwMode="auto">
          <a:xfrm>
            <a:off x="3407653" y="3248990"/>
            <a:ext cx="409575" cy="125413"/>
          </a:xfrm>
          <a:custGeom>
            <a:avLst/>
            <a:gdLst>
              <a:gd name="T0" fmla="*/ 325 w 569"/>
              <a:gd name="T1" fmla="*/ 1 h 169"/>
              <a:gd name="T2" fmla="*/ 461 w 569"/>
              <a:gd name="T3" fmla="*/ 35 h 169"/>
              <a:gd name="T4" fmla="*/ 555 w 569"/>
              <a:gd name="T5" fmla="*/ 96 h 169"/>
              <a:gd name="T6" fmla="*/ 568 w 569"/>
              <a:gd name="T7" fmla="*/ 115 h 169"/>
              <a:gd name="T8" fmla="*/ 524 w 569"/>
              <a:gd name="T9" fmla="*/ 157 h 169"/>
              <a:gd name="T10" fmla="*/ 510 w 569"/>
              <a:gd name="T11" fmla="*/ 158 h 169"/>
              <a:gd name="T12" fmla="*/ 326 w 569"/>
              <a:gd name="T13" fmla="*/ 74 h 169"/>
              <a:gd name="T14" fmla="*/ 58 w 569"/>
              <a:gd name="T15" fmla="*/ 160 h 169"/>
              <a:gd name="T16" fmla="*/ 48 w 569"/>
              <a:gd name="T17" fmla="*/ 169 h 169"/>
              <a:gd name="T18" fmla="*/ 2 w 569"/>
              <a:gd name="T19" fmla="*/ 117 h 169"/>
              <a:gd name="T20" fmla="*/ 13 w 569"/>
              <a:gd name="T21" fmla="*/ 100 h 169"/>
              <a:gd name="T22" fmla="*/ 119 w 569"/>
              <a:gd name="T23" fmla="*/ 32 h 169"/>
              <a:gd name="T24" fmla="*/ 218 w 569"/>
              <a:gd name="T25" fmla="*/ 3 h 169"/>
              <a:gd name="T26" fmla="*/ 249 w 569"/>
              <a:gd name="T27" fmla="*/ 1 h 169"/>
              <a:gd name="T28" fmla="*/ 285 w 569"/>
              <a:gd name="T29" fmla="*/ 1 h 169"/>
              <a:gd name="T30" fmla="*/ 325 w 569"/>
              <a:gd name="T31" fmla="*/ 1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9" h="169">
                <a:moveTo>
                  <a:pt x="325" y="1"/>
                </a:moveTo>
                <a:cubicBezTo>
                  <a:pt x="373" y="2"/>
                  <a:pt x="417" y="16"/>
                  <a:pt x="461" y="35"/>
                </a:cubicBezTo>
                <a:cubicBezTo>
                  <a:pt x="495" y="51"/>
                  <a:pt x="527" y="72"/>
                  <a:pt x="555" y="96"/>
                </a:cubicBezTo>
                <a:cubicBezTo>
                  <a:pt x="561" y="101"/>
                  <a:pt x="569" y="105"/>
                  <a:pt x="568" y="115"/>
                </a:cubicBezTo>
                <a:cubicBezTo>
                  <a:pt x="553" y="129"/>
                  <a:pt x="538" y="143"/>
                  <a:pt x="524" y="157"/>
                </a:cubicBezTo>
                <a:cubicBezTo>
                  <a:pt x="519" y="163"/>
                  <a:pt x="516" y="163"/>
                  <a:pt x="510" y="158"/>
                </a:cubicBezTo>
                <a:cubicBezTo>
                  <a:pt x="458" y="110"/>
                  <a:pt x="396" y="82"/>
                  <a:pt x="326" y="74"/>
                </a:cubicBezTo>
                <a:cubicBezTo>
                  <a:pt x="224" y="63"/>
                  <a:pt x="134" y="91"/>
                  <a:pt x="58" y="160"/>
                </a:cubicBezTo>
                <a:cubicBezTo>
                  <a:pt x="56" y="161"/>
                  <a:pt x="54" y="163"/>
                  <a:pt x="48" y="169"/>
                </a:cubicBezTo>
                <a:cubicBezTo>
                  <a:pt x="33" y="152"/>
                  <a:pt x="18" y="134"/>
                  <a:pt x="2" y="117"/>
                </a:cubicBezTo>
                <a:cubicBezTo>
                  <a:pt x="0" y="108"/>
                  <a:pt x="7" y="104"/>
                  <a:pt x="13" y="100"/>
                </a:cubicBezTo>
                <a:cubicBezTo>
                  <a:pt x="45" y="71"/>
                  <a:pt x="80" y="49"/>
                  <a:pt x="119" y="32"/>
                </a:cubicBezTo>
                <a:cubicBezTo>
                  <a:pt x="150" y="18"/>
                  <a:pt x="183" y="8"/>
                  <a:pt x="218" y="3"/>
                </a:cubicBezTo>
                <a:cubicBezTo>
                  <a:pt x="228" y="1"/>
                  <a:pt x="239" y="1"/>
                  <a:pt x="249" y="1"/>
                </a:cubicBezTo>
                <a:cubicBezTo>
                  <a:pt x="258" y="1"/>
                  <a:pt x="276" y="1"/>
                  <a:pt x="285" y="1"/>
                </a:cubicBezTo>
                <a:cubicBezTo>
                  <a:pt x="295" y="1"/>
                  <a:pt x="315" y="0"/>
                  <a:pt x="3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6" name="Freeform 36">
            <a:extLst>
              <a:ext uri="{FF2B5EF4-FFF2-40B4-BE49-F238E27FC236}">
                <a16:creationId xmlns="" xmlns:a16="http://schemas.microsoft.com/office/drawing/2014/main" id="{4432B10F-CB07-44BA-998B-E687BF77EC6D}"/>
              </a:ext>
            </a:extLst>
          </p:cNvPr>
          <p:cNvSpPr>
            <a:spLocks/>
          </p:cNvSpPr>
          <p:nvPr/>
        </p:nvSpPr>
        <p:spPr bwMode="auto">
          <a:xfrm>
            <a:off x="3552115" y="3480765"/>
            <a:ext cx="119063" cy="115888"/>
          </a:xfrm>
          <a:custGeom>
            <a:avLst/>
            <a:gdLst>
              <a:gd name="T0" fmla="*/ 74 w 166"/>
              <a:gd name="T1" fmla="*/ 156 h 156"/>
              <a:gd name="T2" fmla="*/ 19 w 166"/>
              <a:gd name="T3" fmla="*/ 115 h 156"/>
              <a:gd name="T4" fmla="*/ 58 w 166"/>
              <a:gd name="T5" fmla="*/ 15 h 156"/>
              <a:gd name="T6" fmla="*/ 154 w 166"/>
              <a:gd name="T7" fmla="*/ 62 h 156"/>
              <a:gd name="T8" fmla="*/ 98 w 166"/>
              <a:gd name="T9" fmla="*/ 154 h 156"/>
              <a:gd name="T10" fmla="*/ 94 w 166"/>
              <a:gd name="T11" fmla="*/ 156 h 156"/>
              <a:gd name="T12" fmla="*/ 74 w 166"/>
              <a:gd name="T13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156">
                <a:moveTo>
                  <a:pt x="74" y="156"/>
                </a:moveTo>
                <a:cubicBezTo>
                  <a:pt x="50" y="150"/>
                  <a:pt x="30" y="138"/>
                  <a:pt x="19" y="115"/>
                </a:cubicBezTo>
                <a:cubicBezTo>
                  <a:pt x="0" y="76"/>
                  <a:pt x="18" y="30"/>
                  <a:pt x="58" y="15"/>
                </a:cubicBezTo>
                <a:cubicBezTo>
                  <a:pt x="98" y="0"/>
                  <a:pt x="142" y="22"/>
                  <a:pt x="154" y="62"/>
                </a:cubicBezTo>
                <a:cubicBezTo>
                  <a:pt x="166" y="104"/>
                  <a:pt x="141" y="145"/>
                  <a:pt x="98" y="154"/>
                </a:cubicBezTo>
                <a:cubicBezTo>
                  <a:pt x="97" y="154"/>
                  <a:pt x="96" y="155"/>
                  <a:pt x="94" y="156"/>
                </a:cubicBezTo>
                <a:cubicBezTo>
                  <a:pt x="87" y="156"/>
                  <a:pt x="80" y="156"/>
                  <a:pt x="74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7" name="Freeform 37">
            <a:extLst>
              <a:ext uri="{FF2B5EF4-FFF2-40B4-BE49-F238E27FC236}">
                <a16:creationId xmlns="" xmlns:a16="http://schemas.microsoft.com/office/drawing/2014/main" id="{255E5E7C-DC47-452F-B510-0CC45B16AF2F}"/>
              </a:ext>
            </a:extLst>
          </p:cNvPr>
          <p:cNvSpPr>
            <a:spLocks/>
          </p:cNvSpPr>
          <p:nvPr/>
        </p:nvSpPr>
        <p:spPr bwMode="auto">
          <a:xfrm>
            <a:off x="3464803" y="3329953"/>
            <a:ext cx="295275" cy="98425"/>
          </a:xfrm>
          <a:custGeom>
            <a:avLst/>
            <a:gdLst>
              <a:gd name="T0" fmla="*/ 207 w 411"/>
              <a:gd name="T1" fmla="*/ 0 h 134"/>
              <a:gd name="T2" fmla="*/ 404 w 411"/>
              <a:gd name="T3" fmla="*/ 74 h 134"/>
              <a:gd name="T4" fmla="*/ 404 w 411"/>
              <a:gd name="T5" fmla="*/ 90 h 134"/>
              <a:gd name="T6" fmla="*/ 366 w 411"/>
              <a:gd name="T7" fmla="*/ 128 h 134"/>
              <a:gd name="T8" fmla="*/ 355 w 411"/>
              <a:gd name="T9" fmla="*/ 129 h 134"/>
              <a:gd name="T10" fmla="*/ 184 w 411"/>
              <a:gd name="T11" fmla="*/ 73 h 134"/>
              <a:gd name="T12" fmla="*/ 59 w 411"/>
              <a:gd name="T13" fmla="*/ 128 h 134"/>
              <a:gd name="T14" fmla="*/ 44 w 411"/>
              <a:gd name="T15" fmla="*/ 128 h 134"/>
              <a:gd name="T16" fmla="*/ 5 w 411"/>
              <a:gd name="T17" fmla="*/ 89 h 134"/>
              <a:gd name="T18" fmla="*/ 5 w 411"/>
              <a:gd name="T19" fmla="*/ 78 h 134"/>
              <a:gd name="T20" fmla="*/ 207 w 411"/>
              <a:gd name="T2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1" h="134">
                <a:moveTo>
                  <a:pt x="207" y="0"/>
                </a:moveTo>
                <a:cubicBezTo>
                  <a:pt x="281" y="1"/>
                  <a:pt x="347" y="25"/>
                  <a:pt x="404" y="74"/>
                </a:cubicBezTo>
                <a:cubicBezTo>
                  <a:pt x="411" y="80"/>
                  <a:pt x="411" y="84"/>
                  <a:pt x="404" y="90"/>
                </a:cubicBezTo>
                <a:cubicBezTo>
                  <a:pt x="391" y="102"/>
                  <a:pt x="379" y="115"/>
                  <a:pt x="366" y="128"/>
                </a:cubicBezTo>
                <a:cubicBezTo>
                  <a:pt x="362" y="132"/>
                  <a:pt x="360" y="133"/>
                  <a:pt x="355" y="129"/>
                </a:cubicBezTo>
                <a:cubicBezTo>
                  <a:pt x="306" y="85"/>
                  <a:pt x="249" y="67"/>
                  <a:pt x="184" y="73"/>
                </a:cubicBezTo>
                <a:cubicBezTo>
                  <a:pt x="137" y="77"/>
                  <a:pt x="94" y="96"/>
                  <a:pt x="59" y="128"/>
                </a:cubicBezTo>
                <a:cubicBezTo>
                  <a:pt x="53" y="133"/>
                  <a:pt x="50" y="134"/>
                  <a:pt x="44" y="128"/>
                </a:cubicBezTo>
                <a:cubicBezTo>
                  <a:pt x="32" y="115"/>
                  <a:pt x="19" y="102"/>
                  <a:pt x="5" y="89"/>
                </a:cubicBezTo>
                <a:cubicBezTo>
                  <a:pt x="0" y="84"/>
                  <a:pt x="1" y="82"/>
                  <a:pt x="5" y="78"/>
                </a:cubicBezTo>
                <a:cubicBezTo>
                  <a:pt x="63" y="27"/>
                  <a:pt x="130" y="1"/>
                  <a:pt x="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8" name="Freeform 38">
            <a:extLst>
              <a:ext uri="{FF2B5EF4-FFF2-40B4-BE49-F238E27FC236}">
                <a16:creationId xmlns="" xmlns:a16="http://schemas.microsoft.com/office/drawing/2014/main" id="{6D93506B-9500-4F77-B42A-2DB7EDAE6875}"/>
              </a:ext>
            </a:extLst>
          </p:cNvPr>
          <p:cNvSpPr>
            <a:spLocks/>
          </p:cNvSpPr>
          <p:nvPr/>
        </p:nvSpPr>
        <p:spPr bwMode="auto">
          <a:xfrm>
            <a:off x="3520365" y="3398215"/>
            <a:ext cx="184150" cy="85725"/>
          </a:xfrm>
          <a:custGeom>
            <a:avLst/>
            <a:gdLst>
              <a:gd name="T0" fmla="*/ 207 w 256"/>
              <a:gd name="T1" fmla="*/ 115 h 115"/>
              <a:gd name="T2" fmla="*/ 55 w 256"/>
              <a:gd name="T3" fmla="*/ 110 h 115"/>
              <a:gd name="T4" fmla="*/ 43 w 256"/>
              <a:gd name="T5" fmla="*/ 111 h 115"/>
              <a:gd name="T6" fmla="*/ 4 w 256"/>
              <a:gd name="T7" fmla="*/ 72 h 115"/>
              <a:gd name="T8" fmla="*/ 4 w 256"/>
              <a:gd name="T9" fmla="*/ 62 h 115"/>
              <a:gd name="T10" fmla="*/ 252 w 256"/>
              <a:gd name="T11" fmla="*/ 62 h 115"/>
              <a:gd name="T12" fmla="*/ 251 w 256"/>
              <a:gd name="T13" fmla="*/ 70 h 115"/>
              <a:gd name="T14" fmla="*/ 207 w 256"/>
              <a:gd name="T1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115">
                <a:moveTo>
                  <a:pt x="207" y="115"/>
                </a:moveTo>
                <a:cubicBezTo>
                  <a:pt x="162" y="75"/>
                  <a:pt x="100" y="73"/>
                  <a:pt x="55" y="110"/>
                </a:cubicBezTo>
                <a:cubicBezTo>
                  <a:pt x="50" y="114"/>
                  <a:pt x="48" y="115"/>
                  <a:pt x="43" y="111"/>
                </a:cubicBezTo>
                <a:cubicBezTo>
                  <a:pt x="31" y="97"/>
                  <a:pt x="18" y="84"/>
                  <a:pt x="4" y="72"/>
                </a:cubicBezTo>
                <a:cubicBezTo>
                  <a:pt x="0" y="68"/>
                  <a:pt x="0" y="66"/>
                  <a:pt x="4" y="62"/>
                </a:cubicBezTo>
                <a:cubicBezTo>
                  <a:pt x="68" y="0"/>
                  <a:pt x="187" y="0"/>
                  <a:pt x="252" y="62"/>
                </a:cubicBezTo>
                <a:cubicBezTo>
                  <a:pt x="256" y="65"/>
                  <a:pt x="254" y="67"/>
                  <a:pt x="251" y="70"/>
                </a:cubicBezTo>
                <a:cubicBezTo>
                  <a:pt x="237" y="85"/>
                  <a:pt x="222" y="100"/>
                  <a:pt x="207" y="1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49" name="Oval 39">
            <a:extLst>
              <a:ext uri="{FF2B5EF4-FFF2-40B4-BE49-F238E27FC236}">
                <a16:creationId xmlns="" xmlns:a16="http://schemas.microsoft.com/office/drawing/2014/main" id="{ECD4BA02-5955-451E-B4AA-25A86DCEE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103" y="2140915"/>
            <a:ext cx="263525" cy="2714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0" name="Freeform 40">
            <a:extLst>
              <a:ext uri="{FF2B5EF4-FFF2-40B4-BE49-F238E27FC236}">
                <a16:creationId xmlns="" xmlns:a16="http://schemas.microsoft.com/office/drawing/2014/main" id="{43C139A6-F2C8-4B38-8B69-47C29CB5BE46}"/>
              </a:ext>
            </a:extLst>
          </p:cNvPr>
          <p:cNvSpPr>
            <a:spLocks/>
          </p:cNvSpPr>
          <p:nvPr/>
        </p:nvSpPr>
        <p:spPr bwMode="auto">
          <a:xfrm>
            <a:off x="2231315" y="2158378"/>
            <a:ext cx="150813" cy="180975"/>
          </a:xfrm>
          <a:custGeom>
            <a:avLst/>
            <a:gdLst>
              <a:gd name="T0" fmla="*/ 203 w 211"/>
              <a:gd name="T1" fmla="*/ 186 h 245"/>
              <a:gd name="T2" fmla="*/ 208 w 211"/>
              <a:gd name="T3" fmla="*/ 163 h 245"/>
              <a:gd name="T4" fmla="*/ 196 w 211"/>
              <a:gd name="T5" fmla="*/ 113 h 245"/>
              <a:gd name="T6" fmla="*/ 185 w 211"/>
              <a:gd name="T7" fmla="*/ 91 h 245"/>
              <a:gd name="T8" fmla="*/ 208 w 211"/>
              <a:gd name="T9" fmla="*/ 58 h 245"/>
              <a:gd name="T10" fmla="*/ 0 w 211"/>
              <a:gd name="T11" fmla="*/ 84 h 245"/>
              <a:gd name="T12" fmla="*/ 5 w 211"/>
              <a:gd name="T13" fmla="*/ 84 h 245"/>
              <a:gd name="T14" fmla="*/ 44 w 211"/>
              <a:gd name="T15" fmla="*/ 83 h 245"/>
              <a:gd name="T16" fmla="*/ 51 w 211"/>
              <a:gd name="T17" fmla="*/ 88 h 245"/>
              <a:gd name="T18" fmla="*/ 45 w 211"/>
              <a:gd name="T19" fmla="*/ 94 h 245"/>
              <a:gd name="T20" fmla="*/ 35 w 211"/>
              <a:gd name="T21" fmla="*/ 95 h 245"/>
              <a:gd name="T22" fmla="*/ 32 w 211"/>
              <a:gd name="T23" fmla="*/ 100 h 245"/>
              <a:gd name="T24" fmla="*/ 76 w 211"/>
              <a:gd name="T25" fmla="*/ 232 h 245"/>
              <a:gd name="T26" fmla="*/ 81 w 211"/>
              <a:gd name="T27" fmla="*/ 245 h 245"/>
              <a:gd name="T28" fmla="*/ 81 w 211"/>
              <a:gd name="T29" fmla="*/ 244 h 245"/>
              <a:gd name="T30" fmla="*/ 111 w 211"/>
              <a:gd name="T31" fmla="*/ 157 h 245"/>
              <a:gd name="T32" fmla="*/ 111 w 211"/>
              <a:gd name="T33" fmla="*/ 153 h 245"/>
              <a:gd name="T34" fmla="*/ 91 w 211"/>
              <a:gd name="T35" fmla="*/ 98 h 245"/>
              <a:gd name="T36" fmla="*/ 87 w 211"/>
              <a:gd name="T37" fmla="*/ 95 h 245"/>
              <a:gd name="T38" fmla="*/ 75 w 211"/>
              <a:gd name="T39" fmla="*/ 94 h 245"/>
              <a:gd name="T40" fmla="*/ 70 w 211"/>
              <a:gd name="T41" fmla="*/ 86 h 245"/>
              <a:gd name="T42" fmla="*/ 78 w 211"/>
              <a:gd name="T43" fmla="*/ 83 h 245"/>
              <a:gd name="T44" fmla="*/ 122 w 211"/>
              <a:gd name="T45" fmla="*/ 84 h 245"/>
              <a:gd name="T46" fmla="*/ 148 w 211"/>
              <a:gd name="T47" fmla="*/ 83 h 245"/>
              <a:gd name="T48" fmla="*/ 155 w 211"/>
              <a:gd name="T49" fmla="*/ 88 h 245"/>
              <a:gd name="T50" fmla="*/ 149 w 211"/>
              <a:gd name="T51" fmla="*/ 94 h 245"/>
              <a:gd name="T52" fmla="*/ 139 w 211"/>
              <a:gd name="T53" fmla="*/ 95 h 245"/>
              <a:gd name="T54" fmla="*/ 136 w 211"/>
              <a:gd name="T55" fmla="*/ 100 h 245"/>
              <a:gd name="T56" fmla="*/ 174 w 211"/>
              <a:gd name="T57" fmla="*/ 215 h 245"/>
              <a:gd name="T58" fmla="*/ 184 w 211"/>
              <a:gd name="T59" fmla="*/ 244 h 245"/>
              <a:gd name="T60" fmla="*/ 186 w 211"/>
              <a:gd name="T61" fmla="*/ 241 h 245"/>
              <a:gd name="T62" fmla="*/ 203 w 211"/>
              <a:gd name="T63" fmla="*/ 18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45">
                <a:moveTo>
                  <a:pt x="203" y="186"/>
                </a:moveTo>
                <a:cubicBezTo>
                  <a:pt x="206" y="178"/>
                  <a:pt x="207" y="171"/>
                  <a:pt x="208" y="163"/>
                </a:cubicBezTo>
                <a:cubicBezTo>
                  <a:pt x="211" y="145"/>
                  <a:pt x="206" y="128"/>
                  <a:pt x="196" y="113"/>
                </a:cubicBezTo>
                <a:cubicBezTo>
                  <a:pt x="192" y="106"/>
                  <a:pt x="188" y="99"/>
                  <a:pt x="185" y="91"/>
                </a:cubicBezTo>
                <a:cubicBezTo>
                  <a:pt x="180" y="74"/>
                  <a:pt x="190" y="59"/>
                  <a:pt x="208" y="58"/>
                </a:cubicBezTo>
                <a:cubicBezTo>
                  <a:pt x="148" y="0"/>
                  <a:pt x="44" y="13"/>
                  <a:pt x="0" y="84"/>
                </a:cubicBezTo>
                <a:cubicBezTo>
                  <a:pt x="2" y="85"/>
                  <a:pt x="3" y="84"/>
                  <a:pt x="5" y="84"/>
                </a:cubicBezTo>
                <a:cubicBezTo>
                  <a:pt x="18" y="84"/>
                  <a:pt x="31" y="84"/>
                  <a:pt x="44" y="83"/>
                </a:cubicBezTo>
                <a:cubicBezTo>
                  <a:pt x="48" y="83"/>
                  <a:pt x="51" y="84"/>
                  <a:pt x="51" y="88"/>
                </a:cubicBezTo>
                <a:cubicBezTo>
                  <a:pt x="51" y="91"/>
                  <a:pt x="49" y="93"/>
                  <a:pt x="45" y="94"/>
                </a:cubicBezTo>
                <a:cubicBezTo>
                  <a:pt x="41" y="94"/>
                  <a:pt x="38" y="95"/>
                  <a:pt x="35" y="95"/>
                </a:cubicBezTo>
                <a:cubicBezTo>
                  <a:pt x="30" y="95"/>
                  <a:pt x="30" y="95"/>
                  <a:pt x="32" y="100"/>
                </a:cubicBezTo>
                <a:cubicBezTo>
                  <a:pt x="46" y="144"/>
                  <a:pt x="61" y="188"/>
                  <a:pt x="76" y="232"/>
                </a:cubicBezTo>
                <a:cubicBezTo>
                  <a:pt x="77" y="236"/>
                  <a:pt x="79" y="240"/>
                  <a:pt x="81" y="245"/>
                </a:cubicBezTo>
                <a:cubicBezTo>
                  <a:pt x="81" y="244"/>
                  <a:pt x="81" y="244"/>
                  <a:pt x="81" y="244"/>
                </a:cubicBezTo>
                <a:cubicBezTo>
                  <a:pt x="91" y="215"/>
                  <a:pt x="101" y="186"/>
                  <a:pt x="111" y="157"/>
                </a:cubicBezTo>
                <a:cubicBezTo>
                  <a:pt x="111" y="155"/>
                  <a:pt x="111" y="154"/>
                  <a:pt x="111" y="153"/>
                </a:cubicBezTo>
                <a:cubicBezTo>
                  <a:pt x="104" y="134"/>
                  <a:pt x="97" y="116"/>
                  <a:pt x="91" y="98"/>
                </a:cubicBezTo>
                <a:cubicBezTo>
                  <a:pt x="90" y="96"/>
                  <a:pt x="89" y="95"/>
                  <a:pt x="87" y="95"/>
                </a:cubicBezTo>
                <a:cubicBezTo>
                  <a:pt x="83" y="95"/>
                  <a:pt x="79" y="95"/>
                  <a:pt x="75" y="94"/>
                </a:cubicBezTo>
                <a:cubicBezTo>
                  <a:pt x="71" y="93"/>
                  <a:pt x="69" y="90"/>
                  <a:pt x="70" y="86"/>
                </a:cubicBezTo>
                <a:cubicBezTo>
                  <a:pt x="72" y="83"/>
                  <a:pt x="75" y="83"/>
                  <a:pt x="78" y="83"/>
                </a:cubicBezTo>
                <a:cubicBezTo>
                  <a:pt x="92" y="84"/>
                  <a:pt x="107" y="85"/>
                  <a:pt x="122" y="84"/>
                </a:cubicBezTo>
                <a:cubicBezTo>
                  <a:pt x="131" y="84"/>
                  <a:pt x="140" y="83"/>
                  <a:pt x="148" y="83"/>
                </a:cubicBezTo>
                <a:cubicBezTo>
                  <a:pt x="153" y="83"/>
                  <a:pt x="155" y="84"/>
                  <a:pt x="155" y="88"/>
                </a:cubicBezTo>
                <a:cubicBezTo>
                  <a:pt x="156" y="91"/>
                  <a:pt x="153" y="93"/>
                  <a:pt x="149" y="94"/>
                </a:cubicBezTo>
                <a:cubicBezTo>
                  <a:pt x="146" y="94"/>
                  <a:pt x="142" y="95"/>
                  <a:pt x="139" y="95"/>
                </a:cubicBezTo>
                <a:cubicBezTo>
                  <a:pt x="134" y="95"/>
                  <a:pt x="134" y="95"/>
                  <a:pt x="136" y="100"/>
                </a:cubicBezTo>
                <a:cubicBezTo>
                  <a:pt x="149" y="138"/>
                  <a:pt x="161" y="176"/>
                  <a:pt x="174" y="215"/>
                </a:cubicBezTo>
                <a:cubicBezTo>
                  <a:pt x="177" y="224"/>
                  <a:pt x="181" y="234"/>
                  <a:pt x="184" y="244"/>
                </a:cubicBezTo>
                <a:cubicBezTo>
                  <a:pt x="185" y="243"/>
                  <a:pt x="185" y="242"/>
                  <a:pt x="186" y="241"/>
                </a:cubicBezTo>
                <a:cubicBezTo>
                  <a:pt x="191" y="222"/>
                  <a:pt x="196" y="204"/>
                  <a:pt x="203" y="1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1" name="Freeform 41">
            <a:extLst>
              <a:ext uri="{FF2B5EF4-FFF2-40B4-BE49-F238E27FC236}">
                <a16:creationId xmlns="" xmlns:a16="http://schemas.microsoft.com/office/drawing/2014/main" id="{9E2570A5-3991-4BFF-B002-3727F1BA8FF8}"/>
              </a:ext>
            </a:extLst>
          </p:cNvPr>
          <p:cNvSpPr>
            <a:spLocks/>
          </p:cNvSpPr>
          <p:nvPr/>
        </p:nvSpPr>
        <p:spPr bwMode="auto">
          <a:xfrm>
            <a:off x="2285290" y="2285378"/>
            <a:ext cx="61913" cy="95250"/>
          </a:xfrm>
          <a:custGeom>
            <a:avLst/>
            <a:gdLst>
              <a:gd name="T0" fmla="*/ 54 w 85"/>
              <a:gd name="T1" fmla="*/ 35 h 129"/>
              <a:gd name="T2" fmla="*/ 42 w 85"/>
              <a:gd name="T3" fmla="*/ 0 h 129"/>
              <a:gd name="T4" fmla="*/ 1 w 85"/>
              <a:gd name="T5" fmla="*/ 119 h 129"/>
              <a:gd name="T6" fmla="*/ 3 w 85"/>
              <a:gd name="T7" fmla="*/ 122 h 129"/>
              <a:gd name="T8" fmla="*/ 82 w 85"/>
              <a:gd name="T9" fmla="*/ 120 h 129"/>
              <a:gd name="T10" fmla="*/ 84 w 85"/>
              <a:gd name="T11" fmla="*/ 117 h 129"/>
              <a:gd name="T12" fmla="*/ 54 w 85"/>
              <a:gd name="T13" fmla="*/ 3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29">
                <a:moveTo>
                  <a:pt x="54" y="35"/>
                </a:moveTo>
                <a:cubicBezTo>
                  <a:pt x="50" y="23"/>
                  <a:pt x="46" y="12"/>
                  <a:pt x="42" y="0"/>
                </a:cubicBezTo>
                <a:cubicBezTo>
                  <a:pt x="28" y="40"/>
                  <a:pt x="14" y="80"/>
                  <a:pt x="1" y="119"/>
                </a:cubicBezTo>
                <a:cubicBezTo>
                  <a:pt x="0" y="121"/>
                  <a:pt x="1" y="122"/>
                  <a:pt x="3" y="122"/>
                </a:cubicBezTo>
                <a:cubicBezTo>
                  <a:pt x="29" y="129"/>
                  <a:pt x="56" y="129"/>
                  <a:pt x="82" y="120"/>
                </a:cubicBezTo>
                <a:cubicBezTo>
                  <a:pt x="85" y="120"/>
                  <a:pt x="85" y="119"/>
                  <a:pt x="84" y="117"/>
                </a:cubicBezTo>
                <a:cubicBezTo>
                  <a:pt x="74" y="89"/>
                  <a:pt x="64" y="62"/>
                  <a:pt x="5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2" name="Freeform 42">
            <a:extLst>
              <a:ext uri="{FF2B5EF4-FFF2-40B4-BE49-F238E27FC236}">
                <a16:creationId xmlns="" xmlns:a16="http://schemas.microsoft.com/office/drawing/2014/main" id="{14308871-FFC0-45FD-AEED-6A76732E97DA}"/>
              </a:ext>
            </a:extLst>
          </p:cNvPr>
          <p:cNvSpPr>
            <a:spLocks/>
          </p:cNvSpPr>
          <p:nvPr/>
        </p:nvSpPr>
        <p:spPr bwMode="auto">
          <a:xfrm>
            <a:off x="2201153" y="2236165"/>
            <a:ext cx="69850" cy="133350"/>
          </a:xfrm>
          <a:custGeom>
            <a:avLst/>
            <a:gdLst>
              <a:gd name="T0" fmla="*/ 96 w 96"/>
              <a:gd name="T1" fmla="*/ 181 h 181"/>
              <a:gd name="T2" fmla="*/ 30 w 96"/>
              <a:gd name="T3" fmla="*/ 0 h 181"/>
              <a:gd name="T4" fmla="*/ 96 w 9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81">
                <a:moveTo>
                  <a:pt x="96" y="181"/>
                </a:moveTo>
                <a:cubicBezTo>
                  <a:pt x="74" y="121"/>
                  <a:pt x="52" y="61"/>
                  <a:pt x="30" y="0"/>
                </a:cubicBezTo>
                <a:cubicBezTo>
                  <a:pt x="0" y="64"/>
                  <a:pt x="25" y="148"/>
                  <a:pt x="96" y="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3" name="Freeform 43">
            <a:extLst>
              <a:ext uri="{FF2B5EF4-FFF2-40B4-BE49-F238E27FC236}">
                <a16:creationId xmlns="" xmlns:a16="http://schemas.microsoft.com/office/drawing/2014/main" id="{A7E1A290-79C1-4415-8399-40D97B7D80C6}"/>
              </a:ext>
            </a:extLst>
          </p:cNvPr>
          <p:cNvSpPr>
            <a:spLocks/>
          </p:cNvSpPr>
          <p:nvPr/>
        </p:nvSpPr>
        <p:spPr bwMode="auto">
          <a:xfrm>
            <a:off x="2364665" y="2229815"/>
            <a:ext cx="50800" cy="136525"/>
          </a:xfrm>
          <a:custGeom>
            <a:avLst/>
            <a:gdLst>
              <a:gd name="T0" fmla="*/ 69 w 71"/>
              <a:gd name="T1" fmla="*/ 55 h 183"/>
              <a:gd name="T2" fmla="*/ 53 w 71"/>
              <a:gd name="T3" fmla="*/ 0 h 183"/>
              <a:gd name="T4" fmla="*/ 53 w 71"/>
              <a:gd name="T5" fmla="*/ 2 h 183"/>
              <a:gd name="T6" fmla="*/ 45 w 71"/>
              <a:gd name="T7" fmla="*/ 53 h 183"/>
              <a:gd name="T8" fmla="*/ 7 w 71"/>
              <a:gd name="T9" fmla="*/ 163 h 183"/>
              <a:gd name="T10" fmla="*/ 0 w 71"/>
              <a:gd name="T11" fmla="*/ 183 h 183"/>
              <a:gd name="T12" fmla="*/ 29 w 71"/>
              <a:gd name="T13" fmla="*/ 160 h 183"/>
              <a:gd name="T14" fmla="*/ 69 w 71"/>
              <a:gd name="T15" fmla="*/ 5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83">
                <a:moveTo>
                  <a:pt x="69" y="55"/>
                </a:moveTo>
                <a:cubicBezTo>
                  <a:pt x="68" y="36"/>
                  <a:pt x="63" y="17"/>
                  <a:pt x="53" y="0"/>
                </a:cubicBezTo>
                <a:cubicBezTo>
                  <a:pt x="51" y="0"/>
                  <a:pt x="52" y="1"/>
                  <a:pt x="53" y="2"/>
                </a:cubicBezTo>
                <a:cubicBezTo>
                  <a:pt x="53" y="20"/>
                  <a:pt x="51" y="37"/>
                  <a:pt x="45" y="53"/>
                </a:cubicBezTo>
                <a:cubicBezTo>
                  <a:pt x="32" y="90"/>
                  <a:pt x="19" y="126"/>
                  <a:pt x="7" y="163"/>
                </a:cubicBezTo>
                <a:cubicBezTo>
                  <a:pt x="5" y="169"/>
                  <a:pt x="2" y="176"/>
                  <a:pt x="0" y="183"/>
                </a:cubicBezTo>
                <a:cubicBezTo>
                  <a:pt x="11" y="177"/>
                  <a:pt x="21" y="169"/>
                  <a:pt x="29" y="160"/>
                </a:cubicBezTo>
                <a:cubicBezTo>
                  <a:pt x="57" y="131"/>
                  <a:pt x="71" y="96"/>
                  <a:pt x="6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4" name="Oval 44">
            <a:extLst>
              <a:ext uri="{FF2B5EF4-FFF2-40B4-BE49-F238E27FC236}">
                <a16:creationId xmlns="" xmlns:a16="http://schemas.microsoft.com/office/drawing/2014/main" id="{C39BCDF9-1842-4FB0-BF35-AAB10D46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590" y="2317128"/>
            <a:ext cx="395288" cy="406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5" name="Freeform 45">
            <a:extLst>
              <a:ext uri="{FF2B5EF4-FFF2-40B4-BE49-F238E27FC236}">
                <a16:creationId xmlns="" xmlns:a16="http://schemas.microsoft.com/office/drawing/2014/main" id="{2141B978-E142-4D37-85C2-8E3FDD06EC48}"/>
              </a:ext>
            </a:extLst>
          </p:cNvPr>
          <p:cNvSpPr>
            <a:spLocks noEditPoints="1"/>
          </p:cNvSpPr>
          <p:nvPr/>
        </p:nvSpPr>
        <p:spPr bwMode="auto">
          <a:xfrm>
            <a:off x="2996490" y="2409203"/>
            <a:ext cx="215900" cy="220662"/>
          </a:xfrm>
          <a:custGeom>
            <a:avLst/>
            <a:gdLst>
              <a:gd name="T0" fmla="*/ 260 w 299"/>
              <a:gd name="T1" fmla="*/ 0 h 299"/>
              <a:gd name="T2" fmla="*/ 40 w 299"/>
              <a:gd name="T3" fmla="*/ 0 h 299"/>
              <a:gd name="T4" fmla="*/ 0 w 299"/>
              <a:gd name="T5" fmla="*/ 40 h 299"/>
              <a:gd name="T6" fmla="*/ 0 w 299"/>
              <a:gd name="T7" fmla="*/ 150 h 299"/>
              <a:gd name="T8" fmla="*/ 0 w 299"/>
              <a:gd name="T9" fmla="*/ 260 h 299"/>
              <a:gd name="T10" fmla="*/ 39 w 299"/>
              <a:gd name="T11" fmla="*/ 299 h 299"/>
              <a:gd name="T12" fmla="*/ 260 w 299"/>
              <a:gd name="T13" fmla="*/ 299 h 299"/>
              <a:gd name="T14" fmla="*/ 299 w 299"/>
              <a:gd name="T15" fmla="*/ 260 h 299"/>
              <a:gd name="T16" fmla="*/ 299 w 299"/>
              <a:gd name="T17" fmla="*/ 40 h 299"/>
              <a:gd name="T18" fmla="*/ 260 w 299"/>
              <a:gd name="T19" fmla="*/ 0 h 299"/>
              <a:gd name="T20" fmla="*/ 236 w 299"/>
              <a:gd name="T21" fmla="*/ 34 h 299"/>
              <a:gd name="T22" fmla="*/ 265 w 299"/>
              <a:gd name="T23" fmla="*/ 64 h 299"/>
              <a:gd name="T24" fmla="*/ 236 w 299"/>
              <a:gd name="T25" fmla="*/ 93 h 299"/>
              <a:gd name="T26" fmla="*/ 207 w 299"/>
              <a:gd name="T27" fmla="*/ 63 h 299"/>
              <a:gd name="T28" fmla="*/ 236 w 299"/>
              <a:gd name="T29" fmla="*/ 34 h 299"/>
              <a:gd name="T30" fmla="*/ 150 w 299"/>
              <a:gd name="T31" fmla="*/ 92 h 299"/>
              <a:gd name="T32" fmla="*/ 208 w 299"/>
              <a:gd name="T33" fmla="*/ 150 h 299"/>
              <a:gd name="T34" fmla="*/ 149 w 299"/>
              <a:gd name="T35" fmla="*/ 208 h 299"/>
              <a:gd name="T36" fmla="*/ 92 w 299"/>
              <a:gd name="T37" fmla="*/ 149 h 299"/>
              <a:gd name="T38" fmla="*/ 150 w 299"/>
              <a:gd name="T39" fmla="*/ 92 h 299"/>
              <a:gd name="T40" fmla="*/ 265 w 299"/>
              <a:gd name="T41" fmla="*/ 248 h 299"/>
              <a:gd name="T42" fmla="*/ 247 w 299"/>
              <a:gd name="T43" fmla="*/ 265 h 299"/>
              <a:gd name="T44" fmla="*/ 150 w 299"/>
              <a:gd name="T45" fmla="*/ 265 h 299"/>
              <a:gd name="T46" fmla="*/ 52 w 299"/>
              <a:gd name="T47" fmla="*/ 265 h 299"/>
              <a:gd name="T48" fmla="*/ 34 w 299"/>
              <a:gd name="T49" fmla="*/ 248 h 299"/>
              <a:gd name="T50" fmla="*/ 34 w 299"/>
              <a:gd name="T51" fmla="*/ 138 h 299"/>
              <a:gd name="T52" fmla="*/ 46 w 299"/>
              <a:gd name="T53" fmla="*/ 126 h 299"/>
              <a:gd name="T54" fmla="*/ 58 w 299"/>
              <a:gd name="T55" fmla="*/ 140 h 299"/>
              <a:gd name="T56" fmla="*/ 131 w 299"/>
              <a:gd name="T57" fmla="*/ 240 h 299"/>
              <a:gd name="T58" fmla="*/ 238 w 299"/>
              <a:gd name="T59" fmla="*/ 176 h 299"/>
              <a:gd name="T60" fmla="*/ 240 w 299"/>
              <a:gd name="T61" fmla="*/ 133 h 299"/>
              <a:gd name="T62" fmla="*/ 245 w 299"/>
              <a:gd name="T63" fmla="*/ 126 h 299"/>
              <a:gd name="T64" fmla="*/ 265 w 299"/>
              <a:gd name="T65" fmla="*/ 146 h 299"/>
              <a:gd name="T66" fmla="*/ 265 w 299"/>
              <a:gd name="T67" fmla="*/ 2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9" h="299">
                <a:moveTo>
                  <a:pt x="260" y="0"/>
                </a:moveTo>
                <a:cubicBezTo>
                  <a:pt x="187" y="0"/>
                  <a:pt x="113" y="0"/>
                  <a:pt x="40" y="0"/>
                </a:cubicBezTo>
                <a:cubicBezTo>
                  <a:pt x="14" y="0"/>
                  <a:pt x="0" y="14"/>
                  <a:pt x="0" y="40"/>
                </a:cubicBezTo>
                <a:cubicBezTo>
                  <a:pt x="0" y="76"/>
                  <a:pt x="0" y="113"/>
                  <a:pt x="0" y="150"/>
                </a:cubicBezTo>
                <a:cubicBezTo>
                  <a:pt x="0" y="187"/>
                  <a:pt x="0" y="223"/>
                  <a:pt x="0" y="260"/>
                </a:cubicBezTo>
                <a:cubicBezTo>
                  <a:pt x="0" y="285"/>
                  <a:pt x="14" y="299"/>
                  <a:pt x="39" y="299"/>
                </a:cubicBezTo>
                <a:cubicBezTo>
                  <a:pt x="113" y="299"/>
                  <a:pt x="186" y="299"/>
                  <a:pt x="260" y="299"/>
                </a:cubicBezTo>
                <a:cubicBezTo>
                  <a:pt x="286" y="299"/>
                  <a:pt x="299" y="286"/>
                  <a:pt x="299" y="260"/>
                </a:cubicBezTo>
                <a:cubicBezTo>
                  <a:pt x="299" y="187"/>
                  <a:pt x="299" y="113"/>
                  <a:pt x="299" y="40"/>
                </a:cubicBezTo>
                <a:cubicBezTo>
                  <a:pt x="299" y="14"/>
                  <a:pt x="286" y="0"/>
                  <a:pt x="260" y="0"/>
                </a:cubicBezTo>
                <a:close/>
                <a:moveTo>
                  <a:pt x="236" y="34"/>
                </a:moveTo>
                <a:cubicBezTo>
                  <a:pt x="265" y="34"/>
                  <a:pt x="265" y="34"/>
                  <a:pt x="265" y="64"/>
                </a:cubicBezTo>
                <a:cubicBezTo>
                  <a:pt x="265" y="93"/>
                  <a:pt x="265" y="93"/>
                  <a:pt x="236" y="93"/>
                </a:cubicBezTo>
                <a:cubicBezTo>
                  <a:pt x="207" y="93"/>
                  <a:pt x="207" y="93"/>
                  <a:pt x="207" y="63"/>
                </a:cubicBezTo>
                <a:cubicBezTo>
                  <a:pt x="207" y="34"/>
                  <a:pt x="207" y="34"/>
                  <a:pt x="236" y="34"/>
                </a:cubicBezTo>
                <a:close/>
                <a:moveTo>
                  <a:pt x="150" y="92"/>
                </a:moveTo>
                <a:cubicBezTo>
                  <a:pt x="181" y="92"/>
                  <a:pt x="208" y="119"/>
                  <a:pt x="208" y="150"/>
                </a:cubicBezTo>
                <a:cubicBezTo>
                  <a:pt x="207" y="181"/>
                  <a:pt x="180" y="208"/>
                  <a:pt x="149" y="208"/>
                </a:cubicBezTo>
                <a:cubicBezTo>
                  <a:pt x="118" y="207"/>
                  <a:pt x="91" y="180"/>
                  <a:pt x="92" y="149"/>
                </a:cubicBezTo>
                <a:cubicBezTo>
                  <a:pt x="92" y="118"/>
                  <a:pt x="119" y="92"/>
                  <a:pt x="150" y="92"/>
                </a:cubicBezTo>
                <a:close/>
                <a:moveTo>
                  <a:pt x="265" y="248"/>
                </a:moveTo>
                <a:cubicBezTo>
                  <a:pt x="265" y="261"/>
                  <a:pt x="262" y="265"/>
                  <a:pt x="247" y="265"/>
                </a:cubicBezTo>
                <a:cubicBezTo>
                  <a:pt x="215" y="265"/>
                  <a:pt x="182" y="265"/>
                  <a:pt x="150" y="265"/>
                </a:cubicBezTo>
                <a:cubicBezTo>
                  <a:pt x="117" y="265"/>
                  <a:pt x="84" y="265"/>
                  <a:pt x="52" y="265"/>
                </a:cubicBezTo>
                <a:cubicBezTo>
                  <a:pt x="38" y="265"/>
                  <a:pt x="34" y="261"/>
                  <a:pt x="34" y="248"/>
                </a:cubicBezTo>
                <a:cubicBezTo>
                  <a:pt x="34" y="211"/>
                  <a:pt x="34" y="175"/>
                  <a:pt x="34" y="138"/>
                </a:cubicBezTo>
                <a:cubicBezTo>
                  <a:pt x="34" y="128"/>
                  <a:pt x="37" y="126"/>
                  <a:pt x="46" y="126"/>
                </a:cubicBezTo>
                <a:cubicBezTo>
                  <a:pt x="60" y="127"/>
                  <a:pt x="60" y="126"/>
                  <a:pt x="58" y="140"/>
                </a:cubicBezTo>
                <a:cubicBezTo>
                  <a:pt x="53" y="187"/>
                  <a:pt x="85" y="231"/>
                  <a:pt x="131" y="240"/>
                </a:cubicBezTo>
                <a:cubicBezTo>
                  <a:pt x="178" y="249"/>
                  <a:pt x="225" y="221"/>
                  <a:pt x="238" y="176"/>
                </a:cubicBezTo>
                <a:cubicBezTo>
                  <a:pt x="242" y="161"/>
                  <a:pt x="243" y="147"/>
                  <a:pt x="240" y="133"/>
                </a:cubicBezTo>
                <a:cubicBezTo>
                  <a:pt x="239" y="128"/>
                  <a:pt x="240" y="127"/>
                  <a:pt x="245" y="126"/>
                </a:cubicBezTo>
                <a:cubicBezTo>
                  <a:pt x="265" y="125"/>
                  <a:pt x="265" y="125"/>
                  <a:pt x="265" y="146"/>
                </a:cubicBezTo>
                <a:cubicBezTo>
                  <a:pt x="265" y="180"/>
                  <a:pt x="265" y="214"/>
                  <a:pt x="265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6" name="Oval 46">
            <a:extLst>
              <a:ext uri="{FF2B5EF4-FFF2-40B4-BE49-F238E27FC236}">
                <a16:creationId xmlns="" xmlns:a16="http://schemas.microsoft.com/office/drawing/2014/main" id="{A90A81A7-7177-47AD-9087-824C5B90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40" y="2891803"/>
            <a:ext cx="563563" cy="5794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7" name="Freeform 47">
            <a:extLst>
              <a:ext uri="{FF2B5EF4-FFF2-40B4-BE49-F238E27FC236}">
                <a16:creationId xmlns="" xmlns:a16="http://schemas.microsoft.com/office/drawing/2014/main" id="{61F69D17-5D0B-4122-B77E-69E7D5B3EA4B}"/>
              </a:ext>
            </a:extLst>
          </p:cNvPr>
          <p:cNvSpPr>
            <a:spLocks/>
          </p:cNvSpPr>
          <p:nvPr/>
        </p:nvSpPr>
        <p:spPr bwMode="auto">
          <a:xfrm>
            <a:off x="1928103" y="3028328"/>
            <a:ext cx="322262" cy="306387"/>
          </a:xfrm>
          <a:custGeom>
            <a:avLst/>
            <a:gdLst>
              <a:gd name="T0" fmla="*/ 338 w 447"/>
              <a:gd name="T1" fmla="*/ 413 h 413"/>
              <a:gd name="T2" fmla="*/ 293 w 447"/>
              <a:gd name="T3" fmla="*/ 405 h 413"/>
              <a:gd name="T4" fmla="*/ 59 w 447"/>
              <a:gd name="T5" fmla="*/ 233 h 413"/>
              <a:gd name="T6" fmla="*/ 8 w 447"/>
              <a:gd name="T7" fmla="*/ 131 h 413"/>
              <a:gd name="T8" fmla="*/ 48 w 447"/>
              <a:gd name="T9" fmla="*/ 15 h 413"/>
              <a:gd name="T10" fmla="*/ 105 w 447"/>
              <a:gd name="T11" fmla="*/ 7 h 413"/>
              <a:gd name="T12" fmla="*/ 115 w 447"/>
              <a:gd name="T13" fmla="*/ 18 h 413"/>
              <a:gd name="T14" fmla="*/ 153 w 447"/>
              <a:gd name="T15" fmla="*/ 107 h 413"/>
              <a:gd name="T16" fmla="*/ 151 w 447"/>
              <a:gd name="T17" fmla="*/ 124 h 413"/>
              <a:gd name="T18" fmla="*/ 125 w 447"/>
              <a:gd name="T19" fmla="*/ 160 h 413"/>
              <a:gd name="T20" fmla="*/ 122 w 447"/>
              <a:gd name="T21" fmla="*/ 185 h 413"/>
              <a:gd name="T22" fmla="*/ 270 w 447"/>
              <a:gd name="T23" fmla="*/ 311 h 413"/>
              <a:gd name="T24" fmla="*/ 292 w 447"/>
              <a:gd name="T25" fmla="*/ 306 h 413"/>
              <a:gd name="T26" fmla="*/ 324 w 447"/>
              <a:gd name="T27" fmla="*/ 266 h 413"/>
              <a:gd name="T28" fmla="*/ 349 w 447"/>
              <a:gd name="T29" fmla="*/ 260 h 413"/>
              <a:gd name="T30" fmla="*/ 412 w 447"/>
              <a:gd name="T31" fmla="*/ 289 h 413"/>
              <a:gd name="T32" fmla="*/ 426 w 447"/>
              <a:gd name="T33" fmla="*/ 296 h 413"/>
              <a:gd name="T34" fmla="*/ 445 w 447"/>
              <a:gd name="T35" fmla="*/ 331 h 413"/>
              <a:gd name="T36" fmla="*/ 366 w 447"/>
              <a:gd name="T37" fmla="*/ 410 h 413"/>
              <a:gd name="T38" fmla="*/ 338 w 447"/>
              <a:gd name="T3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7" h="413">
                <a:moveTo>
                  <a:pt x="338" y="413"/>
                </a:moveTo>
                <a:cubicBezTo>
                  <a:pt x="323" y="413"/>
                  <a:pt x="308" y="410"/>
                  <a:pt x="293" y="405"/>
                </a:cubicBezTo>
                <a:cubicBezTo>
                  <a:pt x="194" y="377"/>
                  <a:pt x="119" y="315"/>
                  <a:pt x="59" y="233"/>
                </a:cubicBezTo>
                <a:cubicBezTo>
                  <a:pt x="36" y="202"/>
                  <a:pt x="15" y="170"/>
                  <a:pt x="8" y="131"/>
                </a:cubicBezTo>
                <a:cubicBezTo>
                  <a:pt x="0" y="85"/>
                  <a:pt x="13" y="46"/>
                  <a:pt x="48" y="15"/>
                </a:cubicBezTo>
                <a:cubicBezTo>
                  <a:pt x="58" y="5"/>
                  <a:pt x="92" y="0"/>
                  <a:pt x="105" y="7"/>
                </a:cubicBezTo>
                <a:cubicBezTo>
                  <a:pt x="110" y="9"/>
                  <a:pt x="113" y="13"/>
                  <a:pt x="115" y="18"/>
                </a:cubicBezTo>
                <a:cubicBezTo>
                  <a:pt x="128" y="48"/>
                  <a:pt x="140" y="77"/>
                  <a:pt x="153" y="107"/>
                </a:cubicBezTo>
                <a:cubicBezTo>
                  <a:pt x="155" y="113"/>
                  <a:pt x="154" y="119"/>
                  <a:pt x="151" y="124"/>
                </a:cubicBezTo>
                <a:cubicBezTo>
                  <a:pt x="145" y="138"/>
                  <a:pt x="135" y="149"/>
                  <a:pt x="125" y="160"/>
                </a:cubicBezTo>
                <a:cubicBezTo>
                  <a:pt x="117" y="168"/>
                  <a:pt x="116" y="176"/>
                  <a:pt x="122" y="185"/>
                </a:cubicBezTo>
                <a:cubicBezTo>
                  <a:pt x="157" y="243"/>
                  <a:pt x="206" y="286"/>
                  <a:pt x="270" y="311"/>
                </a:cubicBezTo>
                <a:cubicBezTo>
                  <a:pt x="279" y="315"/>
                  <a:pt x="286" y="314"/>
                  <a:pt x="292" y="306"/>
                </a:cubicBezTo>
                <a:cubicBezTo>
                  <a:pt x="303" y="293"/>
                  <a:pt x="314" y="280"/>
                  <a:pt x="324" y="266"/>
                </a:cubicBezTo>
                <a:cubicBezTo>
                  <a:pt x="331" y="257"/>
                  <a:pt x="339" y="255"/>
                  <a:pt x="349" y="260"/>
                </a:cubicBezTo>
                <a:cubicBezTo>
                  <a:pt x="370" y="269"/>
                  <a:pt x="391" y="280"/>
                  <a:pt x="412" y="289"/>
                </a:cubicBezTo>
                <a:cubicBezTo>
                  <a:pt x="416" y="292"/>
                  <a:pt x="421" y="294"/>
                  <a:pt x="426" y="296"/>
                </a:cubicBezTo>
                <a:cubicBezTo>
                  <a:pt x="447" y="307"/>
                  <a:pt x="447" y="307"/>
                  <a:pt x="445" y="331"/>
                </a:cubicBezTo>
                <a:cubicBezTo>
                  <a:pt x="441" y="376"/>
                  <a:pt x="407" y="399"/>
                  <a:pt x="366" y="410"/>
                </a:cubicBezTo>
                <a:cubicBezTo>
                  <a:pt x="357" y="413"/>
                  <a:pt x="348" y="413"/>
                  <a:pt x="338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8" name="Freeform 48">
            <a:extLst>
              <a:ext uri="{FF2B5EF4-FFF2-40B4-BE49-F238E27FC236}">
                <a16:creationId xmlns="" xmlns:a16="http://schemas.microsoft.com/office/drawing/2014/main" id="{4C5C9D52-C3EC-42CA-B7AA-ADFAC4A291AB}"/>
              </a:ext>
            </a:extLst>
          </p:cNvPr>
          <p:cNvSpPr>
            <a:spLocks/>
          </p:cNvSpPr>
          <p:nvPr/>
        </p:nvSpPr>
        <p:spPr bwMode="auto">
          <a:xfrm>
            <a:off x="2091615" y="3028328"/>
            <a:ext cx="149225" cy="130175"/>
          </a:xfrm>
          <a:custGeom>
            <a:avLst/>
            <a:gdLst>
              <a:gd name="T0" fmla="*/ 151 w 207"/>
              <a:gd name="T1" fmla="*/ 60 h 177"/>
              <a:gd name="T2" fmla="*/ 189 w 207"/>
              <a:gd name="T3" fmla="*/ 113 h 177"/>
              <a:gd name="T4" fmla="*/ 205 w 207"/>
              <a:gd name="T5" fmla="*/ 164 h 177"/>
              <a:gd name="T6" fmla="*/ 203 w 207"/>
              <a:gd name="T7" fmla="*/ 174 h 177"/>
              <a:gd name="T8" fmla="*/ 175 w 207"/>
              <a:gd name="T9" fmla="*/ 176 h 177"/>
              <a:gd name="T10" fmla="*/ 170 w 207"/>
              <a:gd name="T11" fmla="*/ 172 h 177"/>
              <a:gd name="T12" fmla="*/ 129 w 207"/>
              <a:gd name="T13" fmla="*/ 86 h 177"/>
              <a:gd name="T14" fmla="*/ 7 w 207"/>
              <a:gd name="T15" fmla="*/ 36 h 177"/>
              <a:gd name="T16" fmla="*/ 1 w 207"/>
              <a:gd name="T17" fmla="*/ 36 h 177"/>
              <a:gd name="T18" fmla="*/ 0 w 207"/>
              <a:gd name="T19" fmla="*/ 4 h 177"/>
              <a:gd name="T20" fmla="*/ 9 w 207"/>
              <a:gd name="T21" fmla="*/ 0 h 177"/>
              <a:gd name="T22" fmla="*/ 68 w 207"/>
              <a:gd name="T23" fmla="*/ 8 h 177"/>
              <a:gd name="T24" fmla="*/ 112 w 207"/>
              <a:gd name="T25" fmla="*/ 28 h 177"/>
              <a:gd name="T26" fmla="*/ 124 w 207"/>
              <a:gd name="T27" fmla="*/ 37 h 177"/>
              <a:gd name="T28" fmla="*/ 137 w 207"/>
              <a:gd name="T29" fmla="*/ 48 h 177"/>
              <a:gd name="T30" fmla="*/ 151 w 207"/>
              <a:gd name="T31" fmla="*/ 6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7" h="177">
                <a:moveTo>
                  <a:pt x="151" y="60"/>
                </a:moveTo>
                <a:cubicBezTo>
                  <a:pt x="168" y="75"/>
                  <a:pt x="180" y="94"/>
                  <a:pt x="189" y="113"/>
                </a:cubicBezTo>
                <a:cubicBezTo>
                  <a:pt x="197" y="130"/>
                  <a:pt x="202" y="147"/>
                  <a:pt x="205" y="164"/>
                </a:cubicBezTo>
                <a:cubicBezTo>
                  <a:pt x="205" y="168"/>
                  <a:pt x="207" y="171"/>
                  <a:pt x="203" y="174"/>
                </a:cubicBezTo>
                <a:cubicBezTo>
                  <a:pt x="194" y="175"/>
                  <a:pt x="184" y="175"/>
                  <a:pt x="175" y="176"/>
                </a:cubicBezTo>
                <a:cubicBezTo>
                  <a:pt x="171" y="177"/>
                  <a:pt x="170" y="176"/>
                  <a:pt x="170" y="172"/>
                </a:cubicBezTo>
                <a:cubicBezTo>
                  <a:pt x="165" y="139"/>
                  <a:pt x="152" y="111"/>
                  <a:pt x="129" y="86"/>
                </a:cubicBezTo>
                <a:cubicBezTo>
                  <a:pt x="96" y="52"/>
                  <a:pt x="55" y="34"/>
                  <a:pt x="7" y="36"/>
                </a:cubicBezTo>
                <a:cubicBezTo>
                  <a:pt x="6" y="36"/>
                  <a:pt x="5" y="36"/>
                  <a:pt x="1" y="36"/>
                </a:cubicBezTo>
                <a:cubicBezTo>
                  <a:pt x="1" y="25"/>
                  <a:pt x="0" y="14"/>
                  <a:pt x="0" y="4"/>
                </a:cubicBezTo>
                <a:cubicBezTo>
                  <a:pt x="2" y="0"/>
                  <a:pt x="6" y="1"/>
                  <a:pt x="9" y="0"/>
                </a:cubicBezTo>
                <a:cubicBezTo>
                  <a:pt x="29" y="0"/>
                  <a:pt x="49" y="3"/>
                  <a:pt x="68" y="8"/>
                </a:cubicBezTo>
                <a:cubicBezTo>
                  <a:pt x="83" y="13"/>
                  <a:pt x="98" y="19"/>
                  <a:pt x="112" y="28"/>
                </a:cubicBezTo>
                <a:cubicBezTo>
                  <a:pt x="116" y="31"/>
                  <a:pt x="120" y="34"/>
                  <a:pt x="124" y="37"/>
                </a:cubicBezTo>
                <a:cubicBezTo>
                  <a:pt x="127" y="40"/>
                  <a:pt x="133" y="45"/>
                  <a:pt x="137" y="48"/>
                </a:cubicBezTo>
                <a:cubicBezTo>
                  <a:pt x="140" y="51"/>
                  <a:pt x="148" y="57"/>
                  <a:pt x="15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59" name="Freeform 49">
            <a:extLst>
              <a:ext uri="{FF2B5EF4-FFF2-40B4-BE49-F238E27FC236}">
                <a16:creationId xmlns="" xmlns:a16="http://schemas.microsoft.com/office/drawing/2014/main" id="{146DBCDC-BEB2-45EC-8366-ADBD60737526}"/>
              </a:ext>
            </a:extLst>
          </p:cNvPr>
          <p:cNvSpPr>
            <a:spLocks/>
          </p:cNvSpPr>
          <p:nvPr/>
        </p:nvSpPr>
        <p:spPr bwMode="auto">
          <a:xfrm>
            <a:off x="2094790" y="3066428"/>
            <a:ext cx="106363" cy="95250"/>
          </a:xfrm>
          <a:custGeom>
            <a:avLst/>
            <a:gdLst>
              <a:gd name="T0" fmla="*/ 99 w 148"/>
              <a:gd name="T1" fmla="*/ 35 h 129"/>
              <a:gd name="T2" fmla="*/ 147 w 148"/>
              <a:gd name="T3" fmla="*/ 121 h 129"/>
              <a:gd name="T4" fmla="*/ 143 w 148"/>
              <a:gd name="T5" fmla="*/ 127 h 129"/>
              <a:gd name="T6" fmla="*/ 117 w 148"/>
              <a:gd name="T7" fmla="*/ 129 h 129"/>
              <a:gd name="T8" fmla="*/ 113 w 148"/>
              <a:gd name="T9" fmla="*/ 126 h 129"/>
              <a:gd name="T10" fmla="*/ 69 w 148"/>
              <a:gd name="T11" fmla="*/ 54 h 129"/>
              <a:gd name="T12" fmla="*/ 7 w 148"/>
              <a:gd name="T13" fmla="*/ 36 h 129"/>
              <a:gd name="T14" fmla="*/ 2 w 148"/>
              <a:gd name="T15" fmla="*/ 31 h 129"/>
              <a:gd name="T16" fmla="*/ 0 w 148"/>
              <a:gd name="T17" fmla="*/ 5 h 129"/>
              <a:gd name="T18" fmla="*/ 3 w 148"/>
              <a:gd name="T19" fmla="*/ 1 h 129"/>
              <a:gd name="T20" fmla="*/ 99 w 148"/>
              <a:gd name="T21" fmla="*/ 3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" h="129">
                <a:moveTo>
                  <a:pt x="99" y="35"/>
                </a:moveTo>
                <a:cubicBezTo>
                  <a:pt x="126" y="58"/>
                  <a:pt x="142" y="86"/>
                  <a:pt x="147" y="121"/>
                </a:cubicBezTo>
                <a:cubicBezTo>
                  <a:pt x="148" y="125"/>
                  <a:pt x="147" y="127"/>
                  <a:pt x="143" y="127"/>
                </a:cubicBezTo>
                <a:cubicBezTo>
                  <a:pt x="134" y="127"/>
                  <a:pt x="126" y="128"/>
                  <a:pt x="117" y="129"/>
                </a:cubicBezTo>
                <a:cubicBezTo>
                  <a:pt x="115" y="129"/>
                  <a:pt x="114" y="129"/>
                  <a:pt x="113" y="126"/>
                </a:cubicBezTo>
                <a:cubicBezTo>
                  <a:pt x="109" y="96"/>
                  <a:pt x="94" y="72"/>
                  <a:pt x="69" y="54"/>
                </a:cubicBezTo>
                <a:cubicBezTo>
                  <a:pt x="51" y="41"/>
                  <a:pt x="30" y="35"/>
                  <a:pt x="7" y="36"/>
                </a:cubicBezTo>
                <a:cubicBezTo>
                  <a:pt x="3" y="36"/>
                  <a:pt x="2" y="35"/>
                  <a:pt x="2" y="31"/>
                </a:cubicBezTo>
                <a:cubicBezTo>
                  <a:pt x="2" y="23"/>
                  <a:pt x="1" y="14"/>
                  <a:pt x="0" y="5"/>
                </a:cubicBezTo>
                <a:cubicBezTo>
                  <a:pt x="0" y="2"/>
                  <a:pt x="0" y="1"/>
                  <a:pt x="3" y="1"/>
                </a:cubicBezTo>
                <a:cubicBezTo>
                  <a:pt x="39" y="0"/>
                  <a:pt x="71" y="12"/>
                  <a:pt x="9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0" name="Freeform 50">
            <a:extLst>
              <a:ext uri="{FF2B5EF4-FFF2-40B4-BE49-F238E27FC236}">
                <a16:creationId xmlns="" xmlns:a16="http://schemas.microsoft.com/office/drawing/2014/main" id="{3EDE2DBE-1289-416E-A49F-9AAFE45F335D}"/>
              </a:ext>
            </a:extLst>
          </p:cNvPr>
          <p:cNvSpPr>
            <a:spLocks/>
          </p:cNvSpPr>
          <p:nvPr/>
        </p:nvSpPr>
        <p:spPr bwMode="auto">
          <a:xfrm>
            <a:off x="2097965" y="3102940"/>
            <a:ext cx="66675" cy="61913"/>
          </a:xfrm>
          <a:custGeom>
            <a:avLst/>
            <a:gdLst>
              <a:gd name="T0" fmla="*/ 60 w 92"/>
              <a:gd name="T1" fmla="*/ 83 h 83"/>
              <a:gd name="T2" fmla="*/ 7 w 92"/>
              <a:gd name="T3" fmla="*/ 35 h 83"/>
              <a:gd name="T4" fmla="*/ 2 w 92"/>
              <a:gd name="T5" fmla="*/ 32 h 83"/>
              <a:gd name="T6" fmla="*/ 0 w 92"/>
              <a:gd name="T7" fmla="*/ 6 h 83"/>
              <a:gd name="T8" fmla="*/ 3 w 92"/>
              <a:gd name="T9" fmla="*/ 3 h 83"/>
              <a:gd name="T10" fmla="*/ 92 w 92"/>
              <a:gd name="T11" fmla="*/ 78 h 83"/>
              <a:gd name="T12" fmla="*/ 89 w 92"/>
              <a:gd name="T13" fmla="*/ 81 h 83"/>
              <a:gd name="T14" fmla="*/ 60 w 9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83">
                <a:moveTo>
                  <a:pt x="60" y="83"/>
                </a:moveTo>
                <a:cubicBezTo>
                  <a:pt x="56" y="55"/>
                  <a:pt x="34" y="36"/>
                  <a:pt x="7" y="35"/>
                </a:cubicBezTo>
                <a:cubicBezTo>
                  <a:pt x="4" y="35"/>
                  <a:pt x="3" y="35"/>
                  <a:pt x="2" y="32"/>
                </a:cubicBezTo>
                <a:cubicBezTo>
                  <a:pt x="2" y="24"/>
                  <a:pt x="1" y="15"/>
                  <a:pt x="0" y="6"/>
                </a:cubicBezTo>
                <a:cubicBezTo>
                  <a:pt x="0" y="4"/>
                  <a:pt x="0" y="3"/>
                  <a:pt x="3" y="3"/>
                </a:cubicBezTo>
                <a:cubicBezTo>
                  <a:pt x="45" y="0"/>
                  <a:pt x="88" y="36"/>
                  <a:pt x="92" y="78"/>
                </a:cubicBezTo>
                <a:cubicBezTo>
                  <a:pt x="92" y="80"/>
                  <a:pt x="91" y="81"/>
                  <a:pt x="89" y="81"/>
                </a:cubicBezTo>
                <a:cubicBezTo>
                  <a:pt x="80" y="82"/>
                  <a:pt x="70" y="82"/>
                  <a:pt x="6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1" name="Oval 51">
            <a:extLst>
              <a:ext uri="{FF2B5EF4-FFF2-40B4-BE49-F238E27FC236}">
                <a16:creationId xmlns="" xmlns:a16="http://schemas.microsoft.com/office/drawing/2014/main" id="{AE1F61F4-BCCA-4F8B-AF7F-35EB5286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965" y="2828303"/>
            <a:ext cx="282575" cy="2905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2" name="Freeform 52">
            <a:extLst>
              <a:ext uri="{FF2B5EF4-FFF2-40B4-BE49-F238E27FC236}">
                <a16:creationId xmlns="" xmlns:a16="http://schemas.microsoft.com/office/drawing/2014/main" id="{FE3404B0-3CD6-4A8F-B6E7-0069F6554DC9}"/>
              </a:ext>
            </a:extLst>
          </p:cNvPr>
          <p:cNvSpPr>
            <a:spLocks noEditPoints="1"/>
          </p:cNvSpPr>
          <p:nvPr/>
        </p:nvSpPr>
        <p:spPr bwMode="auto">
          <a:xfrm>
            <a:off x="1415340" y="2912440"/>
            <a:ext cx="22225" cy="120650"/>
          </a:xfrm>
          <a:custGeom>
            <a:avLst/>
            <a:gdLst>
              <a:gd name="T0" fmla="*/ 0 w 34"/>
              <a:gd name="T1" fmla="*/ 32 h 180"/>
              <a:gd name="T2" fmla="*/ 0 w 34"/>
              <a:gd name="T3" fmla="*/ 0 h 180"/>
              <a:gd name="T4" fmla="*/ 34 w 34"/>
              <a:gd name="T5" fmla="*/ 0 h 180"/>
              <a:gd name="T6" fmla="*/ 34 w 34"/>
              <a:gd name="T7" fmla="*/ 32 h 180"/>
              <a:gd name="T8" fmla="*/ 0 w 34"/>
              <a:gd name="T9" fmla="*/ 32 h 180"/>
              <a:gd name="T10" fmla="*/ 0 w 34"/>
              <a:gd name="T11" fmla="*/ 180 h 180"/>
              <a:gd name="T12" fmla="*/ 0 w 34"/>
              <a:gd name="T13" fmla="*/ 50 h 180"/>
              <a:gd name="T14" fmla="*/ 34 w 34"/>
              <a:gd name="T15" fmla="*/ 50 h 180"/>
              <a:gd name="T16" fmla="*/ 34 w 34"/>
              <a:gd name="T17" fmla="*/ 180 h 180"/>
              <a:gd name="T18" fmla="*/ 0 w 34"/>
              <a:gd name="T1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180">
                <a:moveTo>
                  <a:pt x="0" y="32"/>
                </a:moveTo>
                <a:lnTo>
                  <a:pt x="0" y="0"/>
                </a:lnTo>
                <a:lnTo>
                  <a:pt x="34" y="0"/>
                </a:lnTo>
                <a:lnTo>
                  <a:pt x="34" y="32"/>
                </a:lnTo>
                <a:lnTo>
                  <a:pt x="0" y="32"/>
                </a:lnTo>
                <a:close/>
                <a:moveTo>
                  <a:pt x="0" y="180"/>
                </a:moveTo>
                <a:lnTo>
                  <a:pt x="0" y="50"/>
                </a:lnTo>
                <a:lnTo>
                  <a:pt x="34" y="50"/>
                </a:lnTo>
                <a:lnTo>
                  <a:pt x="34" y="180"/>
                </a:lnTo>
                <a:lnTo>
                  <a:pt x="0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3" name="Freeform 53">
            <a:extLst>
              <a:ext uri="{FF2B5EF4-FFF2-40B4-BE49-F238E27FC236}">
                <a16:creationId xmlns="" xmlns:a16="http://schemas.microsoft.com/office/drawing/2014/main" id="{CDD06D87-3F48-47C7-B8BF-104FE7022FFA}"/>
              </a:ext>
            </a:extLst>
          </p:cNvPr>
          <p:cNvSpPr>
            <a:spLocks/>
          </p:cNvSpPr>
          <p:nvPr/>
        </p:nvSpPr>
        <p:spPr bwMode="auto">
          <a:xfrm>
            <a:off x="1461378" y="2944190"/>
            <a:ext cx="76200" cy="88900"/>
          </a:xfrm>
          <a:custGeom>
            <a:avLst/>
            <a:gdLst>
              <a:gd name="T0" fmla="*/ 107 w 107"/>
              <a:gd name="T1" fmla="*/ 120 h 120"/>
              <a:gd name="T2" fmla="*/ 76 w 107"/>
              <a:gd name="T3" fmla="*/ 120 h 120"/>
              <a:gd name="T4" fmla="*/ 76 w 107"/>
              <a:gd name="T5" fmla="*/ 60 h 120"/>
              <a:gd name="T6" fmla="*/ 74 w 107"/>
              <a:gd name="T7" fmla="*/ 35 h 120"/>
              <a:gd name="T8" fmla="*/ 68 w 107"/>
              <a:gd name="T9" fmla="*/ 27 h 120"/>
              <a:gd name="T10" fmla="*/ 57 w 107"/>
              <a:gd name="T11" fmla="*/ 23 h 120"/>
              <a:gd name="T12" fmla="*/ 42 w 107"/>
              <a:gd name="T13" fmla="*/ 28 h 120"/>
              <a:gd name="T14" fmla="*/ 33 w 107"/>
              <a:gd name="T15" fmla="*/ 40 h 120"/>
              <a:gd name="T16" fmla="*/ 31 w 107"/>
              <a:gd name="T17" fmla="*/ 67 h 120"/>
              <a:gd name="T18" fmla="*/ 31 w 107"/>
              <a:gd name="T19" fmla="*/ 120 h 120"/>
              <a:gd name="T20" fmla="*/ 0 w 107"/>
              <a:gd name="T21" fmla="*/ 120 h 120"/>
              <a:gd name="T22" fmla="*/ 0 w 107"/>
              <a:gd name="T23" fmla="*/ 2 h 120"/>
              <a:gd name="T24" fmla="*/ 29 w 107"/>
              <a:gd name="T25" fmla="*/ 2 h 120"/>
              <a:gd name="T26" fmla="*/ 29 w 107"/>
              <a:gd name="T27" fmla="*/ 20 h 120"/>
              <a:gd name="T28" fmla="*/ 68 w 107"/>
              <a:gd name="T29" fmla="*/ 0 h 120"/>
              <a:gd name="T30" fmla="*/ 86 w 107"/>
              <a:gd name="T31" fmla="*/ 3 h 120"/>
              <a:gd name="T32" fmla="*/ 99 w 107"/>
              <a:gd name="T33" fmla="*/ 13 h 120"/>
              <a:gd name="T34" fmla="*/ 106 w 107"/>
              <a:gd name="T35" fmla="*/ 26 h 120"/>
              <a:gd name="T36" fmla="*/ 107 w 107"/>
              <a:gd name="T37" fmla="*/ 47 h 120"/>
              <a:gd name="T38" fmla="*/ 107 w 107"/>
              <a:gd name="T39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120">
                <a:moveTo>
                  <a:pt x="107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47"/>
                  <a:pt x="75" y="39"/>
                  <a:pt x="74" y="35"/>
                </a:cubicBezTo>
                <a:cubicBezTo>
                  <a:pt x="73" y="32"/>
                  <a:pt x="70" y="29"/>
                  <a:pt x="68" y="27"/>
                </a:cubicBezTo>
                <a:cubicBezTo>
                  <a:pt x="64" y="25"/>
                  <a:pt x="61" y="23"/>
                  <a:pt x="57" y="23"/>
                </a:cubicBezTo>
                <a:cubicBezTo>
                  <a:pt x="51" y="23"/>
                  <a:pt x="46" y="25"/>
                  <a:pt x="42" y="28"/>
                </a:cubicBezTo>
                <a:cubicBezTo>
                  <a:pt x="38" y="31"/>
                  <a:pt x="35" y="35"/>
                  <a:pt x="33" y="40"/>
                </a:cubicBezTo>
                <a:cubicBezTo>
                  <a:pt x="32" y="45"/>
                  <a:pt x="31" y="54"/>
                  <a:pt x="31" y="67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2"/>
                  <a:pt x="0" y="2"/>
                  <a:pt x="0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0"/>
                  <a:pt x="29" y="20"/>
                  <a:pt x="29" y="20"/>
                </a:cubicBezTo>
                <a:cubicBezTo>
                  <a:pt x="39" y="6"/>
                  <a:pt x="52" y="0"/>
                  <a:pt x="68" y="0"/>
                </a:cubicBezTo>
                <a:cubicBezTo>
                  <a:pt x="74" y="0"/>
                  <a:pt x="81" y="1"/>
                  <a:pt x="86" y="3"/>
                </a:cubicBezTo>
                <a:cubicBezTo>
                  <a:pt x="92" y="6"/>
                  <a:pt x="96" y="9"/>
                  <a:pt x="99" y="13"/>
                </a:cubicBezTo>
                <a:cubicBezTo>
                  <a:pt x="102" y="17"/>
                  <a:pt x="104" y="21"/>
                  <a:pt x="106" y="26"/>
                </a:cubicBezTo>
                <a:cubicBezTo>
                  <a:pt x="107" y="31"/>
                  <a:pt x="107" y="38"/>
                  <a:pt x="107" y="47"/>
                </a:cubicBezTo>
                <a:lnTo>
                  <a:pt x="10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4" name="Oval 54">
            <a:extLst>
              <a:ext uri="{FF2B5EF4-FFF2-40B4-BE49-F238E27FC236}">
                <a16:creationId xmlns="" xmlns:a16="http://schemas.microsoft.com/office/drawing/2014/main" id="{DDC70AB4-5223-41F3-9BD2-1DC8C589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978" y="2742578"/>
            <a:ext cx="492125" cy="5048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5" name="Freeform 55">
            <a:extLst>
              <a:ext uri="{FF2B5EF4-FFF2-40B4-BE49-F238E27FC236}">
                <a16:creationId xmlns="" xmlns:a16="http://schemas.microsoft.com/office/drawing/2014/main" id="{6147B8DE-CA38-43BB-B754-C6B01E374D61}"/>
              </a:ext>
            </a:extLst>
          </p:cNvPr>
          <p:cNvSpPr>
            <a:spLocks/>
          </p:cNvSpPr>
          <p:nvPr/>
        </p:nvSpPr>
        <p:spPr bwMode="auto">
          <a:xfrm>
            <a:off x="2680578" y="2945778"/>
            <a:ext cx="33337" cy="114300"/>
          </a:xfrm>
          <a:custGeom>
            <a:avLst/>
            <a:gdLst>
              <a:gd name="T0" fmla="*/ 23 w 46"/>
              <a:gd name="T1" fmla="*/ 0 h 155"/>
              <a:gd name="T2" fmla="*/ 0 w 46"/>
              <a:gd name="T3" fmla="*/ 22 h 155"/>
              <a:gd name="T4" fmla="*/ 0 w 46"/>
              <a:gd name="T5" fmla="*/ 132 h 155"/>
              <a:gd name="T6" fmla="*/ 23 w 46"/>
              <a:gd name="T7" fmla="*/ 155 h 155"/>
              <a:gd name="T8" fmla="*/ 46 w 46"/>
              <a:gd name="T9" fmla="*/ 132 h 155"/>
              <a:gd name="T10" fmla="*/ 46 w 46"/>
              <a:gd name="T11" fmla="*/ 22 h 155"/>
              <a:gd name="T12" fmla="*/ 23 w 46"/>
              <a:gd name="T1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55">
                <a:moveTo>
                  <a:pt x="23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5"/>
                  <a:pt x="10" y="155"/>
                  <a:pt x="23" y="155"/>
                </a:cubicBezTo>
                <a:cubicBezTo>
                  <a:pt x="35" y="155"/>
                  <a:pt x="46" y="145"/>
                  <a:pt x="46" y="13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10"/>
                  <a:pt x="35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6" name="Freeform 56">
            <a:extLst>
              <a:ext uri="{FF2B5EF4-FFF2-40B4-BE49-F238E27FC236}">
                <a16:creationId xmlns="" xmlns:a16="http://schemas.microsoft.com/office/drawing/2014/main" id="{0A205995-C484-44AD-887E-A8D12F734A81}"/>
              </a:ext>
            </a:extLst>
          </p:cNvPr>
          <p:cNvSpPr>
            <a:spLocks/>
          </p:cNvSpPr>
          <p:nvPr/>
        </p:nvSpPr>
        <p:spPr bwMode="auto">
          <a:xfrm>
            <a:off x="2937753" y="2945778"/>
            <a:ext cx="31750" cy="114300"/>
          </a:xfrm>
          <a:custGeom>
            <a:avLst/>
            <a:gdLst>
              <a:gd name="T0" fmla="*/ 22 w 45"/>
              <a:gd name="T1" fmla="*/ 0 h 155"/>
              <a:gd name="T2" fmla="*/ 0 w 45"/>
              <a:gd name="T3" fmla="*/ 22 h 155"/>
              <a:gd name="T4" fmla="*/ 0 w 45"/>
              <a:gd name="T5" fmla="*/ 132 h 155"/>
              <a:gd name="T6" fmla="*/ 22 w 45"/>
              <a:gd name="T7" fmla="*/ 155 h 155"/>
              <a:gd name="T8" fmla="*/ 45 w 45"/>
              <a:gd name="T9" fmla="*/ 132 h 155"/>
              <a:gd name="T10" fmla="*/ 45 w 45"/>
              <a:gd name="T11" fmla="*/ 22 h 155"/>
              <a:gd name="T12" fmla="*/ 22 w 45"/>
              <a:gd name="T1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5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5"/>
                  <a:pt x="10" y="155"/>
                  <a:pt x="22" y="155"/>
                </a:cubicBezTo>
                <a:cubicBezTo>
                  <a:pt x="35" y="155"/>
                  <a:pt x="45" y="145"/>
                  <a:pt x="45" y="13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7" name="Freeform 57">
            <a:extLst>
              <a:ext uri="{FF2B5EF4-FFF2-40B4-BE49-F238E27FC236}">
                <a16:creationId xmlns="" xmlns:a16="http://schemas.microsoft.com/office/drawing/2014/main" id="{9A43B4C5-3735-455A-9A12-63FB836B19E4}"/>
              </a:ext>
            </a:extLst>
          </p:cNvPr>
          <p:cNvSpPr>
            <a:spLocks/>
          </p:cNvSpPr>
          <p:nvPr/>
        </p:nvSpPr>
        <p:spPr bwMode="auto">
          <a:xfrm>
            <a:off x="2728203" y="2945778"/>
            <a:ext cx="195262" cy="234950"/>
          </a:xfrm>
          <a:custGeom>
            <a:avLst/>
            <a:gdLst>
              <a:gd name="T0" fmla="*/ 0 w 270"/>
              <a:gd name="T1" fmla="*/ 0 h 317"/>
              <a:gd name="T2" fmla="*/ 0 w 270"/>
              <a:gd name="T3" fmla="*/ 1 h 317"/>
              <a:gd name="T4" fmla="*/ 0 w 270"/>
              <a:gd name="T5" fmla="*/ 203 h 317"/>
              <a:gd name="T6" fmla="*/ 34 w 270"/>
              <a:gd name="T7" fmla="*/ 237 h 317"/>
              <a:gd name="T8" fmla="*/ 70 w 270"/>
              <a:gd name="T9" fmla="*/ 237 h 317"/>
              <a:gd name="T10" fmla="*/ 70 w 270"/>
              <a:gd name="T11" fmla="*/ 294 h 317"/>
              <a:gd name="T12" fmla="*/ 93 w 270"/>
              <a:gd name="T13" fmla="*/ 317 h 317"/>
              <a:gd name="T14" fmla="*/ 116 w 270"/>
              <a:gd name="T15" fmla="*/ 294 h 317"/>
              <a:gd name="T16" fmla="*/ 116 w 270"/>
              <a:gd name="T17" fmla="*/ 237 h 317"/>
              <a:gd name="T18" fmla="*/ 154 w 270"/>
              <a:gd name="T19" fmla="*/ 237 h 317"/>
              <a:gd name="T20" fmla="*/ 154 w 270"/>
              <a:gd name="T21" fmla="*/ 294 h 317"/>
              <a:gd name="T22" fmla="*/ 177 w 270"/>
              <a:gd name="T23" fmla="*/ 317 h 317"/>
              <a:gd name="T24" fmla="*/ 200 w 270"/>
              <a:gd name="T25" fmla="*/ 294 h 317"/>
              <a:gd name="T26" fmla="*/ 200 w 270"/>
              <a:gd name="T27" fmla="*/ 237 h 317"/>
              <a:gd name="T28" fmla="*/ 236 w 270"/>
              <a:gd name="T29" fmla="*/ 237 h 317"/>
              <a:gd name="T30" fmla="*/ 270 w 270"/>
              <a:gd name="T31" fmla="*/ 203 h 317"/>
              <a:gd name="T32" fmla="*/ 270 w 270"/>
              <a:gd name="T33" fmla="*/ 1 h 317"/>
              <a:gd name="T34" fmla="*/ 270 w 270"/>
              <a:gd name="T35" fmla="*/ 0 h 317"/>
              <a:gd name="T36" fmla="*/ 0 w 270"/>
              <a:gd name="T3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0" h="317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21"/>
                  <a:pt x="15" y="237"/>
                  <a:pt x="34" y="237"/>
                </a:cubicBezTo>
                <a:cubicBezTo>
                  <a:pt x="70" y="237"/>
                  <a:pt x="70" y="237"/>
                  <a:pt x="70" y="237"/>
                </a:cubicBezTo>
                <a:cubicBezTo>
                  <a:pt x="70" y="294"/>
                  <a:pt x="70" y="294"/>
                  <a:pt x="70" y="294"/>
                </a:cubicBezTo>
                <a:cubicBezTo>
                  <a:pt x="70" y="307"/>
                  <a:pt x="80" y="317"/>
                  <a:pt x="93" y="317"/>
                </a:cubicBezTo>
                <a:cubicBezTo>
                  <a:pt x="105" y="317"/>
                  <a:pt x="116" y="307"/>
                  <a:pt x="116" y="294"/>
                </a:cubicBezTo>
                <a:cubicBezTo>
                  <a:pt x="116" y="237"/>
                  <a:pt x="116" y="237"/>
                  <a:pt x="116" y="237"/>
                </a:cubicBezTo>
                <a:cubicBezTo>
                  <a:pt x="154" y="237"/>
                  <a:pt x="154" y="237"/>
                  <a:pt x="154" y="237"/>
                </a:cubicBezTo>
                <a:cubicBezTo>
                  <a:pt x="154" y="294"/>
                  <a:pt x="154" y="294"/>
                  <a:pt x="154" y="294"/>
                </a:cubicBezTo>
                <a:cubicBezTo>
                  <a:pt x="154" y="307"/>
                  <a:pt x="164" y="317"/>
                  <a:pt x="177" y="317"/>
                </a:cubicBezTo>
                <a:cubicBezTo>
                  <a:pt x="189" y="317"/>
                  <a:pt x="200" y="307"/>
                  <a:pt x="200" y="294"/>
                </a:cubicBezTo>
                <a:cubicBezTo>
                  <a:pt x="200" y="237"/>
                  <a:pt x="200" y="237"/>
                  <a:pt x="200" y="237"/>
                </a:cubicBezTo>
                <a:cubicBezTo>
                  <a:pt x="236" y="237"/>
                  <a:pt x="236" y="237"/>
                  <a:pt x="236" y="237"/>
                </a:cubicBezTo>
                <a:cubicBezTo>
                  <a:pt x="255" y="237"/>
                  <a:pt x="270" y="221"/>
                  <a:pt x="270" y="203"/>
                </a:cubicBezTo>
                <a:cubicBezTo>
                  <a:pt x="270" y="1"/>
                  <a:pt x="270" y="1"/>
                  <a:pt x="270" y="1"/>
                </a:cubicBezTo>
                <a:cubicBezTo>
                  <a:pt x="270" y="1"/>
                  <a:pt x="270" y="0"/>
                  <a:pt x="2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8" name="Freeform 58">
            <a:extLst>
              <a:ext uri="{FF2B5EF4-FFF2-40B4-BE49-F238E27FC236}">
                <a16:creationId xmlns="" xmlns:a16="http://schemas.microsoft.com/office/drawing/2014/main" id="{6E0319E3-EDF1-4949-BB6F-6EE980B59A18}"/>
              </a:ext>
            </a:extLst>
          </p:cNvPr>
          <p:cNvSpPr>
            <a:spLocks noEditPoints="1"/>
          </p:cNvSpPr>
          <p:nvPr/>
        </p:nvSpPr>
        <p:spPr bwMode="auto">
          <a:xfrm>
            <a:off x="2729790" y="2807665"/>
            <a:ext cx="192088" cy="120650"/>
          </a:xfrm>
          <a:custGeom>
            <a:avLst/>
            <a:gdLst>
              <a:gd name="T0" fmla="*/ 200 w 268"/>
              <a:gd name="T1" fmla="*/ 48 h 164"/>
              <a:gd name="T2" fmla="*/ 224 w 268"/>
              <a:gd name="T3" fmla="*/ 3 h 164"/>
              <a:gd name="T4" fmla="*/ 219 w 268"/>
              <a:gd name="T5" fmla="*/ 0 h 164"/>
              <a:gd name="T6" fmla="*/ 195 w 268"/>
              <a:gd name="T7" fmla="*/ 46 h 164"/>
              <a:gd name="T8" fmla="*/ 134 w 268"/>
              <a:gd name="T9" fmla="*/ 31 h 164"/>
              <a:gd name="T10" fmla="*/ 76 w 268"/>
              <a:gd name="T11" fmla="*/ 44 h 164"/>
              <a:gd name="T12" fmla="*/ 52 w 268"/>
              <a:gd name="T13" fmla="*/ 0 h 164"/>
              <a:gd name="T14" fmla="*/ 47 w 268"/>
              <a:gd name="T15" fmla="*/ 3 h 164"/>
              <a:gd name="T16" fmla="*/ 71 w 268"/>
              <a:gd name="T17" fmla="*/ 47 h 164"/>
              <a:gd name="T18" fmla="*/ 0 w 268"/>
              <a:gd name="T19" fmla="*/ 164 h 164"/>
              <a:gd name="T20" fmla="*/ 268 w 268"/>
              <a:gd name="T21" fmla="*/ 164 h 164"/>
              <a:gd name="T22" fmla="*/ 200 w 268"/>
              <a:gd name="T23" fmla="*/ 48 h 164"/>
              <a:gd name="T24" fmla="*/ 65 w 268"/>
              <a:gd name="T25" fmla="*/ 112 h 164"/>
              <a:gd name="T26" fmla="*/ 52 w 268"/>
              <a:gd name="T27" fmla="*/ 100 h 164"/>
              <a:gd name="T28" fmla="*/ 65 w 268"/>
              <a:gd name="T29" fmla="*/ 87 h 164"/>
              <a:gd name="T30" fmla="*/ 78 w 268"/>
              <a:gd name="T31" fmla="*/ 100 h 164"/>
              <a:gd name="T32" fmla="*/ 65 w 268"/>
              <a:gd name="T33" fmla="*/ 112 h 164"/>
              <a:gd name="T34" fmla="*/ 201 w 268"/>
              <a:gd name="T35" fmla="*/ 112 h 164"/>
              <a:gd name="T36" fmla="*/ 188 w 268"/>
              <a:gd name="T37" fmla="*/ 100 h 164"/>
              <a:gd name="T38" fmla="*/ 201 w 268"/>
              <a:gd name="T39" fmla="*/ 87 h 164"/>
              <a:gd name="T40" fmla="*/ 213 w 268"/>
              <a:gd name="T41" fmla="*/ 100 h 164"/>
              <a:gd name="T42" fmla="*/ 201 w 268"/>
              <a:gd name="T43" fmla="*/ 11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8" h="164">
                <a:moveTo>
                  <a:pt x="200" y="48"/>
                </a:moveTo>
                <a:cubicBezTo>
                  <a:pt x="224" y="3"/>
                  <a:pt x="224" y="3"/>
                  <a:pt x="224" y="3"/>
                </a:cubicBezTo>
                <a:cubicBezTo>
                  <a:pt x="219" y="0"/>
                  <a:pt x="219" y="0"/>
                  <a:pt x="219" y="0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77" y="36"/>
                  <a:pt x="156" y="31"/>
                  <a:pt x="134" y="31"/>
                </a:cubicBezTo>
                <a:cubicBezTo>
                  <a:pt x="113" y="31"/>
                  <a:pt x="93" y="36"/>
                  <a:pt x="76" y="44"/>
                </a:cubicBezTo>
                <a:cubicBezTo>
                  <a:pt x="52" y="0"/>
                  <a:pt x="52" y="0"/>
                  <a:pt x="52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71" y="47"/>
                  <a:pt x="71" y="47"/>
                  <a:pt x="71" y="47"/>
                </a:cubicBezTo>
                <a:cubicBezTo>
                  <a:pt x="29" y="69"/>
                  <a:pt x="0" y="113"/>
                  <a:pt x="0" y="164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8" y="114"/>
                  <a:pt x="240" y="71"/>
                  <a:pt x="200" y="48"/>
                </a:cubicBezTo>
                <a:close/>
                <a:moveTo>
                  <a:pt x="65" y="112"/>
                </a:moveTo>
                <a:cubicBezTo>
                  <a:pt x="58" y="112"/>
                  <a:pt x="52" y="107"/>
                  <a:pt x="52" y="100"/>
                </a:cubicBezTo>
                <a:cubicBezTo>
                  <a:pt x="52" y="93"/>
                  <a:pt x="58" y="87"/>
                  <a:pt x="65" y="87"/>
                </a:cubicBezTo>
                <a:cubicBezTo>
                  <a:pt x="72" y="87"/>
                  <a:pt x="78" y="93"/>
                  <a:pt x="78" y="100"/>
                </a:cubicBezTo>
                <a:cubicBezTo>
                  <a:pt x="78" y="107"/>
                  <a:pt x="72" y="112"/>
                  <a:pt x="65" y="112"/>
                </a:cubicBezTo>
                <a:close/>
                <a:moveTo>
                  <a:pt x="201" y="112"/>
                </a:moveTo>
                <a:cubicBezTo>
                  <a:pt x="194" y="112"/>
                  <a:pt x="188" y="107"/>
                  <a:pt x="188" y="100"/>
                </a:cubicBezTo>
                <a:cubicBezTo>
                  <a:pt x="188" y="93"/>
                  <a:pt x="194" y="87"/>
                  <a:pt x="201" y="87"/>
                </a:cubicBezTo>
                <a:cubicBezTo>
                  <a:pt x="208" y="87"/>
                  <a:pt x="213" y="93"/>
                  <a:pt x="213" y="100"/>
                </a:cubicBezTo>
                <a:cubicBezTo>
                  <a:pt x="213" y="107"/>
                  <a:pt x="208" y="112"/>
                  <a:pt x="201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69" name="Oval 59">
            <a:extLst>
              <a:ext uri="{FF2B5EF4-FFF2-40B4-BE49-F238E27FC236}">
                <a16:creationId xmlns="" xmlns:a16="http://schemas.microsoft.com/office/drawing/2014/main" id="{0A8ECC03-A356-453D-A193-1AAA602C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140" y="3244228"/>
            <a:ext cx="342900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0" name="Freeform 60">
            <a:extLst>
              <a:ext uri="{FF2B5EF4-FFF2-40B4-BE49-F238E27FC236}">
                <a16:creationId xmlns="" xmlns:a16="http://schemas.microsoft.com/office/drawing/2014/main" id="{C714B5B7-2220-4A9B-AD11-BC168C4DBBA1}"/>
              </a:ext>
            </a:extLst>
          </p:cNvPr>
          <p:cNvSpPr>
            <a:spLocks/>
          </p:cNvSpPr>
          <p:nvPr/>
        </p:nvSpPr>
        <p:spPr bwMode="auto">
          <a:xfrm>
            <a:off x="2423403" y="3344240"/>
            <a:ext cx="193675" cy="180975"/>
          </a:xfrm>
          <a:custGeom>
            <a:avLst/>
            <a:gdLst>
              <a:gd name="T0" fmla="*/ 80 w 268"/>
              <a:gd name="T1" fmla="*/ 3 h 244"/>
              <a:gd name="T2" fmla="*/ 110 w 268"/>
              <a:gd name="T3" fmla="*/ 9 h 244"/>
              <a:gd name="T4" fmla="*/ 128 w 268"/>
              <a:gd name="T5" fmla="*/ 15 h 244"/>
              <a:gd name="T6" fmla="*/ 159 w 268"/>
              <a:gd name="T7" fmla="*/ 13 h 244"/>
              <a:gd name="T8" fmla="*/ 181 w 268"/>
              <a:gd name="T9" fmla="*/ 5 h 244"/>
              <a:gd name="T10" fmla="*/ 244 w 268"/>
              <a:gd name="T11" fmla="*/ 19 h 244"/>
              <a:gd name="T12" fmla="*/ 257 w 268"/>
              <a:gd name="T13" fmla="*/ 32 h 244"/>
              <a:gd name="T14" fmla="*/ 257 w 268"/>
              <a:gd name="T15" fmla="*/ 36 h 244"/>
              <a:gd name="T16" fmla="*/ 224 w 268"/>
              <a:gd name="T17" fmla="*/ 87 h 244"/>
              <a:gd name="T18" fmla="*/ 243 w 268"/>
              <a:gd name="T19" fmla="*/ 142 h 244"/>
              <a:gd name="T20" fmla="*/ 266 w 268"/>
              <a:gd name="T21" fmla="*/ 157 h 244"/>
              <a:gd name="T22" fmla="*/ 267 w 268"/>
              <a:gd name="T23" fmla="*/ 161 h 244"/>
              <a:gd name="T24" fmla="*/ 230 w 268"/>
              <a:gd name="T25" fmla="*/ 221 h 244"/>
              <a:gd name="T26" fmla="*/ 211 w 268"/>
              <a:gd name="T27" fmla="*/ 236 h 244"/>
              <a:gd name="T28" fmla="*/ 177 w 268"/>
              <a:gd name="T29" fmla="*/ 238 h 244"/>
              <a:gd name="T30" fmla="*/ 162 w 268"/>
              <a:gd name="T31" fmla="*/ 231 h 244"/>
              <a:gd name="T32" fmla="*/ 114 w 268"/>
              <a:gd name="T33" fmla="*/ 233 h 244"/>
              <a:gd name="T34" fmla="*/ 102 w 268"/>
              <a:gd name="T35" fmla="*/ 239 h 244"/>
              <a:gd name="T36" fmla="*/ 61 w 268"/>
              <a:gd name="T37" fmla="*/ 231 h 244"/>
              <a:gd name="T38" fmla="*/ 41 w 268"/>
              <a:gd name="T39" fmla="*/ 210 h 244"/>
              <a:gd name="T40" fmla="*/ 11 w 268"/>
              <a:gd name="T41" fmla="*/ 152 h 244"/>
              <a:gd name="T42" fmla="*/ 1 w 268"/>
              <a:gd name="T43" fmla="*/ 106 h 244"/>
              <a:gd name="T44" fmla="*/ 9 w 268"/>
              <a:gd name="T45" fmla="*/ 55 h 244"/>
              <a:gd name="T46" fmla="*/ 65 w 268"/>
              <a:gd name="T47" fmla="*/ 5 h 244"/>
              <a:gd name="T48" fmla="*/ 80 w 268"/>
              <a:gd name="T49" fmla="*/ 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8" h="244">
                <a:moveTo>
                  <a:pt x="80" y="3"/>
                </a:moveTo>
                <a:cubicBezTo>
                  <a:pt x="91" y="3"/>
                  <a:pt x="101" y="6"/>
                  <a:pt x="110" y="9"/>
                </a:cubicBezTo>
                <a:cubicBezTo>
                  <a:pt x="116" y="11"/>
                  <a:pt x="122" y="14"/>
                  <a:pt x="128" y="15"/>
                </a:cubicBezTo>
                <a:cubicBezTo>
                  <a:pt x="138" y="18"/>
                  <a:pt x="149" y="17"/>
                  <a:pt x="159" y="13"/>
                </a:cubicBezTo>
                <a:cubicBezTo>
                  <a:pt x="166" y="10"/>
                  <a:pt x="174" y="7"/>
                  <a:pt x="181" y="5"/>
                </a:cubicBezTo>
                <a:cubicBezTo>
                  <a:pt x="204" y="0"/>
                  <a:pt x="225" y="5"/>
                  <a:pt x="244" y="19"/>
                </a:cubicBezTo>
                <a:cubicBezTo>
                  <a:pt x="249" y="23"/>
                  <a:pt x="253" y="28"/>
                  <a:pt x="257" y="32"/>
                </a:cubicBezTo>
                <a:cubicBezTo>
                  <a:pt x="259" y="34"/>
                  <a:pt x="259" y="35"/>
                  <a:pt x="257" y="36"/>
                </a:cubicBezTo>
                <a:cubicBezTo>
                  <a:pt x="238" y="48"/>
                  <a:pt x="226" y="65"/>
                  <a:pt x="224" y="87"/>
                </a:cubicBezTo>
                <a:cubicBezTo>
                  <a:pt x="222" y="108"/>
                  <a:pt x="229" y="127"/>
                  <a:pt x="243" y="142"/>
                </a:cubicBezTo>
                <a:cubicBezTo>
                  <a:pt x="250" y="149"/>
                  <a:pt x="257" y="154"/>
                  <a:pt x="266" y="157"/>
                </a:cubicBezTo>
                <a:cubicBezTo>
                  <a:pt x="268" y="158"/>
                  <a:pt x="268" y="159"/>
                  <a:pt x="267" y="161"/>
                </a:cubicBezTo>
                <a:cubicBezTo>
                  <a:pt x="258" y="183"/>
                  <a:pt x="245" y="203"/>
                  <a:pt x="230" y="221"/>
                </a:cubicBezTo>
                <a:cubicBezTo>
                  <a:pt x="224" y="227"/>
                  <a:pt x="218" y="232"/>
                  <a:pt x="211" y="236"/>
                </a:cubicBezTo>
                <a:cubicBezTo>
                  <a:pt x="200" y="243"/>
                  <a:pt x="188" y="243"/>
                  <a:pt x="177" y="238"/>
                </a:cubicBezTo>
                <a:cubicBezTo>
                  <a:pt x="172" y="235"/>
                  <a:pt x="167" y="233"/>
                  <a:pt x="162" y="231"/>
                </a:cubicBezTo>
                <a:cubicBezTo>
                  <a:pt x="146" y="226"/>
                  <a:pt x="130" y="227"/>
                  <a:pt x="114" y="233"/>
                </a:cubicBezTo>
                <a:cubicBezTo>
                  <a:pt x="110" y="235"/>
                  <a:pt x="106" y="237"/>
                  <a:pt x="102" y="239"/>
                </a:cubicBezTo>
                <a:cubicBezTo>
                  <a:pt x="87" y="244"/>
                  <a:pt x="73" y="241"/>
                  <a:pt x="61" y="231"/>
                </a:cubicBezTo>
                <a:cubicBezTo>
                  <a:pt x="53" y="225"/>
                  <a:pt x="47" y="218"/>
                  <a:pt x="41" y="210"/>
                </a:cubicBezTo>
                <a:cubicBezTo>
                  <a:pt x="28" y="192"/>
                  <a:pt x="17" y="173"/>
                  <a:pt x="11" y="152"/>
                </a:cubicBezTo>
                <a:cubicBezTo>
                  <a:pt x="5" y="137"/>
                  <a:pt x="2" y="122"/>
                  <a:pt x="1" y="106"/>
                </a:cubicBezTo>
                <a:cubicBezTo>
                  <a:pt x="0" y="88"/>
                  <a:pt x="2" y="71"/>
                  <a:pt x="9" y="55"/>
                </a:cubicBezTo>
                <a:cubicBezTo>
                  <a:pt x="20" y="30"/>
                  <a:pt x="38" y="13"/>
                  <a:pt x="65" y="5"/>
                </a:cubicBezTo>
                <a:cubicBezTo>
                  <a:pt x="70" y="4"/>
                  <a:pt x="75" y="3"/>
                  <a:pt x="8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1" name="Freeform 61">
            <a:extLst>
              <a:ext uri="{FF2B5EF4-FFF2-40B4-BE49-F238E27FC236}">
                <a16:creationId xmlns="" xmlns:a16="http://schemas.microsoft.com/office/drawing/2014/main" id="{33A5ADAC-499D-448F-8666-D35D44D43B6D}"/>
              </a:ext>
            </a:extLst>
          </p:cNvPr>
          <p:cNvSpPr>
            <a:spLocks/>
          </p:cNvSpPr>
          <p:nvPr/>
        </p:nvSpPr>
        <p:spPr bwMode="auto">
          <a:xfrm>
            <a:off x="2517065" y="3293440"/>
            <a:ext cx="46038" cy="55563"/>
          </a:xfrm>
          <a:custGeom>
            <a:avLst/>
            <a:gdLst>
              <a:gd name="T0" fmla="*/ 65 w 65"/>
              <a:gd name="T1" fmla="*/ 7 h 75"/>
              <a:gd name="T2" fmla="*/ 53 w 65"/>
              <a:gd name="T3" fmla="*/ 46 h 75"/>
              <a:gd name="T4" fmla="*/ 18 w 65"/>
              <a:gd name="T5" fmla="*/ 73 h 75"/>
              <a:gd name="T6" fmla="*/ 4 w 65"/>
              <a:gd name="T7" fmla="*/ 75 h 75"/>
              <a:gd name="T8" fmla="*/ 1 w 65"/>
              <a:gd name="T9" fmla="*/ 73 h 75"/>
              <a:gd name="T10" fmla="*/ 7 w 65"/>
              <a:gd name="T11" fmla="*/ 42 h 75"/>
              <a:gd name="T12" fmla="*/ 50 w 65"/>
              <a:gd name="T13" fmla="*/ 3 h 75"/>
              <a:gd name="T14" fmla="*/ 63 w 65"/>
              <a:gd name="T15" fmla="*/ 1 h 75"/>
              <a:gd name="T16" fmla="*/ 65 w 65"/>
              <a:gd name="T17" fmla="*/ 3 h 75"/>
              <a:gd name="T18" fmla="*/ 65 w 65"/>
              <a:gd name="T19" fmla="*/ 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75">
                <a:moveTo>
                  <a:pt x="65" y="7"/>
                </a:moveTo>
                <a:cubicBezTo>
                  <a:pt x="65" y="22"/>
                  <a:pt x="60" y="35"/>
                  <a:pt x="53" y="46"/>
                </a:cubicBezTo>
                <a:cubicBezTo>
                  <a:pt x="44" y="59"/>
                  <a:pt x="32" y="68"/>
                  <a:pt x="18" y="73"/>
                </a:cubicBezTo>
                <a:cubicBezTo>
                  <a:pt x="13" y="74"/>
                  <a:pt x="8" y="75"/>
                  <a:pt x="4" y="75"/>
                </a:cubicBezTo>
                <a:cubicBezTo>
                  <a:pt x="2" y="75"/>
                  <a:pt x="1" y="74"/>
                  <a:pt x="1" y="73"/>
                </a:cubicBezTo>
                <a:cubicBezTo>
                  <a:pt x="0" y="62"/>
                  <a:pt x="2" y="52"/>
                  <a:pt x="7" y="42"/>
                </a:cubicBezTo>
                <a:cubicBezTo>
                  <a:pt x="16" y="23"/>
                  <a:pt x="31" y="10"/>
                  <a:pt x="50" y="3"/>
                </a:cubicBezTo>
                <a:cubicBezTo>
                  <a:pt x="54" y="2"/>
                  <a:pt x="58" y="1"/>
                  <a:pt x="63" y="1"/>
                </a:cubicBezTo>
                <a:cubicBezTo>
                  <a:pt x="64" y="0"/>
                  <a:pt x="65" y="1"/>
                  <a:pt x="65" y="3"/>
                </a:cubicBezTo>
                <a:cubicBezTo>
                  <a:pt x="65" y="5"/>
                  <a:pt x="65" y="7"/>
                  <a:pt x="6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2" name="Oval 62">
            <a:extLst>
              <a:ext uri="{FF2B5EF4-FFF2-40B4-BE49-F238E27FC236}">
                <a16:creationId xmlns="" xmlns:a16="http://schemas.microsoft.com/office/drawing/2014/main" id="{488F46B9-90B0-4666-B61E-9920375D1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453" y="3272803"/>
            <a:ext cx="336550" cy="347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3" name="Freeform 63">
            <a:extLst>
              <a:ext uri="{FF2B5EF4-FFF2-40B4-BE49-F238E27FC236}">
                <a16:creationId xmlns="" xmlns:a16="http://schemas.microsoft.com/office/drawing/2014/main" id="{2B61B603-0FF5-4D20-8203-3AE8343BC329}"/>
              </a:ext>
            </a:extLst>
          </p:cNvPr>
          <p:cNvSpPr>
            <a:spLocks/>
          </p:cNvSpPr>
          <p:nvPr/>
        </p:nvSpPr>
        <p:spPr bwMode="auto">
          <a:xfrm>
            <a:off x="3071103" y="3331540"/>
            <a:ext cx="95250" cy="228600"/>
          </a:xfrm>
          <a:custGeom>
            <a:avLst/>
            <a:gdLst>
              <a:gd name="T0" fmla="*/ 127 w 132"/>
              <a:gd name="T1" fmla="*/ 79 h 308"/>
              <a:gd name="T2" fmla="*/ 127 w 132"/>
              <a:gd name="T3" fmla="*/ 126 h 308"/>
              <a:gd name="T4" fmla="*/ 87 w 132"/>
              <a:gd name="T5" fmla="*/ 126 h 308"/>
              <a:gd name="T6" fmla="*/ 87 w 132"/>
              <a:gd name="T7" fmla="*/ 216 h 308"/>
              <a:gd name="T8" fmla="*/ 88 w 132"/>
              <a:gd name="T9" fmla="*/ 248 h 308"/>
              <a:gd name="T10" fmla="*/ 93 w 132"/>
              <a:gd name="T11" fmla="*/ 256 h 308"/>
              <a:gd name="T12" fmla="*/ 103 w 132"/>
              <a:gd name="T13" fmla="*/ 259 h 308"/>
              <a:gd name="T14" fmla="*/ 127 w 132"/>
              <a:gd name="T15" fmla="*/ 253 h 308"/>
              <a:gd name="T16" fmla="*/ 132 w 132"/>
              <a:gd name="T17" fmla="*/ 299 h 308"/>
              <a:gd name="T18" fmla="*/ 85 w 132"/>
              <a:gd name="T19" fmla="*/ 308 h 308"/>
              <a:gd name="T20" fmla="*/ 56 w 132"/>
              <a:gd name="T21" fmla="*/ 302 h 308"/>
              <a:gd name="T22" fmla="*/ 38 w 132"/>
              <a:gd name="T23" fmla="*/ 289 h 308"/>
              <a:gd name="T24" fmla="*/ 29 w 132"/>
              <a:gd name="T25" fmla="*/ 265 h 308"/>
              <a:gd name="T26" fmla="*/ 27 w 132"/>
              <a:gd name="T27" fmla="*/ 224 h 308"/>
              <a:gd name="T28" fmla="*/ 27 w 132"/>
              <a:gd name="T29" fmla="*/ 126 h 308"/>
              <a:gd name="T30" fmla="*/ 0 w 132"/>
              <a:gd name="T31" fmla="*/ 126 h 308"/>
              <a:gd name="T32" fmla="*/ 0 w 132"/>
              <a:gd name="T33" fmla="*/ 79 h 308"/>
              <a:gd name="T34" fmla="*/ 27 w 132"/>
              <a:gd name="T35" fmla="*/ 79 h 308"/>
              <a:gd name="T36" fmla="*/ 27 w 132"/>
              <a:gd name="T37" fmla="*/ 35 h 308"/>
              <a:gd name="T38" fmla="*/ 87 w 132"/>
              <a:gd name="T39" fmla="*/ 0 h 308"/>
              <a:gd name="T40" fmla="*/ 87 w 132"/>
              <a:gd name="T41" fmla="*/ 79 h 308"/>
              <a:gd name="T42" fmla="*/ 127 w 132"/>
              <a:gd name="T43" fmla="*/ 79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" h="308">
                <a:moveTo>
                  <a:pt x="127" y="79"/>
                </a:moveTo>
                <a:cubicBezTo>
                  <a:pt x="127" y="126"/>
                  <a:pt x="127" y="126"/>
                  <a:pt x="127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7" y="216"/>
                  <a:pt x="87" y="216"/>
                  <a:pt x="87" y="216"/>
                </a:cubicBezTo>
                <a:cubicBezTo>
                  <a:pt x="87" y="235"/>
                  <a:pt x="87" y="245"/>
                  <a:pt x="88" y="248"/>
                </a:cubicBezTo>
                <a:cubicBezTo>
                  <a:pt x="89" y="251"/>
                  <a:pt x="90" y="254"/>
                  <a:pt x="93" y="256"/>
                </a:cubicBezTo>
                <a:cubicBezTo>
                  <a:pt x="96" y="258"/>
                  <a:pt x="99" y="259"/>
                  <a:pt x="103" y="259"/>
                </a:cubicBezTo>
                <a:cubicBezTo>
                  <a:pt x="109" y="259"/>
                  <a:pt x="117" y="257"/>
                  <a:pt x="127" y="253"/>
                </a:cubicBezTo>
                <a:cubicBezTo>
                  <a:pt x="132" y="299"/>
                  <a:pt x="132" y="299"/>
                  <a:pt x="132" y="299"/>
                </a:cubicBezTo>
                <a:cubicBezTo>
                  <a:pt x="118" y="305"/>
                  <a:pt x="103" y="308"/>
                  <a:pt x="85" y="308"/>
                </a:cubicBezTo>
                <a:cubicBezTo>
                  <a:pt x="74" y="308"/>
                  <a:pt x="65" y="306"/>
                  <a:pt x="56" y="302"/>
                </a:cubicBezTo>
                <a:cubicBezTo>
                  <a:pt x="48" y="299"/>
                  <a:pt x="42" y="294"/>
                  <a:pt x="38" y="289"/>
                </a:cubicBezTo>
                <a:cubicBezTo>
                  <a:pt x="34" y="283"/>
                  <a:pt x="31" y="275"/>
                  <a:pt x="29" y="265"/>
                </a:cubicBezTo>
                <a:cubicBezTo>
                  <a:pt x="28" y="259"/>
                  <a:pt x="27" y="245"/>
                  <a:pt x="27" y="224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79"/>
                  <a:pt x="0" y="79"/>
                  <a:pt x="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35"/>
                  <a:pt x="27" y="35"/>
                  <a:pt x="27" y="35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79"/>
                  <a:pt x="87" y="79"/>
                  <a:pt x="87" y="79"/>
                </a:cubicBezTo>
                <a:lnTo>
                  <a:pt x="127" y="79"/>
                </a:lnTo>
                <a:close/>
              </a:path>
            </a:pathLst>
          </a:custGeom>
          <a:solidFill>
            <a:srgbClr val="F8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4" name="Oval 64">
            <a:extLst>
              <a:ext uri="{FF2B5EF4-FFF2-40B4-BE49-F238E27FC236}">
                <a16:creationId xmlns="" xmlns:a16="http://schemas.microsoft.com/office/drawing/2014/main" id="{9C6ABCC5-E052-41DF-8F3E-C790C92D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678" y="2617165"/>
            <a:ext cx="385762" cy="3952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5" name="Freeform 65">
            <a:extLst>
              <a:ext uri="{FF2B5EF4-FFF2-40B4-BE49-F238E27FC236}">
                <a16:creationId xmlns="" xmlns:a16="http://schemas.microsoft.com/office/drawing/2014/main" id="{1C79094E-751F-491B-A909-8EE504F1A571}"/>
              </a:ext>
            </a:extLst>
          </p:cNvPr>
          <p:cNvSpPr>
            <a:spLocks/>
          </p:cNvSpPr>
          <p:nvPr/>
        </p:nvSpPr>
        <p:spPr bwMode="auto">
          <a:xfrm>
            <a:off x="3718803" y="2734640"/>
            <a:ext cx="80962" cy="82550"/>
          </a:xfrm>
          <a:custGeom>
            <a:avLst/>
            <a:gdLst>
              <a:gd name="T0" fmla="*/ 56 w 113"/>
              <a:gd name="T1" fmla="*/ 0 h 113"/>
              <a:gd name="T2" fmla="*/ 113 w 113"/>
              <a:gd name="T3" fmla="*/ 57 h 113"/>
              <a:gd name="T4" fmla="*/ 57 w 113"/>
              <a:gd name="T5" fmla="*/ 113 h 113"/>
              <a:gd name="T6" fmla="*/ 0 w 113"/>
              <a:gd name="T7" fmla="*/ 57 h 113"/>
              <a:gd name="T8" fmla="*/ 56 w 113"/>
              <a:gd name="T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113">
                <a:moveTo>
                  <a:pt x="56" y="0"/>
                </a:moveTo>
                <a:cubicBezTo>
                  <a:pt x="88" y="0"/>
                  <a:pt x="113" y="26"/>
                  <a:pt x="113" y="57"/>
                </a:cubicBezTo>
                <a:cubicBezTo>
                  <a:pt x="113" y="88"/>
                  <a:pt x="88" y="113"/>
                  <a:pt x="57" y="113"/>
                </a:cubicBezTo>
                <a:cubicBezTo>
                  <a:pt x="25" y="113"/>
                  <a:pt x="0" y="88"/>
                  <a:pt x="0" y="57"/>
                </a:cubicBezTo>
                <a:cubicBezTo>
                  <a:pt x="0" y="25"/>
                  <a:pt x="25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6" name="Freeform 66">
            <a:extLst>
              <a:ext uri="{FF2B5EF4-FFF2-40B4-BE49-F238E27FC236}">
                <a16:creationId xmlns="" xmlns:a16="http://schemas.microsoft.com/office/drawing/2014/main" id="{1486740C-EB94-4EAD-852C-7B93BFD119C2}"/>
              </a:ext>
            </a:extLst>
          </p:cNvPr>
          <p:cNvSpPr>
            <a:spLocks/>
          </p:cNvSpPr>
          <p:nvPr/>
        </p:nvSpPr>
        <p:spPr bwMode="auto">
          <a:xfrm>
            <a:off x="3709278" y="2823540"/>
            <a:ext cx="96837" cy="74613"/>
          </a:xfrm>
          <a:custGeom>
            <a:avLst/>
            <a:gdLst>
              <a:gd name="T0" fmla="*/ 69 w 135"/>
              <a:gd name="T1" fmla="*/ 96 h 101"/>
              <a:gd name="T2" fmla="*/ 18 w 135"/>
              <a:gd name="T3" fmla="*/ 96 h 101"/>
              <a:gd name="T4" fmla="*/ 7 w 135"/>
              <a:gd name="T5" fmla="*/ 91 h 101"/>
              <a:gd name="T6" fmla="*/ 34 w 135"/>
              <a:gd name="T7" fmla="*/ 16 h 101"/>
              <a:gd name="T8" fmla="*/ 96 w 135"/>
              <a:gd name="T9" fmla="*/ 11 h 101"/>
              <a:gd name="T10" fmla="*/ 131 w 135"/>
              <a:gd name="T11" fmla="*/ 69 h 101"/>
              <a:gd name="T12" fmla="*/ 105 w 135"/>
              <a:gd name="T13" fmla="*/ 96 h 101"/>
              <a:gd name="T14" fmla="*/ 69 w 135"/>
              <a:gd name="T15" fmla="*/ 9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01">
                <a:moveTo>
                  <a:pt x="69" y="96"/>
                </a:moveTo>
                <a:cubicBezTo>
                  <a:pt x="52" y="96"/>
                  <a:pt x="35" y="96"/>
                  <a:pt x="18" y="96"/>
                </a:cubicBezTo>
                <a:cubicBezTo>
                  <a:pt x="14" y="95"/>
                  <a:pt x="9" y="97"/>
                  <a:pt x="7" y="91"/>
                </a:cubicBezTo>
                <a:cubicBezTo>
                  <a:pt x="0" y="65"/>
                  <a:pt x="12" y="31"/>
                  <a:pt x="34" y="16"/>
                </a:cubicBezTo>
                <a:cubicBezTo>
                  <a:pt x="54" y="2"/>
                  <a:pt x="75" y="0"/>
                  <a:pt x="96" y="11"/>
                </a:cubicBezTo>
                <a:cubicBezTo>
                  <a:pt x="119" y="23"/>
                  <a:pt x="131" y="43"/>
                  <a:pt x="131" y="69"/>
                </a:cubicBezTo>
                <a:cubicBezTo>
                  <a:pt x="132" y="101"/>
                  <a:pt x="135" y="95"/>
                  <a:pt x="105" y="96"/>
                </a:cubicBezTo>
                <a:cubicBezTo>
                  <a:pt x="93" y="96"/>
                  <a:pt x="81" y="96"/>
                  <a:pt x="69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7" name="Freeform 67">
            <a:extLst>
              <a:ext uri="{FF2B5EF4-FFF2-40B4-BE49-F238E27FC236}">
                <a16:creationId xmlns="" xmlns:a16="http://schemas.microsoft.com/office/drawing/2014/main" id="{F61C93D7-C48C-4221-8CB9-ADD54C935D6F}"/>
              </a:ext>
            </a:extLst>
          </p:cNvPr>
          <p:cNvSpPr>
            <a:spLocks/>
          </p:cNvSpPr>
          <p:nvPr/>
        </p:nvSpPr>
        <p:spPr bwMode="auto">
          <a:xfrm>
            <a:off x="3628315" y="2750515"/>
            <a:ext cx="73025" cy="74613"/>
          </a:xfrm>
          <a:custGeom>
            <a:avLst/>
            <a:gdLst>
              <a:gd name="T0" fmla="*/ 51 w 103"/>
              <a:gd name="T1" fmla="*/ 0 h 101"/>
              <a:gd name="T2" fmla="*/ 102 w 103"/>
              <a:gd name="T3" fmla="*/ 51 h 101"/>
              <a:gd name="T4" fmla="*/ 52 w 103"/>
              <a:gd name="T5" fmla="*/ 101 h 101"/>
              <a:gd name="T6" fmla="*/ 1 w 103"/>
              <a:gd name="T7" fmla="*/ 51 h 101"/>
              <a:gd name="T8" fmla="*/ 51 w 103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1">
                <a:moveTo>
                  <a:pt x="51" y="0"/>
                </a:moveTo>
                <a:cubicBezTo>
                  <a:pt x="80" y="0"/>
                  <a:pt x="102" y="22"/>
                  <a:pt x="102" y="51"/>
                </a:cubicBezTo>
                <a:cubicBezTo>
                  <a:pt x="103" y="79"/>
                  <a:pt x="80" y="101"/>
                  <a:pt x="52" y="101"/>
                </a:cubicBezTo>
                <a:cubicBezTo>
                  <a:pt x="24" y="101"/>
                  <a:pt x="1" y="79"/>
                  <a:pt x="1" y="51"/>
                </a:cubicBezTo>
                <a:cubicBezTo>
                  <a:pt x="0" y="23"/>
                  <a:pt x="23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8" name="Freeform 68">
            <a:extLst>
              <a:ext uri="{FF2B5EF4-FFF2-40B4-BE49-F238E27FC236}">
                <a16:creationId xmlns="" xmlns:a16="http://schemas.microsoft.com/office/drawing/2014/main" id="{A9119C32-4FDB-4A4A-B433-22513EB4F00B}"/>
              </a:ext>
            </a:extLst>
          </p:cNvPr>
          <p:cNvSpPr>
            <a:spLocks/>
          </p:cNvSpPr>
          <p:nvPr/>
        </p:nvSpPr>
        <p:spPr bwMode="auto">
          <a:xfrm>
            <a:off x="3618790" y="2828303"/>
            <a:ext cx="88900" cy="66675"/>
          </a:xfrm>
          <a:custGeom>
            <a:avLst/>
            <a:gdLst>
              <a:gd name="T0" fmla="*/ 63 w 123"/>
              <a:gd name="T1" fmla="*/ 91 h 91"/>
              <a:gd name="T2" fmla="*/ 18 w 123"/>
              <a:gd name="T3" fmla="*/ 91 h 91"/>
              <a:gd name="T4" fmla="*/ 7 w 123"/>
              <a:gd name="T5" fmla="*/ 85 h 91"/>
              <a:gd name="T6" fmla="*/ 45 w 123"/>
              <a:gd name="T7" fmla="*/ 12 h 91"/>
              <a:gd name="T8" fmla="*/ 119 w 123"/>
              <a:gd name="T9" fmla="*/ 57 h 91"/>
              <a:gd name="T10" fmla="*/ 90 w 123"/>
              <a:gd name="T11" fmla="*/ 91 h 91"/>
              <a:gd name="T12" fmla="*/ 63 w 123"/>
              <a:gd name="T1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91">
                <a:moveTo>
                  <a:pt x="63" y="91"/>
                </a:moveTo>
                <a:cubicBezTo>
                  <a:pt x="48" y="91"/>
                  <a:pt x="32" y="91"/>
                  <a:pt x="18" y="91"/>
                </a:cubicBezTo>
                <a:cubicBezTo>
                  <a:pt x="13" y="91"/>
                  <a:pt x="9" y="91"/>
                  <a:pt x="7" y="85"/>
                </a:cubicBezTo>
                <a:cubicBezTo>
                  <a:pt x="0" y="58"/>
                  <a:pt x="18" y="22"/>
                  <a:pt x="45" y="12"/>
                </a:cubicBezTo>
                <a:cubicBezTo>
                  <a:pt x="77" y="0"/>
                  <a:pt x="114" y="23"/>
                  <a:pt x="119" y="57"/>
                </a:cubicBezTo>
                <a:cubicBezTo>
                  <a:pt x="123" y="91"/>
                  <a:pt x="123" y="91"/>
                  <a:pt x="90" y="91"/>
                </a:cubicBezTo>
                <a:cubicBezTo>
                  <a:pt x="81" y="91"/>
                  <a:pt x="72" y="91"/>
                  <a:pt x="6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79" name="Freeform 69">
            <a:extLst>
              <a:ext uri="{FF2B5EF4-FFF2-40B4-BE49-F238E27FC236}">
                <a16:creationId xmlns="" xmlns:a16="http://schemas.microsoft.com/office/drawing/2014/main" id="{3F1368F0-91B3-4F4A-A8AE-1209E5E82FB2}"/>
              </a:ext>
            </a:extLst>
          </p:cNvPr>
          <p:cNvSpPr>
            <a:spLocks/>
          </p:cNvSpPr>
          <p:nvPr/>
        </p:nvSpPr>
        <p:spPr bwMode="auto">
          <a:xfrm>
            <a:off x="3545765" y="2764803"/>
            <a:ext cx="65088" cy="66675"/>
          </a:xfrm>
          <a:custGeom>
            <a:avLst/>
            <a:gdLst>
              <a:gd name="T0" fmla="*/ 91 w 91"/>
              <a:gd name="T1" fmla="*/ 46 h 92"/>
              <a:gd name="T2" fmla="*/ 46 w 91"/>
              <a:gd name="T3" fmla="*/ 92 h 92"/>
              <a:gd name="T4" fmla="*/ 0 w 91"/>
              <a:gd name="T5" fmla="*/ 46 h 92"/>
              <a:gd name="T6" fmla="*/ 46 w 91"/>
              <a:gd name="T7" fmla="*/ 1 h 92"/>
              <a:gd name="T8" fmla="*/ 91 w 91"/>
              <a:gd name="T9" fmla="*/ 4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2">
                <a:moveTo>
                  <a:pt x="91" y="46"/>
                </a:moveTo>
                <a:cubicBezTo>
                  <a:pt x="91" y="72"/>
                  <a:pt x="71" y="92"/>
                  <a:pt x="46" y="92"/>
                </a:cubicBezTo>
                <a:cubicBezTo>
                  <a:pt x="20" y="92"/>
                  <a:pt x="0" y="71"/>
                  <a:pt x="0" y="46"/>
                </a:cubicBezTo>
                <a:cubicBezTo>
                  <a:pt x="0" y="21"/>
                  <a:pt x="21" y="1"/>
                  <a:pt x="46" y="1"/>
                </a:cubicBezTo>
                <a:cubicBezTo>
                  <a:pt x="71" y="0"/>
                  <a:pt x="91" y="21"/>
                  <a:pt x="91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0" name="Freeform 70">
            <a:extLst>
              <a:ext uri="{FF2B5EF4-FFF2-40B4-BE49-F238E27FC236}">
                <a16:creationId xmlns="" xmlns:a16="http://schemas.microsoft.com/office/drawing/2014/main" id="{667F015C-3030-49E9-82A9-EF0E92165213}"/>
              </a:ext>
            </a:extLst>
          </p:cNvPr>
          <p:cNvSpPr>
            <a:spLocks/>
          </p:cNvSpPr>
          <p:nvPr/>
        </p:nvSpPr>
        <p:spPr bwMode="auto">
          <a:xfrm>
            <a:off x="3542590" y="2837828"/>
            <a:ext cx="74613" cy="57150"/>
          </a:xfrm>
          <a:custGeom>
            <a:avLst/>
            <a:gdLst>
              <a:gd name="T0" fmla="*/ 51 w 105"/>
              <a:gd name="T1" fmla="*/ 78 h 78"/>
              <a:gd name="T2" fmla="*/ 11 w 105"/>
              <a:gd name="T3" fmla="*/ 78 h 78"/>
              <a:gd name="T4" fmla="*/ 0 w 105"/>
              <a:gd name="T5" fmla="*/ 67 h 78"/>
              <a:gd name="T6" fmla="*/ 14 w 105"/>
              <a:gd name="T7" fmla="*/ 21 h 78"/>
              <a:gd name="T8" fmla="*/ 65 w 105"/>
              <a:gd name="T9" fmla="*/ 6 h 78"/>
              <a:gd name="T10" fmla="*/ 101 w 105"/>
              <a:gd name="T11" fmla="*/ 49 h 78"/>
              <a:gd name="T12" fmla="*/ 76 w 105"/>
              <a:gd name="T13" fmla="*/ 78 h 78"/>
              <a:gd name="T14" fmla="*/ 51 w 105"/>
              <a:gd name="T15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78">
                <a:moveTo>
                  <a:pt x="51" y="78"/>
                </a:moveTo>
                <a:cubicBezTo>
                  <a:pt x="38" y="78"/>
                  <a:pt x="25" y="77"/>
                  <a:pt x="11" y="78"/>
                </a:cubicBezTo>
                <a:cubicBezTo>
                  <a:pt x="2" y="78"/>
                  <a:pt x="0" y="75"/>
                  <a:pt x="0" y="67"/>
                </a:cubicBezTo>
                <a:cubicBezTo>
                  <a:pt x="0" y="50"/>
                  <a:pt x="2" y="34"/>
                  <a:pt x="14" y="21"/>
                </a:cubicBezTo>
                <a:cubicBezTo>
                  <a:pt x="28" y="6"/>
                  <a:pt x="45" y="0"/>
                  <a:pt x="65" y="6"/>
                </a:cubicBezTo>
                <a:cubicBezTo>
                  <a:pt x="86" y="13"/>
                  <a:pt x="98" y="28"/>
                  <a:pt x="101" y="49"/>
                </a:cubicBezTo>
                <a:cubicBezTo>
                  <a:pt x="105" y="77"/>
                  <a:pt x="104" y="78"/>
                  <a:pt x="76" y="78"/>
                </a:cubicBezTo>
                <a:cubicBezTo>
                  <a:pt x="67" y="78"/>
                  <a:pt x="59" y="78"/>
                  <a:pt x="51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1" name="Oval 71">
            <a:extLst>
              <a:ext uri="{FF2B5EF4-FFF2-40B4-BE49-F238E27FC236}">
                <a16:creationId xmlns="" xmlns:a16="http://schemas.microsoft.com/office/drawing/2014/main" id="{44CCC363-4FB5-4F93-A361-387D4A01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315" y="3560140"/>
            <a:ext cx="409575" cy="422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2" name="Freeform 72">
            <a:extLst>
              <a:ext uri="{FF2B5EF4-FFF2-40B4-BE49-F238E27FC236}">
                <a16:creationId xmlns="" xmlns:a16="http://schemas.microsoft.com/office/drawing/2014/main" id="{D75A9557-2F08-4B42-B367-EE895CF00A01}"/>
              </a:ext>
            </a:extLst>
          </p:cNvPr>
          <p:cNvSpPr>
            <a:spLocks/>
          </p:cNvSpPr>
          <p:nvPr/>
        </p:nvSpPr>
        <p:spPr bwMode="auto">
          <a:xfrm>
            <a:off x="2694865" y="3606178"/>
            <a:ext cx="142875" cy="149225"/>
          </a:xfrm>
          <a:custGeom>
            <a:avLst/>
            <a:gdLst>
              <a:gd name="T0" fmla="*/ 41 w 200"/>
              <a:gd name="T1" fmla="*/ 53 h 200"/>
              <a:gd name="T2" fmla="*/ 200 w 200"/>
              <a:gd name="T3" fmla="*/ 59 h 200"/>
              <a:gd name="T4" fmla="*/ 162 w 200"/>
              <a:gd name="T5" fmla="*/ 200 h 200"/>
              <a:gd name="T6" fmla="*/ 0 w 200"/>
              <a:gd name="T7" fmla="*/ 196 h 200"/>
              <a:gd name="T8" fmla="*/ 41 w 200"/>
              <a:gd name="T9" fmla="*/ 5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41" y="53"/>
                </a:moveTo>
                <a:cubicBezTo>
                  <a:pt x="41" y="53"/>
                  <a:pt x="123" y="0"/>
                  <a:pt x="200" y="59"/>
                </a:cubicBezTo>
                <a:cubicBezTo>
                  <a:pt x="162" y="200"/>
                  <a:pt x="162" y="200"/>
                  <a:pt x="162" y="200"/>
                </a:cubicBezTo>
                <a:cubicBezTo>
                  <a:pt x="162" y="200"/>
                  <a:pt x="88" y="146"/>
                  <a:pt x="0" y="196"/>
                </a:cubicBezTo>
                <a:lnTo>
                  <a:pt x="41" y="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3" name="Freeform 73">
            <a:extLst>
              <a:ext uri="{FF2B5EF4-FFF2-40B4-BE49-F238E27FC236}">
                <a16:creationId xmlns="" xmlns:a16="http://schemas.microsoft.com/office/drawing/2014/main" id="{E7096285-2423-4A05-A434-3FF3C72269C2}"/>
              </a:ext>
            </a:extLst>
          </p:cNvPr>
          <p:cNvSpPr>
            <a:spLocks/>
          </p:cNvSpPr>
          <p:nvPr/>
        </p:nvSpPr>
        <p:spPr bwMode="auto">
          <a:xfrm>
            <a:off x="2828215" y="3663328"/>
            <a:ext cx="144463" cy="150812"/>
          </a:xfrm>
          <a:custGeom>
            <a:avLst/>
            <a:gdLst>
              <a:gd name="T0" fmla="*/ 40 w 202"/>
              <a:gd name="T1" fmla="*/ 0 h 203"/>
              <a:gd name="T2" fmla="*/ 202 w 202"/>
              <a:gd name="T3" fmla="*/ 6 h 203"/>
              <a:gd name="T4" fmla="*/ 162 w 202"/>
              <a:gd name="T5" fmla="*/ 146 h 203"/>
              <a:gd name="T6" fmla="*/ 0 w 202"/>
              <a:gd name="T7" fmla="*/ 137 h 203"/>
              <a:gd name="T8" fmla="*/ 40 w 202"/>
              <a:gd name="T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3">
                <a:moveTo>
                  <a:pt x="40" y="0"/>
                </a:moveTo>
                <a:cubicBezTo>
                  <a:pt x="40" y="0"/>
                  <a:pt x="108" y="55"/>
                  <a:pt x="202" y="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67" y="203"/>
                  <a:pt x="0" y="137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4" name="Freeform 74">
            <a:extLst>
              <a:ext uri="{FF2B5EF4-FFF2-40B4-BE49-F238E27FC236}">
                <a16:creationId xmlns="" xmlns:a16="http://schemas.microsoft.com/office/drawing/2014/main" id="{B0A26C78-8735-4E01-8AE8-3E4D11967694}"/>
              </a:ext>
            </a:extLst>
          </p:cNvPr>
          <p:cNvSpPr>
            <a:spLocks/>
          </p:cNvSpPr>
          <p:nvPr/>
        </p:nvSpPr>
        <p:spPr bwMode="auto">
          <a:xfrm>
            <a:off x="2661528" y="3733178"/>
            <a:ext cx="146050" cy="149225"/>
          </a:xfrm>
          <a:custGeom>
            <a:avLst/>
            <a:gdLst>
              <a:gd name="T0" fmla="*/ 39 w 202"/>
              <a:gd name="T1" fmla="*/ 52 h 203"/>
              <a:gd name="T2" fmla="*/ 202 w 202"/>
              <a:gd name="T3" fmla="*/ 61 h 203"/>
              <a:gd name="T4" fmla="*/ 158 w 202"/>
              <a:gd name="T5" fmla="*/ 203 h 203"/>
              <a:gd name="T6" fmla="*/ 0 w 202"/>
              <a:gd name="T7" fmla="*/ 193 h 203"/>
              <a:gd name="T8" fmla="*/ 39 w 202"/>
              <a:gd name="T9" fmla="*/ 5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3">
                <a:moveTo>
                  <a:pt x="39" y="52"/>
                </a:moveTo>
                <a:cubicBezTo>
                  <a:pt x="39" y="52"/>
                  <a:pt x="131" y="0"/>
                  <a:pt x="202" y="61"/>
                </a:cubicBezTo>
                <a:cubicBezTo>
                  <a:pt x="158" y="203"/>
                  <a:pt x="158" y="203"/>
                  <a:pt x="158" y="203"/>
                </a:cubicBezTo>
                <a:cubicBezTo>
                  <a:pt x="158" y="203"/>
                  <a:pt x="101" y="148"/>
                  <a:pt x="0" y="193"/>
                </a:cubicBezTo>
                <a:lnTo>
                  <a:pt x="39" y="5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5" name="Freeform 75">
            <a:extLst>
              <a:ext uri="{FF2B5EF4-FFF2-40B4-BE49-F238E27FC236}">
                <a16:creationId xmlns="" xmlns:a16="http://schemas.microsoft.com/office/drawing/2014/main" id="{7560E11B-B17D-4B8D-8029-3E72E3B7BEAF}"/>
              </a:ext>
            </a:extLst>
          </p:cNvPr>
          <p:cNvSpPr>
            <a:spLocks/>
          </p:cNvSpPr>
          <p:nvPr/>
        </p:nvSpPr>
        <p:spPr bwMode="auto">
          <a:xfrm>
            <a:off x="2794878" y="3785565"/>
            <a:ext cx="139700" cy="150813"/>
          </a:xfrm>
          <a:custGeom>
            <a:avLst/>
            <a:gdLst>
              <a:gd name="T0" fmla="*/ 38 w 194"/>
              <a:gd name="T1" fmla="*/ 0 h 202"/>
              <a:gd name="T2" fmla="*/ 194 w 194"/>
              <a:gd name="T3" fmla="*/ 17 h 202"/>
              <a:gd name="T4" fmla="*/ 154 w 194"/>
              <a:gd name="T5" fmla="*/ 154 h 202"/>
              <a:gd name="T6" fmla="*/ 0 w 194"/>
              <a:gd name="T7" fmla="*/ 139 h 202"/>
              <a:gd name="T8" fmla="*/ 38 w 194"/>
              <a:gd name="T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02">
                <a:moveTo>
                  <a:pt x="38" y="0"/>
                </a:moveTo>
                <a:cubicBezTo>
                  <a:pt x="38" y="0"/>
                  <a:pt x="96" y="49"/>
                  <a:pt x="194" y="17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54" y="154"/>
                  <a:pt x="51" y="202"/>
                  <a:pt x="0" y="139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6" name="Oval 76">
            <a:extLst>
              <a:ext uri="{FF2B5EF4-FFF2-40B4-BE49-F238E27FC236}">
                <a16:creationId xmlns="" xmlns:a16="http://schemas.microsoft.com/office/drawing/2014/main" id="{C25F8931-2682-4B61-A688-0A73E020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353" y="3899865"/>
            <a:ext cx="247650" cy="2540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7" name="Freeform 77">
            <a:extLst>
              <a:ext uri="{FF2B5EF4-FFF2-40B4-BE49-F238E27FC236}">
                <a16:creationId xmlns="" xmlns:a16="http://schemas.microsoft.com/office/drawing/2014/main" id="{4AA73A28-3934-477E-964F-CF29582F5711}"/>
              </a:ext>
            </a:extLst>
          </p:cNvPr>
          <p:cNvSpPr>
            <a:spLocks/>
          </p:cNvSpPr>
          <p:nvPr/>
        </p:nvSpPr>
        <p:spPr bwMode="auto">
          <a:xfrm>
            <a:off x="2444040" y="3939553"/>
            <a:ext cx="169863" cy="176212"/>
          </a:xfrm>
          <a:custGeom>
            <a:avLst/>
            <a:gdLst>
              <a:gd name="T0" fmla="*/ 58 w 238"/>
              <a:gd name="T1" fmla="*/ 67 h 238"/>
              <a:gd name="T2" fmla="*/ 48 w 238"/>
              <a:gd name="T3" fmla="*/ 80 h 238"/>
              <a:gd name="T4" fmla="*/ 38 w 238"/>
              <a:gd name="T5" fmla="*/ 114 h 238"/>
              <a:gd name="T6" fmla="*/ 52 w 238"/>
              <a:gd name="T7" fmla="*/ 153 h 238"/>
              <a:gd name="T8" fmla="*/ 70 w 238"/>
              <a:gd name="T9" fmla="*/ 153 h 238"/>
              <a:gd name="T10" fmla="*/ 64 w 238"/>
              <a:gd name="T11" fmla="*/ 131 h 238"/>
              <a:gd name="T12" fmla="*/ 73 w 238"/>
              <a:gd name="T13" fmla="*/ 83 h 238"/>
              <a:gd name="T14" fmla="*/ 98 w 238"/>
              <a:gd name="T15" fmla="*/ 64 h 238"/>
              <a:gd name="T16" fmla="*/ 126 w 238"/>
              <a:gd name="T17" fmla="*/ 61 h 238"/>
              <a:gd name="T18" fmla="*/ 136 w 238"/>
              <a:gd name="T19" fmla="*/ 62 h 238"/>
              <a:gd name="T20" fmla="*/ 168 w 238"/>
              <a:gd name="T21" fmla="*/ 92 h 238"/>
              <a:gd name="T22" fmla="*/ 162 w 238"/>
              <a:gd name="T23" fmla="*/ 145 h 238"/>
              <a:gd name="T24" fmla="*/ 127 w 238"/>
              <a:gd name="T25" fmla="*/ 168 h 238"/>
              <a:gd name="T26" fmla="*/ 116 w 238"/>
              <a:gd name="T27" fmla="*/ 138 h 238"/>
              <a:gd name="T28" fmla="*/ 119 w 238"/>
              <a:gd name="T29" fmla="*/ 90 h 238"/>
              <a:gd name="T30" fmla="*/ 85 w 238"/>
              <a:gd name="T31" fmla="*/ 115 h 238"/>
              <a:gd name="T32" fmla="*/ 87 w 238"/>
              <a:gd name="T33" fmla="*/ 141 h 238"/>
              <a:gd name="T34" fmla="*/ 85 w 238"/>
              <a:gd name="T35" fmla="*/ 152 h 238"/>
              <a:gd name="T36" fmla="*/ 83 w 238"/>
              <a:gd name="T37" fmla="*/ 159 h 238"/>
              <a:gd name="T38" fmla="*/ 76 w 238"/>
              <a:gd name="T39" fmla="*/ 189 h 238"/>
              <a:gd name="T40" fmla="*/ 70 w 238"/>
              <a:gd name="T41" fmla="*/ 227 h 238"/>
              <a:gd name="T42" fmla="*/ 44 w 238"/>
              <a:gd name="T43" fmla="*/ 211 h 238"/>
              <a:gd name="T44" fmla="*/ 29 w 238"/>
              <a:gd name="T45" fmla="*/ 197 h 238"/>
              <a:gd name="T46" fmla="*/ 21 w 238"/>
              <a:gd name="T47" fmla="*/ 185 h 238"/>
              <a:gd name="T48" fmla="*/ 12 w 238"/>
              <a:gd name="T49" fmla="*/ 171 h 238"/>
              <a:gd name="T50" fmla="*/ 9 w 238"/>
              <a:gd name="T51" fmla="*/ 163 h 238"/>
              <a:gd name="T52" fmla="*/ 7 w 238"/>
              <a:gd name="T53" fmla="*/ 159 h 238"/>
              <a:gd name="T54" fmla="*/ 5 w 238"/>
              <a:gd name="T55" fmla="*/ 152 h 238"/>
              <a:gd name="T56" fmla="*/ 2 w 238"/>
              <a:gd name="T57" fmla="*/ 142 h 238"/>
              <a:gd name="T58" fmla="*/ 1 w 238"/>
              <a:gd name="T59" fmla="*/ 131 h 238"/>
              <a:gd name="T60" fmla="*/ 0 w 238"/>
              <a:gd name="T61" fmla="*/ 124 h 238"/>
              <a:gd name="T62" fmla="*/ 1 w 238"/>
              <a:gd name="T63" fmla="*/ 107 h 238"/>
              <a:gd name="T64" fmla="*/ 6 w 238"/>
              <a:gd name="T65" fmla="*/ 84 h 238"/>
              <a:gd name="T66" fmla="*/ 25 w 238"/>
              <a:gd name="T67" fmla="*/ 46 h 238"/>
              <a:gd name="T68" fmla="*/ 58 w 238"/>
              <a:gd name="T69" fmla="*/ 17 h 238"/>
              <a:gd name="T70" fmla="*/ 97 w 238"/>
              <a:gd name="T71" fmla="*/ 2 h 238"/>
              <a:gd name="T72" fmla="*/ 133 w 238"/>
              <a:gd name="T73" fmla="*/ 1 h 238"/>
              <a:gd name="T74" fmla="*/ 165 w 238"/>
              <a:gd name="T75" fmla="*/ 10 h 238"/>
              <a:gd name="T76" fmla="*/ 202 w 238"/>
              <a:gd name="T77" fmla="*/ 34 h 238"/>
              <a:gd name="T78" fmla="*/ 229 w 238"/>
              <a:gd name="T79" fmla="*/ 76 h 238"/>
              <a:gd name="T80" fmla="*/ 238 w 238"/>
              <a:gd name="T81" fmla="*/ 122 h 238"/>
              <a:gd name="T82" fmla="*/ 229 w 238"/>
              <a:gd name="T83" fmla="*/ 162 h 238"/>
              <a:gd name="T84" fmla="*/ 215 w 238"/>
              <a:gd name="T85" fmla="*/ 189 h 238"/>
              <a:gd name="T86" fmla="*/ 203 w 238"/>
              <a:gd name="T87" fmla="*/ 203 h 238"/>
              <a:gd name="T88" fmla="*/ 175 w 238"/>
              <a:gd name="T89" fmla="*/ 224 h 238"/>
              <a:gd name="T90" fmla="*/ 117 w 238"/>
              <a:gd name="T91" fmla="*/ 238 h 238"/>
              <a:gd name="T92" fmla="*/ 92 w 238"/>
              <a:gd name="T93" fmla="*/ 234 h 238"/>
              <a:gd name="T94" fmla="*/ 91 w 238"/>
              <a:gd name="T95" fmla="*/ 222 h 238"/>
              <a:gd name="T96" fmla="*/ 104 w 238"/>
              <a:gd name="T97" fmla="*/ 183 h 238"/>
              <a:gd name="T98" fmla="*/ 128 w 238"/>
              <a:gd name="T99" fmla="*/ 189 h 238"/>
              <a:gd name="T100" fmla="*/ 170 w 238"/>
              <a:gd name="T101" fmla="*/ 177 h 238"/>
              <a:gd name="T102" fmla="*/ 186 w 238"/>
              <a:gd name="T103" fmla="*/ 158 h 238"/>
              <a:gd name="T104" fmla="*/ 193 w 238"/>
              <a:gd name="T105" fmla="*/ 145 h 238"/>
              <a:gd name="T106" fmla="*/ 198 w 238"/>
              <a:gd name="T107" fmla="*/ 128 h 238"/>
              <a:gd name="T108" fmla="*/ 198 w 238"/>
              <a:gd name="T109" fmla="*/ 122 h 238"/>
              <a:gd name="T110" fmla="*/ 198 w 238"/>
              <a:gd name="T111" fmla="*/ 96 h 238"/>
              <a:gd name="T112" fmla="*/ 190 w 238"/>
              <a:gd name="T113" fmla="*/ 77 h 238"/>
              <a:gd name="T114" fmla="*/ 173 w 238"/>
              <a:gd name="T115" fmla="*/ 56 h 238"/>
              <a:gd name="T116" fmla="*/ 132 w 238"/>
              <a:gd name="T117" fmla="*/ 40 h 238"/>
              <a:gd name="T118" fmla="*/ 113 w 238"/>
              <a:gd name="T119" fmla="*/ 41 h 238"/>
              <a:gd name="T120" fmla="*/ 103 w 238"/>
              <a:gd name="T121" fmla="*/ 42 h 238"/>
              <a:gd name="T122" fmla="*/ 94 w 238"/>
              <a:gd name="T123" fmla="*/ 4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" h="238">
                <a:moveTo>
                  <a:pt x="74" y="53"/>
                </a:moveTo>
                <a:cubicBezTo>
                  <a:pt x="74" y="53"/>
                  <a:pt x="73" y="54"/>
                  <a:pt x="73" y="54"/>
                </a:cubicBezTo>
                <a:cubicBezTo>
                  <a:pt x="70" y="55"/>
                  <a:pt x="68" y="57"/>
                  <a:pt x="66" y="59"/>
                </a:cubicBezTo>
                <a:cubicBezTo>
                  <a:pt x="65" y="60"/>
                  <a:pt x="64" y="60"/>
                  <a:pt x="63" y="61"/>
                </a:cubicBezTo>
                <a:cubicBezTo>
                  <a:pt x="63" y="61"/>
                  <a:pt x="63" y="62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1" y="63"/>
                  <a:pt x="61" y="64"/>
                  <a:pt x="60" y="64"/>
                </a:cubicBezTo>
                <a:cubicBezTo>
                  <a:pt x="60" y="65"/>
                  <a:pt x="59" y="65"/>
                  <a:pt x="59" y="66"/>
                </a:cubicBezTo>
                <a:cubicBezTo>
                  <a:pt x="58" y="66"/>
                  <a:pt x="58" y="66"/>
                  <a:pt x="58" y="67"/>
                </a:cubicBezTo>
                <a:cubicBezTo>
                  <a:pt x="57" y="67"/>
                  <a:pt x="56" y="68"/>
                  <a:pt x="56" y="69"/>
                </a:cubicBezTo>
                <a:cubicBezTo>
                  <a:pt x="55" y="70"/>
                  <a:pt x="54" y="71"/>
                  <a:pt x="52" y="73"/>
                </a:cubicBezTo>
                <a:cubicBezTo>
                  <a:pt x="52" y="73"/>
                  <a:pt x="51" y="74"/>
                  <a:pt x="51" y="75"/>
                </a:cubicBezTo>
                <a:cubicBezTo>
                  <a:pt x="51" y="75"/>
                  <a:pt x="50" y="76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9" y="78"/>
                  <a:pt x="48" y="78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80"/>
                  <a:pt x="48" y="80"/>
                </a:cubicBezTo>
                <a:cubicBezTo>
                  <a:pt x="47" y="82"/>
                  <a:pt x="46" y="84"/>
                  <a:pt x="45" y="85"/>
                </a:cubicBezTo>
                <a:cubicBezTo>
                  <a:pt x="45" y="86"/>
                  <a:pt x="44" y="87"/>
                  <a:pt x="44" y="87"/>
                </a:cubicBezTo>
                <a:cubicBezTo>
                  <a:pt x="44" y="88"/>
                  <a:pt x="43" y="89"/>
                  <a:pt x="43" y="90"/>
                </a:cubicBezTo>
                <a:cubicBezTo>
                  <a:pt x="42" y="92"/>
                  <a:pt x="42" y="94"/>
                  <a:pt x="41" y="96"/>
                </a:cubicBezTo>
                <a:cubicBezTo>
                  <a:pt x="41" y="97"/>
                  <a:pt x="40" y="99"/>
                  <a:pt x="40" y="100"/>
                </a:cubicBezTo>
                <a:cubicBezTo>
                  <a:pt x="40" y="101"/>
                  <a:pt x="39" y="103"/>
                  <a:pt x="39" y="105"/>
                </a:cubicBezTo>
                <a:cubicBezTo>
                  <a:pt x="39" y="106"/>
                  <a:pt x="39" y="107"/>
                  <a:pt x="39" y="108"/>
                </a:cubicBezTo>
                <a:cubicBezTo>
                  <a:pt x="39" y="110"/>
                  <a:pt x="39" y="111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38" y="116"/>
                  <a:pt x="38" y="118"/>
                  <a:pt x="39" y="121"/>
                </a:cubicBezTo>
                <a:cubicBezTo>
                  <a:pt x="39" y="123"/>
                  <a:pt x="39" y="125"/>
                  <a:pt x="39" y="127"/>
                </a:cubicBezTo>
                <a:cubicBezTo>
                  <a:pt x="40" y="130"/>
                  <a:pt x="40" y="132"/>
                  <a:pt x="41" y="134"/>
                </a:cubicBezTo>
                <a:cubicBezTo>
                  <a:pt x="42" y="135"/>
                  <a:pt x="42" y="136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45" y="144"/>
                  <a:pt x="46" y="146"/>
                  <a:pt x="47" y="147"/>
                </a:cubicBezTo>
                <a:cubicBezTo>
                  <a:pt x="48" y="148"/>
                  <a:pt x="49" y="149"/>
                  <a:pt x="50" y="150"/>
                </a:cubicBezTo>
                <a:cubicBezTo>
                  <a:pt x="50" y="151"/>
                  <a:pt x="51" y="152"/>
                  <a:pt x="52" y="153"/>
                </a:cubicBezTo>
                <a:cubicBezTo>
                  <a:pt x="52" y="153"/>
                  <a:pt x="52" y="153"/>
                  <a:pt x="52" y="153"/>
                </a:cubicBezTo>
                <a:cubicBezTo>
                  <a:pt x="54" y="155"/>
                  <a:pt x="55" y="156"/>
                  <a:pt x="56" y="156"/>
                </a:cubicBezTo>
                <a:cubicBezTo>
                  <a:pt x="56" y="157"/>
                  <a:pt x="57" y="157"/>
                  <a:pt x="57" y="157"/>
                </a:cubicBezTo>
                <a:cubicBezTo>
                  <a:pt x="58" y="157"/>
                  <a:pt x="58" y="158"/>
                  <a:pt x="59" y="158"/>
                </a:cubicBezTo>
                <a:cubicBezTo>
                  <a:pt x="59" y="158"/>
                  <a:pt x="60" y="159"/>
                  <a:pt x="61" y="159"/>
                </a:cubicBezTo>
                <a:cubicBezTo>
                  <a:pt x="62" y="160"/>
                  <a:pt x="63" y="161"/>
                  <a:pt x="64" y="160"/>
                </a:cubicBezTo>
                <a:cubicBezTo>
                  <a:pt x="65" y="161"/>
                  <a:pt x="65" y="161"/>
                  <a:pt x="66" y="160"/>
                </a:cubicBezTo>
                <a:cubicBezTo>
                  <a:pt x="68" y="160"/>
                  <a:pt x="69" y="158"/>
                  <a:pt x="69" y="156"/>
                </a:cubicBezTo>
                <a:cubicBezTo>
                  <a:pt x="69" y="155"/>
                  <a:pt x="70" y="154"/>
                  <a:pt x="70" y="153"/>
                </a:cubicBezTo>
                <a:cubicBezTo>
                  <a:pt x="70" y="152"/>
                  <a:pt x="71" y="151"/>
                  <a:pt x="71" y="150"/>
                </a:cubicBezTo>
                <a:cubicBezTo>
                  <a:pt x="71" y="149"/>
                  <a:pt x="71" y="148"/>
                  <a:pt x="71" y="147"/>
                </a:cubicBezTo>
                <a:cubicBezTo>
                  <a:pt x="72" y="146"/>
                  <a:pt x="72" y="144"/>
                  <a:pt x="71" y="143"/>
                </a:cubicBezTo>
                <a:cubicBezTo>
                  <a:pt x="71" y="142"/>
                  <a:pt x="71" y="142"/>
                  <a:pt x="70" y="141"/>
                </a:cubicBezTo>
                <a:cubicBezTo>
                  <a:pt x="70" y="141"/>
                  <a:pt x="70" y="140"/>
                  <a:pt x="69" y="140"/>
                </a:cubicBezTo>
                <a:cubicBezTo>
                  <a:pt x="68" y="139"/>
                  <a:pt x="67" y="138"/>
                  <a:pt x="67" y="136"/>
                </a:cubicBezTo>
                <a:cubicBezTo>
                  <a:pt x="67" y="136"/>
                  <a:pt x="67" y="136"/>
                  <a:pt x="66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5" y="134"/>
                  <a:pt x="65" y="133"/>
                  <a:pt x="64" y="131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3" y="128"/>
                  <a:pt x="62" y="126"/>
                  <a:pt x="62" y="123"/>
                </a:cubicBezTo>
                <a:cubicBezTo>
                  <a:pt x="62" y="120"/>
                  <a:pt x="62" y="118"/>
                  <a:pt x="62" y="115"/>
                </a:cubicBezTo>
                <a:cubicBezTo>
                  <a:pt x="62" y="113"/>
                  <a:pt x="62" y="111"/>
                  <a:pt x="62" y="110"/>
                </a:cubicBezTo>
                <a:cubicBezTo>
                  <a:pt x="63" y="107"/>
                  <a:pt x="63" y="104"/>
                  <a:pt x="64" y="100"/>
                </a:cubicBezTo>
                <a:cubicBezTo>
                  <a:pt x="65" y="98"/>
                  <a:pt x="66" y="96"/>
                  <a:pt x="67" y="94"/>
                </a:cubicBezTo>
                <a:cubicBezTo>
                  <a:pt x="68" y="91"/>
                  <a:pt x="69" y="88"/>
                  <a:pt x="71" y="86"/>
                </a:cubicBezTo>
                <a:cubicBezTo>
                  <a:pt x="72" y="85"/>
                  <a:pt x="72" y="84"/>
                  <a:pt x="73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4" y="81"/>
                  <a:pt x="75" y="81"/>
                </a:cubicBezTo>
                <a:cubicBezTo>
                  <a:pt x="76" y="79"/>
                  <a:pt x="78" y="77"/>
                  <a:pt x="80" y="76"/>
                </a:cubicBezTo>
                <a:cubicBezTo>
                  <a:pt x="81" y="75"/>
                  <a:pt x="82" y="74"/>
                  <a:pt x="83" y="72"/>
                </a:cubicBezTo>
                <a:cubicBezTo>
                  <a:pt x="85" y="71"/>
                  <a:pt x="86" y="70"/>
                  <a:pt x="88" y="69"/>
                </a:cubicBezTo>
                <a:cubicBezTo>
                  <a:pt x="89" y="68"/>
                  <a:pt x="90" y="68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3" y="67"/>
                  <a:pt x="93" y="66"/>
                  <a:pt x="93" y="66"/>
                </a:cubicBezTo>
                <a:cubicBezTo>
                  <a:pt x="95" y="66"/>
                  <a:pt x="97" y="65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9" y="64"/>
                  <a:pt x="100" y="64"/>
                  <a:pt x="101" y="63"/>
                </a:cubicBezTo>
                <a:cubicBezTo>
                  <a:pt x="103" y="63"/>
                  <a:pt x="105" y="62"/>
                  <a:pt x="106" y="62"/>
                </a:cubicBezTo>
                <a:cubicBezTo>
                  <a:pt x="108" y="62"/>
                  <a:pt x="109" y="62"/>
                  <a:pt x="110" y="61"/>
                </a:cubicBezTo>
                <a:cubicBezTo>
                  <a:pt x="111" y="61"/>
                  <a:pt x="112" y="61"/>
                  <a:pt x="112" y="61"/>
                </a:cubicBezTo>
                <a:cubicBezTo>
                  <a:pt x="115" y="61"/>
                  <a:pt x="117" y="60"/>
                  <a:pt x="119" y="60"/>
                </a:cubicBezTo>
                <a:cubicBezTo>
                  <a:pt x="120" y="60"/>
                  <a:pt x="121" y="60"/>
                  <a:pt x="122" y="60"/>
                </a:cubicBezTo>
                <a:cubicBezTo>
                  <a:pt x="122" y="61"/>
                  <a:pt x="123" y="60"/>
                  <a:pt x="123" y="60"/>
                </a:cubicBezTo>
                <a:cubicBezTo>
                  <a:pt x="124" y="60"/>
                  <a:pt x="125" y="61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8" y="61"/>
                  <a:pt x="129" y="61"/>
                  <a:pt x="130" y="61"/>
                </a:cubicBezTo>
                <a:cubicBezTo>
                  <a:pt x="130" y="61"/>
                  <a:pt x="131" y="61"/>
                  <a:pt x="131" y="61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32" y="62"/>
                  <a:pt x="132" y="62"/>
                  <a:pt x="133" y="62"/>
                </a:cubicBezTo>
                <a:cubicBezTo>
                  <a:pt x="133" y="62"/>
                  <a:pt x="134" y="62"/>
                  <a:pt x="135" y="62"/>
                </a:cubicBezTo>
                <a:cubicBezTo>
                  <a:pt x="135" y="62"/>
                  <a:pt x="135" y="62"/>
                  <a:pt x="136" y="62"/>
                </a:cubicBezTo>
                <a:cubicBezTo>
                  <a:pt x="137" y="63"/>
                  <a:pt x="137" y="63"/>
                  <a:pt x="138" y="63"/>
                </a:cubicBezTo>
                <a:cubicBezTo>
                  <a:pt x="138" y="63"/>
                  <a:pt x="139" y="63"/>
                  <a:pt x="139" y="63"/>
                </a:cubicBezTo>
                <a:cubicBezTo>
                  <a:pt x="140" y="64"/>
                  <a:pt x="142" y="64"/>
                  <a:pt x="143" y="64"/>
                </a:cubicBezTo>
                <a:cubicBezTo>
                  <a:pt x="146" y="66"/>
                  <a:pt x="148" y="67"/>
                  <a:pt x="151" y="68"/>
                </a:cubicBezTo>
                <a:cubicBezTo>
                  <a:pt x="152" y="70"/>
                  <a:pt x="153" y="71"/>
                  <a:pt x="155" y="72"/>
                </a:cubicBezTo>
                <a:cubicBezTo>
                  <a:pt x="156" y="72"/>
                  <a:pt x="157" y="74"/>
                  <a:pt x="158" y="75"/>
                </a:cubicBezTo>
                <a:cubicBezTo>
                  <a:pt x="160" y="77"/>
                  <a:pt x="162" y="79"/>
                  <a:pt x="164" y="82"/>
                </a:cubicBezTo>
                <a:cubicBezTo>
                  <a:pt x="164" y="84"/>
                  <a:pt x="165" y="85"/>
                  <a:pt x="166" y="86"/>
                </a:cubicBezTo>
                <a:cubicBezTo>
                  <a:pt x="167" y="88"/>
                  <a:pt x="167" y="90"/>
                  <a:pt x="168" y="92"/>
                </a:cubicBezTo>
                <a:cubicBezTo>
                  <a:pt x="168" y="95"/>
                  <a:pt x="169" y="97"/>
                  <a:pt x="169" y="99"/>
                </a:cubicBezTo>
                <a:cubicBezTo>
                  <a:pt x="169" y="102"/>
                  <a:pt x="170" y="105"/>
                  <a:pt x="170" y="108"/>
                </a:cubicBezTo>
                <a:cubicBezTo>
                  <a:pt x="169" y="109"/>
                  <a:pt x="170" y="112"/>
                  <a:pt x="169" y="113"/>
                </a:cubicBezTo>
                <a:cubicBezTo>
                  <a:pt x="169" y="116"/>
                  <a:pt x="169" y="119"/>
                  <a:pt x="168" y="121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3"/>
                  <a:pt x="168" y="124"/>
                  <a:pt x="168" y="125"/>
                </a:cubicBezTo>
                <a:cubicBezTo>
                  <a:pt x="167" y="128"/>
                  <a:pt x="167" y="130"/>
                  <a:pt x="166" y="133"/>
                </a:cubicBezTo>
                <a:cubicBezTo>
                  <a:pt x="165" y="135"/>
                  <a:pt x="165" y="137"/>
                  <a:pt x="164" y="138"/>
                </a:cubicBezTo>
                <a:cubicBezTo>
                  <a:pt x="164" y="141"/>
                  <a:pt x="163" y="143"/>
                  <a:pt x="162" y="145"/>
                </a:cubicBezTo>
                <a:cubicBezTo>
                  <a:pt x="162" y="146"/>
                  <a:pt x="161" y="147"/>
                  <a:pt x="161" y="147"/>
                </a:cubicBezTo>
                <a:cubicBezTo>
                  <a:pt x="160" y="149"/>
                  <a:pt x="159" y="151"/>
                  <a:pt x="158" y="153"/>
                </a:cubicBezTo>
                <a:cubicBezTo>
                  <a:pt x="157" y="155"/>
                  <a:pt x="155" y="156"/>
                  <a:pt x="154" y="158"/>
                </a:cubicBezTo>
                <a:cubicBezTo>
                  <a:pt x="153" y="159"/>
                  <a:pt x="151" y="161"/>
                  <a:pt x="150" y="162"/>
                </a:cubicBezTo>
                <a:cubicBezTo>
                  <a:pt x="149" y="162"/>
                  <a:pt x="148" y="163"/>
                  <a:pt x="147" y="164"/>
                </a:cubicBezTo>
                <a:cubicBezTo>
                  <a:pt x="145" y="166"/>
                  <a:pt x="143" y="167"/>
                  <a:pt x="140" y="168"/>
                </a:cubicBezTo>
                <a:cubicBezTo>
                  <a:pt x="138" y="168"/>
                  <a:pt x="136" y="169"/>
                  <a:pt x="134" y="169"/>
                </a:cubicBezTo>
                <a:cubicBezTo>
                  <a:pt x="132" y="169"/>
                  <a:pt x="130" y="169"/>
                  <a:pt x="129" y="169"/>
                </a:cubicBezTo>
                <a:cubicBezTo>
                  <a:pt x="128" y="168"/>
                  <a:pt x="128" y="168"/>
                  <a:pt x="127" y="168"/>
                </a:cubicBezTo>
                <a:cubicBezTo>
                  <a:pt x="127" y="168"/>
                  <a:pt x="126" y="168"/>
                  <a:pt x="126" y="168"/>
                </a:cubicBezTo>
                <a:cubicBezTo>
                  <a:pt x="125" y="168"/>
                  <a:pt x="124" y="167"/>
                  <a:pt x="123" y="167"/>
                </a:cubicBezTo>
                <a:cubicBezTo>
                  <a:pt x="122" y="166"/>
                  <a:pt x="120" y="166"/>
                  <a:pt x="119" y="164"/>
                </a:cubicBezTo>
                <a:cubicBezTo>
                  <a:pt x="118" y="163"/>
                  <a:pt x="117" y="162"/>
                  <a:pt x="116" y="161"/>
                </a:cubicBezTo>
                <a:cubicBezTo>
                  <a:pt x="116" y="160"/>
                  <a:pt x="115" y="160"/>
                  <a:pt x="115" y="159"/>
                </a:cubicBezTo>
                <a:cubicBezTo>
                  <a:pt x="114" y="158"/>
                  <a:pt x="114" y="157"/>
                  <a:pt x="114" y="156"/>
                </a:cubicBezTo>
                <a:cubicBezTo>
                  <a:pt x="113" y="154"/>
                  <a:pt x="113" y="152"/>
                  <a:pt x="113" y="150"/>
                </a:cubicBezTo>
                <a:cubicBezTo>
                  <a:pt x="113" y="148"/>
                  <a:pt x="113" y="147"/>
                  <a:pt x="114" y="145"/>
                </a:cubicBezTo>
                <a:cubicBezTo>
                  <a:pt x="114" y="142"/>
                  <a:pt x="115" y="140"/>
                  <a:pt x="116" y="138"/>
                </a:cubicBezTo>
                <a:cubicBezTo>
                  <a:pt x="116" y="137"/>
                  <a:pt x="116" y="136"/>
                  <a:pt x="117" y="134"/>
                </a:cubicBezTo>
                <a:cubicBezTo>
                  <a:pt x="117" y="133"/>
                  <a:pt x="118" y="131"/>
                  <a:pt x="118" y="130"/>
                </a:cubicBezTo>
                <a:cubicBezTo>
                  <a:pt x="118" y="128"/>
                  <a:pt x="119" y="127"/>
                  <a:pt x="119" y="126"/>
                </a:cubicBezTo>
                <a:cubicBezTo>
                  <a:pt x="119" y="125"/>
                  <a:pt x="120" y="124"/>
                  <a:pt x="120" y="124"/>
                </a:cubicBezTo>
                <a:cubicBezTo>
                  <a:pt x="120" y="122"/>
                  <a:pt x="121" y="120"/>
                  <a:pt x="122" y="118"/>
                </a:cubicBezTo>
                <a:cubicBezTo>
                  <a:pt x="122" y="115"/>
                  <a:pt x="123" y="113"/>
                  <a:pt x="123" y="111"/>
                </a:cubicBezTo>
                <a:cubicBezTo>
                  <a:pt x="124" y="108"/>
                  <a:pt x="124" y="106"/>
                  <a:pt x="124" y="103"/>
                </a:cubicBezTo>
                <a:cubicBezTo>
                  <a:pt x="124" y="100"/>
                  <a:pt x="123" y="99"/>
                  <a:pt x="122" y="96"/>
                </a:cubicBezTo>
                <a:cubicBezTo>
                  <a:pt x="122" y="94"/>
                  <a:pt x="120" y="92"/>
                  <a:pt x="119" y="90"/>
                </a:cubicBezTo>
                <a:cubicBezTo>
                  <a:pt x="118" y="89"/>
                  <a:pt x="117" y="89"/>
                  <a:pt x="116" y="88"/>
                </a:cubicBezTo>
                <a:cubicBezTo>
                  <a:pt x="115" y="88"/>
                  <a:pt x="114" y="87"/>
                  <a:pt x="113" y="87"/>
                </a:cubicBezTo>
                <a:cubicBezTo>
                  <a:pt x="111" y="86"/>
                  <a:pt x="109" y="86"/>
                  <a:pt x="106" y="86"/>
                </a:cubicBezTo>
                <a:cubicBezTo>
                  <a:pt x="104" y="86"/>
                  <a:pt x="101" y="87"/>
                  <a:pt x="98" y="89"/>
                </a:cubicBezTo>
                <a:cubicBezTo>
                  <a:pt x="97" y="89"/>
                  <a:pt x="97" y="89"/>
                  <a:pt x="96" y="90"/>
                </a:cubicBezTo>
                <a:cubicBezTo>
                  <a:pt x="95" y="91"/>
                  <a:pt x="93" y="93"/>
                  <a:pt x="92" y="94"/>
                </a:cubicBezTo>
                <a:cubicBezTo>
                  <a:pt x="91" y="95"/>
                  <a:pt x="90" y="96"/>
                  <a:pt x="90" y="97"/>
                </a:cubicBezTo>
                <a:cubicBezTo>
                  <a:pt x="87" y="101"/>
                  <a:pt x="86" y="104"/>
                  <a:pt x="85" y="108"/>
                </a:cubicBezTo>
                <a:cubicBezTo>
                  <a:pt x="85" y="110"/>
                  <a:pt x="85" y="112"/>
                  <a:pt x="85" y="115"/>
                </a:cubicBezTo>
                <a:cubicBezTo>
                  <a:pt x="85" y="117"/>
                  <a:pt x="85" y="119"/>
                  <a:pt x="85" y="121"/>
                </a:cubicBezTo>
                <a:cubicBezTo>
                  <a:pt x="85" y="123"/>
                  <a:pt x="85" y="124"/>
                  <a:pt x="85" y="127"/>
                </a:cubicBezTo>
                <a:cubicBezTo>
                  <a:pt x="86" y="129"/>
                  <a:pt x="87" y="132"/>
                  <a:pt x="88" y="135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8" y="136"/>
                  <a:pt x="88" y="136"/>
                  <a:pt x="88" y="137"/>
                </a:cubicBezTo>
                <a:cubicBezTo>
                  <a:pt x="88" y="137"/>
                  <a:pt x="88" y="138"/>
                  <a:pt x="88" y="138"/>
                </a:cubicBezTo>
                <a:cubicBezTo>
                  <a:pt x="88" y="139"/>
                  <a:pt x="87" y="139"/>
                  <a:pt x="87" y="140"/>
                </a:cubicBezTo>
                <a:cubicBezTo>
                  <a:pt x="87" y="140"/>
                  <a:pt x="87" y="141"/>
                  <a:pt x="87" y="141"/>
                </a:cubicBezTo>
                <a:cubicBezTo>
                  <a:pt x="87" y="142"/>
                  <a:pt x="87" y="142"/>
                  <a:pt x="87" y="143"/>
                </a:cubicBezTo>
                <a:cubicBezTo>
                  <a:pt x="86" y="143"/>
                  <a:pt x="86" y="144"/>
                  <a:pt x="86" y="144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6" y="146"/>
                  <a:pt x="86" y="146"/>
                  <a:pt x="86" y="147"/>
                </a:cubicBezTo>
                <a:cubicBezTo>
                  <a:pt x="86" y="147"/>
                  <a:pt x="86" y="147"/>
                  <a:pt x="86" y="148"/>
                </a:cubicBezTo>
                <a:cubicBezTo>
                  <a:pt x="85" y="148"/>
                  <a:pt x="85" y="150"/>
                  <a:pt x="85" y="151"/>
                </a:cubicBezTo>
                <a:cubicBezTo>
                  <a:pt x="85" y="151"/>
                  <a:pt x="84" y="151"/>
                  <a:pt x="85" y="152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85" y="152"/>
                  <a:pt x="84" y="152"/>
                  <a:pt x="84" y="153"/>
                </a:cubicBezTo>
                <a:cubicBezTo>
                  <a:pt x="84" y="153"/>
                  <a:pt x="84" y="154"/>
                  <a:pt x="84" y="154"/>
                </a:cubicBezTo>
                <a:cubicBezTo>
                  <a:pt x="84" y="154"/>
                  <a:pt x="84" y="155"/>
                  <a:pt x="84" y="155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84" y="155"/>
                  <a:pt x="84" y="155"/>
                  <a:pt x="84" y="156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83" y="156"/>
                  <a:pt x="83" y="157"/>
                  <a:pt x="83" y="157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83" y="159"/>
                  <a:pt x="83" y="160"/>
                  <a:pt x="83" y="160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2" y="162"/>
                  <a:pt x="82" y="164"/>
                  <a:pt x="81" y="166"/>
                </a:cubicBezTo>
                <a:cubicBezTo>
                  <a:pt x="81" y="167"/>
                  <a:pt x="81" y="169"/>
                  <a:pt x="80" y="170"/>
                </a:cubicBezTo>
                <a:cubicBezTo>
                  <a:pt x="80" y="171"/>
                  <a:pt x="80" y="173"/>
                  <a:pt x="79" y="174"/>
                </a:cubicBezTo>
                <a:cubicBezTo>
                  <a:pt x="79" y="175"/>
                  <a:pt x="79" y="175"/>
                  <a:pt x="79" y="177"/>
                </a:cubicBezTo>
                <a:cubicBezTo>
                  <a:pt x="79" y="177"/>
                  <a:pt x="79" y="178"/>
                  <a:pt x="79" y="178"/>
                </a:cubicBezTo>
                <a:cubicBezTo>
                  <a:pt x="78" y="180"/>
                  <a:pt x="78" y="182"/>
                  <a:pt x="77" y="183"/>
                </a:cubicBezTo>
                <a:cubicBezTo>
                  <a:pt x="77" y="185"/>
                  <a:pt x="76" y="187"/>
                  <a:pt x="76" y="189"/>
                </a:cubicBezTo>
                <a:cubicBezTo>
                  <a:pt x="75" y="191"/>
                  <a:pt x="75" y="193"/>
                  <a:pt x="74" y="195"/>
                </a:cubicBezTo>
                <a:cubicBezTo>
                  <a:pt x="74" y="197"/>
                  <a:pt x="73" y="199"/>
                  <a:pt x="73" y="201"/>
                </a:cubicBezTo>
                <a:cubicBezTo>
                  <a:pt x="73" y="202"/>
                  <a:pt x="73" y="203"/>
                  <a:pt x="72" y="204"/>
                </a:cubicBezTo>
                <a:cubicBezTo>
                  <a:pt x="72" y="206"/>
                  <a:pt x="72" y="207"/>
                  <a:pt x="72" y="209"/>
                </a:cubicBezTo>
                <a:cubicBezTo>
                  <a:pt x="71" y="211"/>
                  <a:pt x="71" y="213"/>
                  <a:pt x="71" y="215"/>
                </a:cubicBezTo>
                <a:cubicBezTo>
                  <a:pt x="71" y="216"/>
                  <a:pt x="71" y="218"/>
                  <a:pt x="71" y="220"/>
                </a:cubicBezTo>
                <a:cubicBezTo>
                  <a:pt x="71" y="222"/>
                  <a:pt x="71" y="223"/>
                  <a:pt x="71" y="225"/>
                </a:cubicBezTo>
                <a:cubicBezTo>
                  <a:pt x="71" y="226"/>
                  <a:pt x="71" y="226"/>
                  <a:pt x="71" y="227"/>
                </a:cubicBezTo>
                <a:cubicBezTo>
                  <a:pt x="71" y="227"/>
                  <a:pt x="71" y="228"/>
                  <a:pt x="70" y="227"/>
                </a:cubicBezTo>
                <a:cubicBezTo>
                  <a:pt x="70" y="227"/>
                  <a:pt x="69" y="227"/>
                  <a:pt x="68" y="226"/>
                </a:cubicBezTo>
                <a:cubicBezTo>
                  <a:pt x="66" y="225"/>
                  <a:pt x="64" y="224"/>
                  <a:pt x="62" y="223"/>
                </a:cubicBezTo>
                <a:cubicBezTo>
                  <a:pt x="62" y="223"/>
                  <a:pt x="61" y="222"/>
                  <a:pt x="60" y="222"/>
                </a:cubicBezTo>
                <a:cubicBezTo>
                  <a:pt x="59" y="221"/>
                  <a:pt x="58" y="221"/>
                  <a:pt x="56" y="220"/>
                </a:cubicBezTo>
                <a:cubicBezTo>
                  <a:pt x="55" y="219"/>
                  <a:pt x="55" y="219"/>
                  <a:pt x="54" y="218"/>
                </a:cubicBezTo>
                <a:cubicBezTo>
                  <a:pt x="54" y="218"/>
                  <a:pt x="54" y="218"/>
                  <a:pt x="54" y="218"/>
                </a:cubicBezTo>
                <a:cubicBezTo>
                  <a:pt x="53" y="218"/>
                  <a:pt x="52" y="217"/>
                  <a:pt x="51" y="217"/>
                </a:cubicBezTo>
                <a:cubicBezTo>
                  <a:pt x="50" y="216"/>
                  <a:pt x="49" y="215"/>
                  <a:pt x="48" y="214"/>
                </a:cubicBezTo>
                <a:cubicBezTo>
                  <a:pt x="47" y="213"/>
                  <a:pt x="45" y="212"/>
                  <a:pt x="44" y="211"/>
                </a:cubicBezTo>
                <a:cubicBezTo>
                  <a:pt x="43" y="210"/>
                  <a:pt x="41" y="208"/>
                  <a:pt x="39" y="207"/>
                </a:cubicBezTo>
                <a:cubicBezTo>
                  <a:pt x="39" y="206"/>
                  <a:pt x="38" y="206"/>
                  <a:pt x="37" y="205"/>
                </a:cubicBezTo>
                <a:cubicBezTo>
                  <a:pt x="37" y="204"/>
                  <a:pt x="36" y="204"/>
                  <a:pt x="36" y="203"/>
                </a:cubicBezTo>
                <a:cubicBezTo>
                  <a:pt x="36" y="203"/>
                  <a:pt x="35" y="203"/>
                  <a:pt x="35" y="203"/>
                </a:cubicBezTo>
                <a:cubicBezTo>
                  <a:pt x="35" y="203"/>
                  <a:pt x="35" y="203"/>
                  <a:pt x="35" y="203"/>
                </a:cubicBezTo>
                <a:cubicBezTo>
                  <a:pt x="35" y="203"/>
                  <a:pt x="34" y="202"/>
                  <a:pt x="33" y="201"/>
                </a:cubicBezTo>
                <a:cubicBezTo>
                  <a:pt x="33" y="201"/>
                  <a:pt x="32" y="200"/>
                  <a:pt x="32" y="200"/>
                </a:cubicBezTo>
                <a:cubicBezTo>
                  <a:pt x="32" y="200"/>
                  <a:pt x="32" y="199"/>
                  <a:pt x="32" y="199"/>
                </a:cubicBezTo>
                <a:cubicBezTo>
                  <a:pt x="31" y="198"/>
                  <a:pt x="30" y="198"/>
                  <a:pt x="29" y="197"/>
                </a:cubicBezTo>
                <a:cubicBezTo>
                  <a:pt x="28" y="196"/>
                  <a:pt x="28" y="195"/>
                  <a:pt x="27" y="194"/>
                </a:cubicBezTo>
                <a:cubicBezTo>
                  <a:pt x="27" y="194"/>
                  <a:pt x="27" y="194"/>
                  <a:pt x="26" y="193"/>
                </a:cubicBezTo>
                <a:cubicBezTo>
                  <a:pt x="26" y="193"/>
                  <a:pt x="26" y="192"/>
                  <a:pt x="25" y="191"/>
                </a:cubicBezTo>
                <a:cubicBezTo>
                  <a:pt x="24" y="191"/>
                  <a:pt x="24" y="190"/>
                  <a:pt x="23" y="189"/>
                </a:cubicBezTo>
                <a:cubicBezTo>
                  <a:pt x="23" y="189"/>
                  <a:pt x="23" y="189"/>
                  <a:pt x="23" y="188"/>
                </a:cubicBezTo>
                <a:cubicBezTo>
                  <a:pt x="23" y="188"/>
                  <a:pt x="23" y="188"/>
                  <a:pt x="23" y="188"/>
                </a:cubicBezTo>
                <a:cubicBezTo>
                  <a:pt x="22" y="187"/>
                  <a:pt x="22" y="186"/>
                  <a:pt x="21" y="186"/>
                </a:cubicBezTo>
                <a:cubicBezTo>
                  <a:pt x="21" y="186"/>
                  <a:pt x="21" y="185"/>
                  <a:pt x="21" y="185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21" y="185"/>
                  <a:pt x="21" y="185"/>
                  <a:pt x="20" y="185"/>
                </a:cubicBezTo>
                <a:cubicBezTo>
                  <a:pt x="20" y="184"/>
                  <a:pt x="19" y="183"/>
                  <a:pt x="19" y="183"/>
                </a:cubicBezTo>
                <a:cubicBezTo>
                  <a:pt x="19" y="182"/>
                  <a:pt x="18" y="182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0"/>
                  <a:pt x="17" y="179"/>
                  <a:pt x="16" y="179"/>
                </a:cubicBezTo>
                <a:cubicBezTo>
                  <a:pt x="16" y="178"/>
                  <a:pt x="15" y="177"/>
                  <a:pt x="15" y="176"/>
                </a:cubicBezTo>
                <a:cubicBezTo>
                  <a:pt x="15" y="175"/>
                  <a:pt x="14" y="175"/>
                  <a:pt x="14" y="175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3" y="173"/>
                  <a:pt x="13" y="172"/>
                  <a:pt x="12" y="171"/>
                </a:cubicBezTo>
                <a:cubicBezTo>
                  <a:pt x="12" y="171"/>
                  <a:pt x="12" y="170"/>
                  <a:pt x="12" y="170"/>
                </a:cubicBezTo>
                <a:cubicBezTo>
                  <a:pt x="12" y="170"/>
                  <a:pt x="12" y="170"/>
                  <a:pt x="12" y="169"/>
                </a:cubicBezTo>
                <a:cubicBezTo>
                  <a:pt x="12" y="169"/>
                  <a:pt x="11" y="169"/>
                  <a:pt x="11" y="168"/>
                </a:cubicBezTo>
                <a:cubicBezTo>
                  <a:pt x="11" y="168"/>
                  <a:pt x="11" y="168"/>
                  <a:pt x="11" y="167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6"/>
                  <a:pt x="10" y="165"/>
                  <a:pt x="9" y="165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3"/>
                  <a:pt x="9" y="163"/>
                  <a:pt x="9" y="163"/>
                </a:cubicBezTo>
                <a:cubicBezTo>
                  <a:pt x="9" y="163"/>
                  <a:pt x="9" y="163"/>
                  <a:pt x="9" y="163"/>
                </a:cubicBezTo>
                <a:cubicBezTo>
                  <a:pt x="9" y="163"/>
                  <a:pt x="9" y="163"/>
                  <a:pt x="9" y="163"/>
                </a:cubicBezTo>
                <a:cubicBezTo>
                  <a:pt x="9" y="163"/>
                  <a:pt x="8" y="162"/>
                  <a:pt x="8" y="161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0"/>
                  <a:pt x="8" y="160"/>
                  <a:pt x="7" y="159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58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7" y="157"/>
                  <a:pt x="6" y="157"/>
                  <a:pt x="6" y="156"/>
                </a:cubicBezTo>
                <a:cubicBezTo>
                  <a:pt x="6" y="156"/>
                  <a:pt x="6" y="156"/>
                  <a:pt x="6" y="156"/>
                </a:cubicBezTo>
                <a:cubicBezTo>
                  <a:pt x="6" y="156"/>
                  <a:pt x="6" y="155"/>
                  <a:pt x="6" y="155"/>
                </a:cubicBezTo>
                <a:cubicBezTo>
                  <a:pt x="6" y="155"/>
                  <a:pt x="6" y="155"/>
                  <a:pt x="6" y="154"/>
                </a:cubicBezTo>
                <a:cubicBezTo>
                  <a:pt x="6" y="154"/>
                  <a:pt x="5" y="154"/>
                  <a:pt x="5" y="154"/>
                </a:cubicBezTo>
                <a:cubicBezTo>
                  <a:pt x="5" y="154"/>
                  <a:pt x="5" y="153"/>
                  <a:pt x="5" y="153"/>
                </a:cubicBezTo>
                <a:cubicBezTo>
                  <a:pt x="5" y="153"/>
                  <a:pt x="5" y="152"/>
                  <a:pt x="5" y="152"/>
                </a:cubicBezTo>
                <a:cubicBezTo>
                  <a:pt x="5" y="152"/>
                  <a:pt x="5" y="152"/>
                  <a:pt x="5" y="151"/>
                </a:cubicBezTo>
                <a:cubicBezTo>
                  <a:pt x="4" y="151"/>
                  <a:pt x="4" y="150"/>
                  <a:pt x="4" y="150"/>
                </a:cubicBezTo>
                <a:cubicBezTo>
                  <a:pt x="4" y="149"/>
                  <a:pt x="4" y="149"/>
                  <a:pt x="4" y="149"/>
                </a:cubicBezTo>
                <a:cubicBezTo>
                  <a:pt x="4" y="148"/>
                  <a:pt x="4" y="148"/>
                  <a:pt x="4" y="148"/>
                </a:cubicBezTo>
                <a:cubicBezTo>
                  <a:pt x="4" y="147"/>
                  <a:pt x="3" y="147"/>
                  <a:pt x="3" y="146"/>
                </a:cubicBezTo>
                <a:cubicBezTo>
                  <a:pt x="3" y="146"/>
                  <a:pt x="3" y="145"/>
                  <a:pt x="3" y="144"/>
                </a:cubicBezTo>
                <a:cubicBezTo>
                  <a:pt x="3" y="144"/>
                  <a:pt x="3" y="144"/>
                  <a:pt x="3" y="143"/>
                </a:cubicBezTo>
                <a:cubicBezTo>
                  <a:pt x="3" y="143"/>
                  <a:pt x="3" y="143"/>
                  <a:pt x="3" y="142"/>
                </a:cubicBezTo>
                <a:cubicBezTo>
                  <a:pt x="3" y="142"/>
                  <a:pt x="2" y="142"/>
                  <a:pt x="2" y="142"/>
                </a:cubicBezTo>
                <a:cubicBezTo>
                  <a:pt x="2" y="142"/>
                  <a:pt x="2" y="141"/>
                  <a:pt x="2" y="141"/>
                </a:cubicBezTo>
                <a:cubicBezTo>
                  <a:pt x="2" y="140"/>
                  <a:pt x="2" y="140"/>
                  <a:pt x="2" y="140"/>
                </a:cubicBezTo>
                <a:cubicBezTo>
                  <a:pt x="2" y="138"/>
                  <a:pt x="1" y="137"/>
                  <a:pt x="1" y="136"/>
                </a:cubicBezTo>
                <a:cubicBezTo>
                  <a:pt x="1" y="136"/>
                  <a:pt x="1" y="135"/>
                  <a:pt x="1" y="135"/>
                </a:cubicBezTo>
                <a:cubicBezTo>
                  <a:pt x="1" y="135"/>
                  <a:pt x="1" y="135"/>
                  <a:pt x="1" y="135"/>
                </a:cubicBezTo>
                <a:cubicBezTo>
                  <a:pt x="1" y="134"/>
                  <a:pt x="1" y="134"/>
                  <a:pt x="1" y="133"/>
                </a:cubicBezTo>
                <a:cubicBezTo>
                  <a:pt x="1" y="133"/>
                  <a:pt x="1" y="133"/>
                  <a:pt x="1" y="133"/>
                </a:cubicBezTo>
                <a:cubicBezTo>
                  <a:pt x="1" y="133"/>
                  <a:pt x="1" y="133"/>
                  <a:pt x="1" y="132"/>
                </a:cubicBezTo>
                <a:cubicBezTo>
                  <a:pt x="1" y="132"/>
                  <a:pt x="1" y="132"/>
                  <a:pt x="1" y="131"/>
                </a:cubicBezTo>
                <a:cubicBezTo>
                  <a:pt x="1" y="131"/>
                  <a:pt x="1" y="131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1" y="130"/>
                  <a:pt x="1" y="129"/>
                  <a:pt x="1" y="129"/>
                </a:cubicBezTo>
                <a:cubicBezTo>
                  <a:pt x="1" y="129"/>
                  <a:pt x="1" y="129"/>
                  <a:pt x="1" y="128"/>
                </a:cubicBezTo>
                <a:cubicBezTo>
                  <a:pt x="1" y="128"/>
                  <a:pt x="1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0" y="126"/>
                  <a:pt x="0" y="125"/>
                </a:cubicBezTo>
                <a:cubicBezTo>
                  <a:pt x="1" y="125"/>
                  <a:pt x="0" y="124"/>
                  <a:pt x="0" y="124"/>
                </a:cubicBezTo>
                <a:cubicBezTo>
                  <a:pt x="0" y="122"/>
                  <a:pt x="0" y="120"/>
                  <a:pt x="0" y="119"/>
                </a:cubicBezTo>
                <a:cubicBezTo>
                  <a:pt x="0" y="118"/>
                  <a:pt x="0" y="118"/>
                  <a:pt x="0" y="117"/>
                </a:cubicBezTo>
                <a:cubicBezTo>
                  <a:pt x="0" y="116"/>
                  <a:pt x="0" y="115"/>
                  <a:pt x="0" y="114"/>
                </a:cubicBezTo>
                <a:cubicBezTo>
                  <a:pt x="0" y="113"/>
                  <a:pt x="0" y="112"/>
                  <a:pt x="0" y="112"/>
                </a:cubicBezTo>
                <a:cubicBezTo>
                  <a:pt x="0" y="111"/>
                  <a:pt x="1" y="111"/>
                  <a:pt x="0" y="110"/>
                </a:cubicBezTo>
                <a:cubicBezTo>
                  <a:pt x="0" y="110"/>
                  <a:pt x="0" y="110"/>
                  <a:pt x="0" y="109"/>
                </a:cubicBezTo>
                <a:cubicBezTo>
                  <a:pt x="1" y="109"/>
                  <a:pt x="1" y="109"/>
                  <a:pt x="1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8"/>
                  <a:pt x="1" y="108"/>
                  <a:pt x="1" y="107"/>
                </a:cubicBezTo>
                <a:cubicBezTo>
                  <a:pt x="1" y="107"/>
                  <a:pt x="1" y="107"/>
                  <a:pt x="1" y="106"/>
                </a:cubicBezTo>
                <a:cubicBezTo>
                  <a:pt x="1" y="105"/>
                  <a:pt x="1" y="105"/>
                  <a:pt x="1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04"/>
                  <a:pt x="1" y="103"/>
                  <a:pt x="1" y="103"/>
                </a:cubicBezTo>
                <a:cubicBezTo>
                  <a:pt x="2" y="100"/>
                  <a:pt x="2" y="97"/>
                  <a:pt x="3" y="94"/>
                </a:cubicBezTo>
                <a:cubicBezTo>
                  <a:pt x="3" y="91"/>
                  <a:pt x="4" y="89"/>
                  <a:pt x="5" y="87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5"/>
                  <a:pt x="5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83"/>
                  <a:pt x="6" y="81"/>
                  <a:pt x="7" y="80"/>
                </a:cubicBezTo>
                <a:cubicBezTo>
                  <a:pt x="7" y="78"/>
                  <a:pt x="8" y="76"/>
                  <a:pt x="9" y="74"/>
                </a:cubicBezTo>
                <a:cubicBezTo>
                  <a:pt x="9" y="73"/>
                  <a:pt x="10" y="71"/>
                  <a:pt x="11" y="70"/>
                </a:cubicBezTo>
                <a:cubicBezTo>
                  <a:pt x="12" y="68"/>
                  <a:pt x="12" y="66"/>
                  <a:pt x="13" y="64"/>
                </a:cubicBezTo>
                <a:cubicBezTo>
                  <a:pt x="14" y="63"/>
                  <a:pt x="15" y="62"/>
                  <a:pt x="15" y="61"/>
                </a:cubicBezTo>
                <a:cubicBezTo>
                  <a:pt x="16" y="59"/>
                  <a:pt x="17" y="58"/>
                  <a:pt x="18" y="56"/>
                </a:cubicBezTo>
                <a:cubicBezTo>
                  <a:pt x="19" y="55"/>
                  <a:pt x="20" y="54"/>
                  <a:pt x="21" y="52"/>
                </a:cubicBezTo>
                <a:cubicBezTo>
                  <a:pt x="22" y="51"/>
                  <a:pt x="23" y="49"/>
                  <a:pt x="24" y="48"/>
                </a:cubicBezTo>
                <a:cubicBezTo>
                  <a:pt x="24" y="47"/>
                  <a:pt x="25" y="47"/>
                  <a:pt x="25" y="46"/>
                </a:cubicBezTo>
                <a:cubicBezTo>
                  <a:pt x="26" y="46"/>
                  <a:pt x="26" y="45"/>
                  <a:pt x="27" y="44"/>
                </a:cubicBezTo>
                <a:cubicBezTo>
                  <a:pt x="28" y="43"/>
                  <a:pt x="29" y="41"/>
                  <a:pt x="31" y="40"/>
                </a:cubicBezTo>
                <a:cubicBezTo>
                  <a:pt x="31" y="39"/>
                  <a:pt x="32" y="38"/>
                  <a:pt x="33" y="37"/>
                </a:cubicBezTo>
                <a:cubicBezTo>
                  <a:pt x="35" y="35"/>
                  <a:pt x="36" y="34"/>
                  <a:pt x="38" y="32"/>
                </a:cubicBezTo>
                <a:cubicBezTo>
                  <a:pt x="39" y="31"/>
                  <a:pt x="40" y="30"/>
                  <a:pt x="42" y="29"/>
                </a:cubicBezTo>
                <a:cubicBezTo>
                  <a:pt x="43" y="28"/>
                  <a:pt x="45" y="26"/>
                  <a:pt x="46" y="25"/>
                </a:cubicBezTo>
                <a:cubicBezTo>
                  <a:pt x="48" y="24"/>
                  <a:pt x="50" y="22"/>
                  <a:pt x="52" y="21"/>
                </a:cubicBezTo>
                <a:cubicBezTo>
                  <a:pt x="52" y="21"/>
                  <a:pt x="52" y="21"/>
                  <a:pt x="53" y="20"/>
                </a:cubicBezTo>
                <a:cubicBezTo>
                  <a:pt x="55" y="19"/>
                  <a:pt x="57" y="18"/>
                  <a:pt x="58" y="17"/>
                </a:cubicBezTo>
                <a:cubicBezTo>
                  <a:pt x="59" y="16"/>
                  <a:pt x="60" y="16"/>
                  <a:pt x="61" y="15"/>
                </a:cubicBezTo>
                <a:cubicBezTo>
                  <a:pt x="63" y="14"/>
                  <a:pt x="65" y="13"/>
                  <a:pt x="67" y="13"/>
                </a:cubicBezTo>
                <a:cubicBezTo>
                  <a:pt x="68" y="12"/>
                  <a:pt x="69" y="11"/>
                  <a:pt x="71" y="11"/>
                </a:cubicBezTo>
                <a:cubicBezTo>
                  <a:pt x="72" y="10"/>
                  <a:pt x="73" y="9"/>
                  <a:pt x="75" y="9"/>
                </a:cubicBezTo>
                <a:cubicBezTo>
                  <a:pt x="76" y="8"/>
                  <a:pt x="77" y="8"/>
                  <a:pt x="79" y="7"/>
                </a:cubicBezTo>
                <a:cubicBezTo>
                  <a:pt x="80" y="7"/>
                  <a:pt x="81" y="6"/>
                  <a:pt x="83" y="6"/>
                </a:cubicBezTo>
                <a:cubicBezTo>
                  <a:pt x="85" y="5"/>
                  <a:pt x="86" y="5"/>
                  <a:pt x="88" y="5"/>
                </a:cubicBezTo>
                <a:cubicBezTo>
                  <a:pt x="89" y="4"/>
                  <a:pt x="91" y="4"/>
                  <a:pt x="92" y="3"/>
                </a:cubicBezTo>
                <a:cubicBezTo>
                  <a:pt x="94" y="3"/>
                  <a:pt x="95" y="2"/>
                  <a:pt x="97" y="2"/>
                </a:cubicBezTo>
                <a:cubicBezTo>
                  <a:pt x="98" y="2"/>
                  <a:pt x="99" y="2"/>
                  <a:pt x="100" y="2"/>
                </a:cubicBezTo>
                <a:cubicBezTo>
                  <a:pt x="101" y="2"/>
                  <a:pt x="102" y="2"/>
                  <a:pt x="103" y="1"/>
                </a:cubicBezTo>
                <a:cubicBezTo>
                  <a:pt x="104" y="1"/>
                  <a:pt x="104" y="1"/>
                  <a:pt x="105" y="1"/>
                </a:cubicBezTo>
                <a:cubicBezTo>
                  <a:pt x="108" y="1"/>
                  <a:pt x="110" y="1"/>
                  <a:pt x="113" y="1"/>
                </a:cubicBezTo>
                <a:cubicBezTo>
                  <a:pt x="115" y="1"/>
                  <a:pt x="116" y="1"/>
                  <a:pt x="117" y="1"/>
                </a:cubicBezTo>
                <a:cubicBezTo>
                  <a:pt x="119" y="0"/>
                  <a:pt x="120" y="0"/>
                  <a:pt x="122" y="0"/>
                </a:cubicBezTo>
                <a:cubicBezTo>
                  <a:pt x="124" y="1"/>
                  <a:pt x="126" y="1"/>
                  <a:pt x="128" y="1"/>
                </a:cubicBezTo>
                <a:cubicBezTo>
                  <a:pt x="128" y="1"/>
                  <a:pt x="128" y="1"/>
                  <a:pt x="128" y="1"/>
                </a:cubicBezTo>
                <a:cubicBezTo>
                  <a:pt x="130" y="1"/>
                  <a:pt x="132" y="1"/>
                  <a:pt x="133" y="1"/>
                </a:cubicBezTo>
                <a:cubicBezTo>
                  <a:pt x="136" y="1"/>
                  <a:pt x="138" y="2"/>
                  <a:pt x="141" y="2"/>
                </a:cubicBezTo>
                <a:cubicBezTo>
                  <a:pt x="142" y="3"/>
                  <a:pt x="144" y="3"/>
                  <a:pt x="145" y="3"/>
                </a:cubicBezTo>
                <a:cubicBezTo>
                  <a:pt x="147" y="4"/>
                  <a:pt x="148" y="4"/>
                  <a:pt x="149" y="4"/>
                </a:cubicBezTo>
                <a:cubicBezTo>
                  <a:pt x="151" y="5"/>
                  <a:pt x="152" y="5"/>
                  <a:pt x="154" y="5"/>
                </a:cubicBezTo>
                <a:cubicBezTo>
                  <a:pt x="155" y="6"/>
                  <a:pt x="156" y="6"/>
                  <a:pt x="157" y="7"/>
                </a:cubicBezTo>
                <a:cubicBezTo>
                  <a:pt x="158" y="7"/>
                  <a:pt x="159" y="7"/>
                  <a:pt x="160" y="7"/>
                </a:cubicBezTo>
                <a:cubicBezTo>
                  <a:pt x="160" y="8"/>
                  <a:pt x="160" y="8"/>
                  <a:pt x="161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163" y="9"/>
                  <a:pt x="164" y="9"/>
                  <a:pt x="165" y="10"/>
                </a:cubicBezTo>
                <a:cubicBezTo>
                  <a:pt x="166" y="10"/>
                  <a:pt x="167" y="11"/>
                  <a:pt x="168" y="11"/>
                </a:cubicBezTo>
                <a:cubicBezTo>
                  <a:pt x="169" y="11"/>
                  <a:pt x="170" y="11"/>
                  <a:pt x="170" y="12"/>
                </a:cubicBezTo>
                <a:cubicBezTo>
                  <a:pt x="172" y="13"/>
                  <a:pt x="173" y="13"/>
                  <a:pt x="175" y="14"/>
                </a:cubicBezTo>
                <a:cubicBezTo>
                  <a:pt x="175" y="14"/>
                  <a:pt x="175" y="15"/>
                  <a:pt x="175" y="15"/>
                </a:cubicBezTo>
                <a:cubicBezTo>
                  <a:pt x="178" y="16"/>
                  <a:pt x="180" y="17"/>
                  <a:pt x="183" y="19"/>
                </a:cubicBezTo>
                <a:cubicBezTo>
                  <a:pt x="184" y="20"/>
                  <a:pt x="185" y="21"/>
                  <a:pt x="187" y="22"/>
                </a:cubicBezTo>
                <a:cubicBezTo>
                  <a:pt x="189" y="23"/>
                  <a:pt x="191" y="25"/>
                  <a:pt x="194" y="27"/>
                </a:cubicBezTo>
                <a:cubicBezTo>
                  <a:pt x="195" y="28"/>
                  <a:pt x="197" y="29"/>
                  <a:pt x="198" y="31"/>
                </a:cubicBezTo>
                <a:cubicBezTo>
                  <a:pt x="200" y="32"/>
                  <a:pt x="201" y="33"/>
                  <a:pt x="202" y="34"/>
                </a:cubicBezTo>
                <a:cubicBezTo>
                  <a:pt x="203" y="35"/>
                  <a:pt x="204" y="36"/>
                  <a:pt x="205" y="37"/>
                </a:cubicBezTo>
                <a:cubicBezTo>
                  <a:pt x="206" y="39"/>
                  <a:pt x="207" y="40"/>
                  <a:pt x="209" y="42"/>
                </a:cubicBezTo>
                <a:cubicBezTo>
                  <a:pt x="210" y="43"/>
                  <a:pt x="211" y="44"/>
                  <a:pt x="212" y="46"/>
                </a:cubicBezTo>
                <a:cubicBezTo>
                  <a:pt x="213" y="47"/>
                  <a:pt x="214" y="48"/>
                  <a:pt x="215" y="49"/>
                </a:cubicBezTo>
                <a:cubicBezTo>
                  <a:pt x="216" y="51"/>
                  <a:pt x="218" y="53"/>
                  <a:pt x="219" y="56"/>
                </a:cubicBezTo>
                <a:cubicBezTo>
                  <a:pt x="220" y="58"/>
                  <a:pt x="222" y="60"/>
                  <a:pt x="223" y="62"/>
                </a:cubicBezTo>
                <a:cubicBezTo>
                  <a:pt x="224" y="63"/>
                  <a:pt x="224" y="64"/>
                  <a:pt x="225" y="66"/>
                </a:cubicBezTo>
                <a:cubicBezTo>
                  <a:pt x="226" y="68"/>
                  <a:pt x="227" y="69"/>
                  <a:pt x="227" y="71"/>
                </a:cubicBezTo>
                <a:cubicBezTo>
                  <a:pt x="228" y="73"/>
                  <a:pt x="229" y="74"/>
                  <a:pt x="229" y="76"/>
                </a:cubicBezTo>
                <a:cubicBezTo>
                  <a:pt x="230" y="76"/>
                  <a:pt x="230" y="77"/>
                  <a:pt x="230" y="78"/>
                </a:cubicBezTo>
                <a:cubicBezTo>
                  <a:pt x="231" y="79"/>
                  <a:pt x="231" y="81"/>
                  <a:pt x="232" y="82"/>
                </a:cubicBezTo>
                <a:cubicBezTo>
                  <a:pt x="232" y="84"/>
                  <a:pt x="233" y="85"/>
                  <a:pt x="233" y="87"/>
                </a:cubicBezTo>
                <a:cubicBezTo>
                  <a:pt x="234" y="88"/>
                  <a:pt x="234" y="88"/>
                  <a:pt x="234" y="89"/>
                </a:cubicBezTo>
                <a:cubicBezTo>
                  <a:pt x="235" y="92"/>
                  <a:pt x="235" y="96"/>
                  <a:pt x="236" y="99"/>
                </a:cubicBezTo>
                <a:cubicBezTo>
                  <a:pt x="236" y="101"/>
                  <a:pt x="237" y="103"/>
                  <a:pt x="237" y="105"/>
                </a:cubicBezTo>
                <a:cubicBezTo>
                  <a:pt x="237" y="107"/>
                  <a:pt x="237" y="108"/>
                  <a:pt x="237" y="110"/>
                </a:cubicBezTo>
                <a:cubicBezTo>
                  <a:pt x="237" y="111"/>
                  <a:pt x="237" y="112"/>
                  <a:pt x="237" y="113"/>
                </a:cubicBezTo>
                <a:cubicBezTo>
                  <a:pt x="238" y="116"/>
                  <a:pt x="238" y="119"/>
                  <a:pt x="238" y="122"/>
                </a:cubicBezTo>
                <a:cubicBezTo>
                  <a:pt x="238" y="124"/>
                  <a:pt x="237" y="127"/>
                  <a:pt x="237" y="129"/>
                </a:cubicBezTo>
                <a:cubicBezTo>
                  <a:pt x="237" y="130"/>
                  <a:pt x="237" y="132"/>
                  <a:pt x="237" y="133"/>
                </a:cubicBezTo>
                <a:cubicBezTo>
                  <a:pt x="237" y="134"/>
                  <a:pt x="237" y="136"/>
                  <a:pt x="236" y="137"/>
                </a:cubicBezTo>
                <a:cubicBezTo>
                  <a:pt x="236" y="138"/>
                  <a:pt x="236" y="140"/>
                  <a:pt x="236" y="141"/>
                </a:cubicBezTo>
                <a:cubicBezTo>
                  <a:pt x="235" y="143"/>
                  <a:pt x="235" y="145"/>
                  <a:pt x="235" y="146"/>
                </a:cubicBezTo>
                <a:cubicBezTo>
                  <a:pt x="234" y="147"/>
                  <a:pt x="234" y="148"/>
                  <a:pt x="234" y="149"/>
                </a:cubicBezTo>
                <a:cubicBezTo>
                  <a:pt x="233" y="150"/>
                  <a:pt x="233" y="152"/>
                  <a:pt x="233" y="153"/>
                </a:cubicBezTo>
                <a:cubicBezTo>
                  <a:pt x="232" y="155"/>
                  <a:pt x="231" y="156"/>
                  <a:pt x="231" y="158"/>
                </a:cubicBezTo>
                <a:cubicBezTo>
                  <a:pt x="230" y="160"/>
                  <a:pt x="230" y="161"/>
                  <a:pt x="229" y="162"/>
                </a:cubicBezTo>
                <a:cubicBezTo>
                  <a:pt x="229" y="164"/>
                  <a:pt x="228" y="165"/>
                  <a:pt x="228" y="166"/>
                </a:cubicBezTo>
                <a:cubicBezTo>
                  <a:pt x="227" y="167"/>
                  <a:pt x="227" y="168"/>
                  <a:pt x="226" y="169"/>
                </a:cubicBezTo>
                <a:cubicBezTo>
                  <a:pt x="226" y="171"/>
                  <a:pt x="225" y="172"/>
                  <a:pt x="225" y="173"/>
                </a:cubicBezTo>
                <a:cubicBezTo>
                  <a:pt x="224" y="174"/>
                  <a:pt x="224" y="174"/>
                  <a:pt x="223" y="175"/>
                </a:cubicBezTo>
                <a:cubicBezTo>
                  <a:pt x="223" y="175"/>
                  <a:pt x="223" y="176"/>
                  <a:pt x="222" y="177"/>
                </a:cubicBezTo>
                <a:cubicBezTo>
                  <a:pt x="222" y="177"/>
                  <a:pt x="222" y="178"/>
                  <a:pt x="222" y="178"/>
                </a:cubicBezTo>
                <a:cubicBezTo>
                  <a:pt x="221" y="180"/>
                  <a:pt x="220" y="181"/>
                  <a:pt x="219" y="183"/>
                </a:cubicBezTo>
                <a:cubicBezTo>
                  <a:pt x="218" y="184"/>
                  <a:pt x="217" y="185"/>
                  <a:pt x="217" y="186"/>
                </a:cubicBezTo>
                <a:cubicBezTo>
                  <a:pt x="216" y="187"/>
                  <a:pt x="215" y="188"/>
                  <a:pt x="215" y="189"/>
                </a:cubicBezTo>
                <a:cubicBezTo>
                  <a:pt x="215" y="189"/>
                  <a:pt x="215" y="189"/>
                  <a:pt x="215" y="190"/>
                </a:cubicBezTo>
                <a:cubicBezTo>
                  <a:pt x="214" y="190"/>
                  <a:pt x="214" y="190"/>
                  <a:pt x="214" y="190"/>
                </a:cubicBezTo>
                <a:cubicBezTo>
                  <a:pt x="213" y="192"/>
                  <a:pt x="212" y="193"/>
                  <a:pt x="210" y="195"/>
                </a:cubicBezTo>
                <a:cubicBezTo>
                  <a:pt x="210" y="195"/>
                  <a:pt x="210" y="195"/>
                  <a:pt x="209" y="196"/>
                </a:cubicBezTo>
                <a:cubicBezTo>
                  <a:pt x="208" y="197"/>
                  <a:pt x="207" y="199"/>
                  <a:pt x="205" y="200"/>
                </a:cubicBezTo>
                <a:cubicBezTo>
                  <a:pt x="205" y="201"/>
                  <a:pt x="204" y="201"/>
                  <a:pt x="204" y="202"/>
                </a:cubicBezTo>
                <a:cubicBezTo>
                  <a:pt x="204" y="202"/>
                  <a:pt x="204" y="202"/>
                  <a:pt x="203" y="202"/>
                </a:cubicBezTo>
                <a:cubicBezTo>
                  <a:pt x="203" y="202"/>
                  <a:pt x="203" y="203"/>
                  <a:pt x="203" y="202"/>
                </a:cubicBezTo>
                <a:cubicBezTo>
                  <a:pt x="203" y="202"/>
                  <a:pt x="203" y="202"/>
                  <a:pt x="203" y="203"/>
                </a:cubicBezTo>
                <a:cubicBezTo>
                  <a:pt x="203" y="203"/>
                  <a:pt x="202" y="203"/>
                  <a:pt x="202" y="204"/>
                </a:cubicBezTo>
                <a:cubicBezTo>
                  <a:pt x="201" y="204"/>
                  <a:pt x="201" y="205"/>
                  <a:pt x="200" y="205"/>
                </a:cubicBezTo>
                <a:cubicBezTo>
                  <a:pt x="199" y="207"/>
                  <a:pt x="198" y="208"/>
                  <a:pt x="196" y="209"/>
                </a:cubicBezTo>
                <a:cubicBezTo>
                  <a:pt x="195" y="210"/>
                  <a:pt x="193" y="211"/>
                  <a:pt x="192" y="212"/>
                </a:cubicBezTo>
                <a:cubicBezTo>
                  <a:pt x="191" y="213"/>
                  <a:pt x="189" y="215"/>
                  <a:pt x="188" y="215"/>
                </a:cubicBezTo>
                <a:cubicBezTo>
                  <a:pt x="187" y="216"/>
                  <a:pt x="186" y="217"/>
                  <a:pt x="185" y="217"/>
                </a:cubicBezTo>
                <a:cubicBezTo>
                  <a:pt x="185" y="218"/>
                  <a:pt x="184" y="218"/>
                  <a:pt x="184" y="218"/>
                </a:cubicBezTo>
                <a:cubicBezTo>
                  <a:pt x="184" y="219"/>
                  <a:pt x="183" y="219"/>
                  <a:pt x="183" y="219"/>
                </a:cubicBezTo>
                <a:cubicBezTo>
                  <a:pt x="180" y="221"/>
                  <a:pt x="177" y="222"/>
                  <a:pt x="175" y="224"/>
                </a:cubicBezTo>
                <a:cubicBezTo>
                  <a:pt x="171" y="225"/>
                  <a:pt x="169" y="227"/>
                  <a:pt x="166" y="228"/>
                </a:cubicBezTo>
                <a:cubicBezTo>
                  <a:pt x="164" y="229"/>
                  <a:pt x="162" y="230"/>
                  <a:pt x="160" y="230"/>
                </a:cubicBezTo>
                <a:cubicBezTo>
                  <a:pt x="158" y="231"/>
                  <a:pt x="156" y="231"/>
                  <a:pt x="155" y="232"/>
                </a:cubicBezTo>
                <a:cubicBezTo>
                  <a:pt x="154" y="232"/>
                  <a:pt x="154" y="232"/>
                  <a:pt x="153" y="233"/>
                </a:cubicBezTo>
                <a:cubicBezTo>
                  <a:pt x="151" y="233"/>
                  <a:pt x="149" y="234"/>
                  <a:pt x="147" y="234"/>
                </a:cubicBezTo>
                <a:cubicBezTo>
                  <a:pt x="144" y="235"/>
                  <a:pt x="142" y="235"/>
                  <a:pt x="139" y="236"/>
                </a:cubicBezTo>
                <a:cubicBezTo>
                  <a:pt x="137" y="236"/>
                  <a:pt x="135" y="236"/>
                  <a:pt x="132" y="237"/>
                </a:cubicBezTo>
                <a:cubicBezTo>
                  <a:pt x="130" y="237"/>
                  <a:pt x="128" y="238"/>
                  <a:pt x="126" y="238"/>
                </a:cubicBezTo>
                <a:cubicBezTo>
                  <a:pt x="123" y="238"/>
                  <a:pt x="120" y="238"/>
                  <a:pt x="117" y="238"/>
                </a:cubicBezTo>
                <a:cubicBezTo>
                  <a:pt x="117" y="238"/>
                  <a:pt x="116" y="238"/>
                  <a:pt x="116" y="238"/>
                </a:cubicBezTo>
                <a:cubicBezTo>
                  <a:pt x="116" y="238"/>
                  <a:pt x="115" y="238"/>
                  <a:pt x="114" y="238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2" y="238"/>
                  <a:pt x="110" y="238"/>
                  <a:pt x="108" y="237"/>
                </a:cubicBezTo>
                <a:cubicBezTo>
                  <a:pt x="107" y="237"/>
                  <a:pt x="106" y="237"/>
                  <a:pt x="104" y="237"/>
                </a:cubicBezTo>
                <a:cubicBezTo>
                  <a:pt x="103" y="236"/>
                  <a:pt x="102" y="236"/>
                  <a:pt x="101" y="236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5"/>
                  <a:pt x="95" y="235"/>
                  <a:pt x="94" y="235"/>
                </a:cubicBezTo>
                <a:cubicBezTo>
                  <a:pt x="93" y="235"/>
                  <a:pt x="93" y="235"/>
                  <a:pt x="92" y="234"/>
                </a:cubicBezTo>
                <a:cubicBezTo>
                  <a:pt x="90" y="234"/>
                  <a:pt x="89" y="234"/>
                  <a:pt x="87" y="233"/>
                </a:cubicBezTo>
                <a:cubicBezTo>
                  <a:pt x="87" y="233"/>
                  <a:pt x="86" y="233"/>
                  <a:pt x="86" y="233"/>
                </a:cubicBezTo>
                <a:cubicBezTo>
                  <a:pt x="86" y="233"/>
                  <a:pt x="85" y="233"/>
                  <a:pt x="86" y="232"/>
                </a:cubicBezTo>
                <a:cubicBezTo>
                  <a:pt x="86" y="232"/>
                  <a:pt x="86" y="232"/>
                  <a:pt x="86" y="232"/>
                </a:cubicBezTo>
                <a:cubicBezTo>
                  <a:pt x="86" y="232"/>
                  <a:pt x="86" y="232"/>
                  <a:pt x="86" y="232"/>
                </a:cubicBezTo>
                <a:cubicBezTo>
                  <a:pt x="86" y="231"/>
                  <a:pt x="86" y="231"/>
                  <a:pt x="86" y="231"/>
                </a:cubicBezTo>
                <a:cubicBezTo>
                  <a:pt x="86" y="231"/>
                  <a:pt x="86" y="231"/>
                  <a:pt x="86" y="231"/>
                </a:cubicBezTo>
                <a:cubicBezTo>
                  <a:pt x="87" y="231"/>
                  <a:pt x="87" y="230"/>
                  <a:pt x="88" y="229"/>
                </a:cubicBezTo>
                <a:cubicBezTo>
                  <a:pt x="89" y="227"/>
                  <a:pt x="90" y="225"/>
                  <a:pt x="91" y="222"/>
                </a:cubicBezTo>
                <a:cubicBezTo>
                  <a:pt x="93" y="220"/>
                  <a:pt x="94" y="218"/>
                  <a:pt x="95" y="215"/>
                </a:cubicBezTo>
                <a:cubicBezTo>
                  <a:pt x="96" y="213"/>
                  <a:pt x="97" y="210"/>
                  <a:pt x="97" y="208"/>
                </a:cubicBezTo>
                <a:cubicBezTo>
                  <a:pt x="97" y="207"/>
                  <a:pt x="97" y="207"/>
                  <a:pt x="97" y="207"/>
                </a:cubicBezTo>
                <a:cubicBezTo>
                  <a:pt x="98" y="206"/>
                  <a:pt x="98" y="205"/>
                  <a:pt x="98" y="204"/>
                </a:cubicBezTo>
                <a:cubicBezTo>
                  <a:pt x="99" y="203"/>
                  <a:pt x="99" y="202"/>
                  <a:pt x="99" y="201"/>
                </a:cubicBezTo>
                <a:cubicBezTo>
                  <a:pt x="99" y="200"/>
                  <a:pt x="100" y="198"/>
                  <a:pt x="100" y="197"/>
                </a:cubicBezTo>
                <a:cubicBezTo>
                  <a:pt x="101" y="195"/>
                  <a:pt x="101" y="194"/>
                  <a:pt x="101" y="192"/>
                </a:cubicBezTo>
                <a:cubicBezTo>
                  <a:pt x="102" y="191"/>
                  <a:pt x="102" y="189"/>
                  <a:pt x="103" y="187"/>
                </a:cubicBezTo>
                <a:cubicBezTo>
                  <a:pt x="103" y="186"/>
                  <a:pt x="104" y="184"/>
                  <a:pt x="104" y="183"/>
                </a:cubicBezTo>
                <a:cubicBezTo>
                  <a:pt x="104" y="182"/>
                  <a:pt x="104" y="181"/>
                  <a:pt x="104" y="180"/>
                </a:cubicBezTo>
                <a:cubicBezTo>
                  <a:pt x="105" y="179"/>
                  <a:pt x="105" y="179"/>
                  <a:pt x="105" y="178"/>
                </a:cubicBezTo>
                <a:cubicBezTo>
                  <a:pt x="105" y="177"/>
                  <a:pt x="106" y="177"/>
                  <a:pt x="106" y="175"/>
                </a:cubicBezTo>
                <a:cubicBezTo>
                  <a:pt x="106" y="177"/>
                  <a:pt x="107" y="177"/>
                  <a:pt x="108" y="178"/>
                </a:cubicBezTo>
                <a:cubicBezTo>
                  <a:pt x="108" y="178"/>
                  <a:pt x="108" y="179"/>
                  <a:pt x="108" y="179"/>
                </a:cubicBezTo>
                <a:cubicBezTo>
                  <a:pt x="111" y="182"/>
                  <a:pt x="114" y="183"/>
                  <a:pt x="116" y="185"/>
                </a:cubicBezTo>
                <a:cubicBezTo>
                  <a:pt x="118" y="186"/>
                  <a:pt x="119" y="186"/>
                  <a:pt x="120" y="187"/>
                </a:cubicBezTo>
                <a:cubicBezTo>
                  <a:pt x="121" y="187"/>
                  <a:pt x="122" y="187"/>
                  <a:pt x="122" y="188"/>
                </a:cubicBezTo>
                <a:cubicBezTo>
                  <a:pt x="124" y="188"/>
                  <a:pt x="126" y="189"/>
                  <a:pt x="128" y="189"/>
                </a:cubicBezTo>
                <a:cubicBezTo>
                  <a:pt x="130" y="190"/>
                  <a:pt x="131" y="190"/>
                  <a:pt x="132" y="190"/>
                </a:cubicBezTo>
                <a:cubicBezTo>
                  <a:pt x="134" y="190"/>
                  <a:pt x="137" y="190"/>
                  <a:pt x="139" y="190"/>
                </a:cubicBezTo>
                <a:cubicBezTo>
                  <a:pt x="139" y="190"/>
                  <a:pt x="139" y="190"/>
                  <a:pt x="139" y="190"/>
                </a:cubicBezTo>
                <a:cubicBezTo>
                  <a:pt x="141" y="190"/>
                  <a:pt x="143" y="189"/>
                  <a:pt x="145" y="189"/>
                </a:cubicBezTo>
                <a:cubicBezTo>
                  <a:pt x="146" y="189"/>
                  <a:pt x="148" y="188"/>
                  <a:pt x="150" y="188"/>
                </a:cubicBezTo>
                <a:cubicBezTo>
                  <a:pt x="152" y="187"/>
                  <a:pt x="153" y="187"/>
                  <a:pt x="155" y="186"/>
                </a:cubicBezTo>
                <a:cubicBezTo>
                  <a:pt x="156" y="185"/>
                  <a:pt x="158" y="185"/>
                  <a:pt x="159" y="185"/>
                </a:cubicBezTo>
                <a:cubicBezTo>
                  <a:pt x="161" y="184"/>
                  <a:pt x="162" y="183"/>
                  <a:pt x="164" y="182"/>
                </a:cubicBezTo>
                <a:cubicBezTo>
                  <a:pt x="166" y="181"/>
                  <a:pt x="168" y="179"/>
                  <a:pt x="170" y="177"/>
                </a:cubicBezTo>
                <a:cubicBezTo>
                  <a:pt x="173" y="175"/>
                  <a:pt x="175" y="173"/>
                  <a:pt x="178" y="171"/>
                </a:cubicBezTo>
                <a:cubicBezTo>
                  <a:pt x="178" y="170"/>
                  <a:pt x="179" y="169"/>
                  <a:pt x="179" y="169"/>
                </a:cubicBezTo>
                <a:cubicBezTo>
                  <a:pt x="180" y="168"/>
                  <a:pt x="180" y="167"/>
                  <a:pt x="181" y="167"/>
                </a:cubicBezTo>
                <a:cubicBezTo>
                  <a:pt x="181" y="167"/>
                  <a:pt x="181" y="167"/>
                  <a:pt x="181" y="166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2" y="165"/>
                  <a:pt x="183" y="164"/>
                  <a:pt x="184" y="162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5" y="161"/>
                  <a:pt x="186" y="160"/>
                  <a:pt x="186" y="159"/>
                </a:cubicBezTo>
                <a:cubicBezTo>
                  <a:pt x="186" y="159"/>
                  <a:pt x="186" y="159"/>
                  <a:pt x="186" y="158"/>
                </a:cubicBezTo>
                <a:cubicBezTo>
                  <a:pt x="187" y="158"/>
                  <a:pt x="187" y="157"/>
                  <a:pt x="188" y="156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89" y="154"/>
                  <a:pt x="190" y="152"/>
                  <a:pt x="190" y="150"/>
                </a:cubicBezTo>
                <a:cubicBezTo>
                  <a:pt x="191" y="150"/>
                  <a:pt x="191" y="150"/>
                  <a:pt x="191" y="151"/>
                </a:cubicBezTo>
                <a:cubicBezTo>
                  <a:pt x="191" y="150"/>
                  <a:pt x="191" y="150"/>
                  <a:pt x="191" y="150"/>
                </a:cubicBezTo>
                <a:cubicBezTo>
                  <a:pt x="191" y="148"/>
                  <a:pt x="192" y="147"/>
                  <a:pt x="192" y="145"/>
                </a:cubicBezTo>
                <a:cubicBezTo>
                  <a:pt x="193" y="145"/>
                  <a:pt x="193" y="145"/>
                  <a:pt x="193" y="145"/>
                </a:cubicBezTo>
                <a:cubicBezTo>
                  <a:pt x="193" y="145"/>
                  <a:pt x="193" y="145"/>
                  <a:pt x="193" y="146"/>
                </a:cubicBezTo>
                <a:cubicBezTo>
                  <a:pt x="193" y="145"/>
                  <a:pt x="193" y="145"/>
                  <a:pt x="193" y="145"/>
                </a:cubicBezTo>
                <a:cubicBezTo>
                  <a:pt x="194" y="143"/>
                  <a:pt x="194" y="141"/>
                  <a:pt x="195" y="139"/>
                </a:cubicBezTo>
                <a:cubicBezTo>
                  <a:pt x="195" y="137"/>
                  <a:pt x="196" y="135"/>
                  <a:pt x="196" y="133"/>
                </a:cubicBezTo>
                <a:cubicBezTo>
                  <a:pt x="196" y="132"/>
                  <a:pt x="196" y="132"/>
                  <a:pt x="196" y="131"/>
                </a:cubicBezTo>
                <a:cubicBezTo>
                  <a:pt x="197" y="131"/>
                  <a:pt x="197" y="130"/>
                  <a:pt x="197" y="130"/>
                </a:cubicBezTo>
                <a:cubicBezTo>
                  <a:pt x="197" y="129"/>
                  <a:pt x="197" y="129"/>
                  <a:pt x="197" y="128"/>
                </a:cubicBezTo>
                <a:cubicBezTo>
                  <a:pt x="197" y="128"/>
                  <a:pt x="197" y="128"/>
                  <a:pt x="197" y="128"/>
                </a:cubicBezTo>
                <a:cubicBezTo>
                  <a:pt x="197" y="128"/>
                  <a:pt x="197" y="128"/>
                  <a:pt x="197" y="128"/>
                </a:cubicBezTo>
                <a:cubicBezTo>
                  <a:pt x="197" y="128"/>
                  <a:pt x="197" y="128"/>
                  <a:pt x="197" y="128"/>
                </a:cubicBezTo>
                <a:cubicBezTo>
                  <a:pt x="197" y="128"/>
                  <a:pt x="197" y="128"/>
                  <a:pt x="198" y="128"/>
                </a:cubicBezTo>
                <a:cubicBezTo>
                  <a:pt x="198" y="128"/>
                  <a:pt x="198" y="128"/>
                  <a:pt x="198" y="128"/>
                </a:cubicBezTo>
                <a:cubicBezTo>
                  <a:pt x="198" y="128"/>
                  <a:pt x="198" y="128"/>
                  <a:pt x="198" y="128"/>
                </a:cubicBezTo>
                <a:cubicBezTo>
                  <a:pt x="198" y="127"/>
                  <a:pt x="197" y="127"/>
                  <a:pt x="197" y="127"/>
                </a:cubicBezTo>
                <a:cubicBezTo>
                  <a:pt x="198" y="126"/>
                  <a:pt x="198" y="125"/>
                  <a:pt x="198" y="124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8" y="124"/>
                  <a:pt x="198" y="123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0"/>
                  <a:pt x="198" y="120"/>
                  <a:pt x="198" y="11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9" y="118"/>
                  <a:pt x="199" y="118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3"/>
                  <a:pt x="199" y="110"/>
                  <a:pt x="199" y="107"/>
                </a:cubicBezTo>
                <a:cubicBezTo>
                  <a:pt x="199" y="105"/>
                  <a:pt x="199" y="104"/>
                  <a:pt x="199" y="102"/>
                </a:cubicBezTo>
                <a:cubicBezTo>
                  <a:pt x="198" y="100"/>
                  <a:pt x="198" y="98"/>
                  <a:pt x="198" y="96"/>
                </a:cubicBezTo>
                <a:cubicBezTo>
                  <a:pt x="198" y="95"/>
                  <a:pt x="197" y="94"/>
                  <a:pt x="197" y="93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7" y="91"/>
                  <a:pt x="196" y="91"/>
                  <a:pt x="196" y="91"/>
                </a:cubicBezTo>
                <a:cubicBezTo>
                  <a:pt x="196" y="89"/>
                  <a:pt x="195" y="88"/>
                  <a:pt x="195" y="86"/>
                </a:cubicBezTo>
                <a:cubicBezTo>
                  <a:pt x="195" y="86"/>
                  <a:pt x="195" y="86"/>
                  <a:pt x="195" y="85"/>
                </a:cubicBezTo>
                <a:cubicBezTo>
                  <a:pt x="194" y="85"/>
                  <a:pt x="194" y="85"/>
                  <a:pt x="194" y="84"/>
                </a:cubicBezTo>
                <a:cubicBezTo>
                  <a:pt x="194" y="84"/>
                  <a:pt x="194" y="83"/>
                  <a:pt x="193" y="82"/>
                </a:cubicBezTo>
                <a:cubicBezTo>
                  <a:pt x="192" y="80"/>
                  <a:pt x="192" y="78"/>
                  <a:pt x="190" y="77"/>
                </a:cubicBezTo>
                <a:cubicBezTo>
                  <a:pt x="189" y="75"/>
                  <a:pt x="188" y="72"/>
                  <a:pt x="187" y="71"/>
                </a:cubicBezTo>
                <a:cubicBezTo>
                  <a:pt x="186" y="69"/>
                  <a:pt x="184" y="67"/>
                  <a:pt x="183" y="66"/>
                </a:cubicBezTo>
                <a:cubicBezTo>
                  <a:pt x="183" y="66"/>
                  <a:pt x="182" y="65"/>
                  <a:pt x="182" y="65"/>
                </a:cubicBezTo>
                <a:cubicBezTo>
                  <a:pt x="182" y="64"/>
                  <a:pt x="181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0" y="62"/>
                  <a:pt x="179" y="61"/>
                  <a:pt x="177" y="60"/>
                </a:cubicBezTo>
                <a:cubicBezTo>
                  <a:pt x="177" y="60"/>
                  <a:pt x="177" y="59"/>
                  <a:pt x="176" y="59"/>
                </a:cubicBezTo>
                <a:cubicBezTo>
                  <a:pt x="175" y="58"/>
                  <a:pt x="174" y="56"/>
                  <a:pt x="173" y="56"/>
                </a:cubicBezTo>
                <a:cubicBezTo>
                  <a:pt x="171" y="55"/>
                  <a:pt x="170" y="54"/>
                  <a:pt x="169" y="53"/>
                </a:cubicBezTo>
                <a:cubicBezTo>
                  <a:pt x="167" y="52"/>
                  <a:pt x="166" y="51"/>
                  <a:pt x="164" y="50"/>
                </a:cubicBezTo>
                <a:cubicBezTo>
                  <a:pt x="164" y="50"/>
                  <a:pt x="164" y="50"/>
                  <a:pt x="164" y="50"/>
                </a:cubicBezTo>
                <a:cubicBezTo>
                  <a:pt x="161" y="49"/>
                  <a:pt x="159" y="48"/>
                  <a:pt x="157" y="47"/>
                </a:cubicBezTo>
                <a:cubicBezTo>
                  <a:pt x="154" y="46"/>
                  <a:pt x="152" y="45"/>
                  <a:pt x="150" y="44"/>
                </a:cubicBezTo>
                <a:cubicBezTo>
                  <a:pt x="147" y="43"/>
                  <a:pt x="145" y="43"/>
                  <a:pt x="143" y="42"/>
                </a:cubicBezTo>
                <a:cubicBezTo>
                  <a:pt x="141" y="42"/>
                  <a:pt x="139" y="41"/>
                  <a:pt x="137" y="41"/>
                </a:cubicBezTo>
                <a:cubicBezTo>
                  <a:pt x="136" y="41"/>
                  <a:pt x="134" y="41"/>
                  <a:pt x="133" y="40"/>
                </a:cubicBezTo>
                <a:cubicBezTo>
                  <a:pt x="133" y="40"/>
                  <a:pt x="132" y="40"/>
                  <a:pt x="132" y="40"/>
                </a:cubicBezTo>
                <a:cubicBezTo>
                  <a:pt x="131" y="40"/>
                  <a:pt x="130" y="40"/>
                  <a:pt x="130" y="40"/>
                </a:cubicBezTo>
                <a:cubicBezTo>
                  <a:pt x="129" y="40"/>
                  <a:pt x="128" y="40"/>
                  <a:pt x="127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3" y="40"/>
                  <a:pt x="121" y="40"/>
                  <a:pt x="118" y="40"/>
                </a:cubicBezTo>
                <a:cubicBezTo>
                  <a:pt x="118" y="40"/>
                  <a:pt x="117" y="40"/>
                  <a:pt x="116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40"/>
                  <a:pt x="115" y="40"/>
                  <a:pt x="114" y="40"/>
                </a:cubicBezTo>
                <a:cubicBezTo>
                  <a:pt x="114" y="41"/>
                  <a:pt x="113" y="40"/>
                  <a:pt x="113" y="41"/>
                </a:cubicBezTo>
                <a:cubicBezTo>
                  <a:pt x="112" y="40"/>
                  <a:pt x="112" y="41"/>
                  <a:pt x="112" y="41"/>
                </a:cubicBezTo>
                <a:cubicBezTo>
                  <a:pt x="112" y="41"/>
                  <a:pt x="111" y="41"/>
                  <a:pt x="111" y="41"/>
                </a:cubicBezTo>
                <a:cubicBezTo>
                  <a:pt x="110" y="41"/>
                  <a:pt x="110" y="41"/>
                  <a:pt x="109" y="41"/>
                </a:cubicBezTo>
                <a:cubicBezTo>
                  <a:pt x="109" y="41"/>
                  <a:pt x="108" y="41"/>
                  <a:pt x="108" y="41"/>
                </a:cubicBezTo>
                <a:cubicBezTo>
                  <a:pt x="108" y="41"/>
                  <a:pt x="107" y="41"/>
                  <a:pt x="107" y="41"/>
                </a:cubicBezTo>
                <a:cubicBezTo>
                  <a:pt x="106" y="41"/>
                  <a:pt x="106" y="41"/>
                  <a:pt x="105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1" y="42"/>
                  <a:pt x="100" y="43"/>
                  <a:pt x="98" y="43"/>
                </a:cubicBezTo>
                <a:cubicBezTo>
                  <a:pt x="98" y="43"/>
                  <a:pt x="98" y="43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7" y="43"/>
                  <a:pt x="96" y="43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1" y="45"/>
                  <a:pt x="89" y="46"/>
                  <a:pt x="87" y="47"/>
                </a:cubicBezTo>
                <a:cubicBezTo>
                  <a:pt x="86" y="47"/>
                  <a:pt x="85" y="48"/>
                  <a:pt x="84" y="48"/>
                </a:cubicBezTo>
                <a:cubicBezTo>
                  <a:pt x="83" y="48"/>
                  <a:pt x="82" y="49"/>
                  <a:pt x="80" y="50"/>
                </a:cubicBezTo>
                <a:cubicBezTo>
                  <a:pt x="79" y="50"/>
                  <a:pt x="78" y="51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5" y="52"/>
                  <a:pt x="75" y="53"/>
                  <a:pt x="74" y="5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8" name="Oval 78">
            <a:extLst>
              <a:ext uri="{FF2B5EF4-FFF2-40B4-BE49-F238E27FC236}">
                <a16:creationId xmlns="" xmlns:a16="http://schemas.microsoft.com/office/drawing/2014/main" id="{5EC58464-E98C-40EF-A46D-90A072C8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40" y="2460003"/>
            <a:ext cx="390525" cy="401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89" name="Freeform 79">
            <a:extLst>
              <a:ext uri="{FF2B5EF4-FFF2-40B4-BE49-F238E27FC236}">
                <a16:creationId xmlns="" xmlns:a16="http://schemas.microsoft.com/office/drawing/2014/main" id="{FDE4D39E-1EA4-42E1-BAD7-E099D951F56A}"/>
              </a:ext>
            </a:extLst>
          </p:cNvPr>
          <p:cNvSpPr>
            <a:spLocks/>
          </p:cNvSpPr>
          <p:nvPr/>
        </p:nvSpPr>
        <p:spPr bwMode="auto">
          <a:xfrm>
            <a:off x="2169403" y="2526678"/>
            <a:ext cx="127000" cy="268287"/>
          </a:xfrm>
          <a:custGeom>
            <a:avLst/>
            <a:gdLst>
              <a:gd name="T0" fmla="*/ 0 w 175"/>
              <a:gd name="T1" fmla="*/ 104 h 363"/>
              <a:gd name="T2" fmla="*/ 38 w 175"/>
              <a:gd name="T3" fmla="*/ 104 h 363"/>
              <a:gd name="T4" fmla="*/ 38 w 175"/>
              <a:gd name="T5" fmla="*/ 85 h 363"/>
              <a:gd name="T6" fmla="*/ 45 w 175"/>
              <a:gd name="T7" fmla="*/ 36 h 363"/>
              <a:gd name="T8" fmla="*/ 70 w 175"/>
              <a:gd name="T9" fmla="*/ 10 h 363"/>
              <a:gd name="T10" fmla="*/ 117 w 175"/>
              <a:gd name="T11" fmla="*/ 0 h 363"/>
              <a:gd name="T12" fmla="*/ 175 w 175"/>
              <a:gd name="T13" fmla="*/ 9 h 363"/>
              <a:gd name="T14" fmla="*/ 165 w 175"/>
              <a:gd name="T15" fmla="*/ 56 h 363"/>
              <a:gd name="T16" fmla="*/ 134 w 175"/>
              <a:gd name="T17" fmla="*/ 52 h 363"/>
              <a:gd name="T18" fmla="*/ 113 w 175"/>
              <a:gd name="T19" fmla="*/ 59 h 363"/>
              <a:gd name="T20" fmla="*/ 106 w 175"/>
              <a:gd name="T21" fmla="*/ 86 h 363"/>
              <a:gd name="T22" fmla="*/ 106 w 175"/>
              <a:gd name="T23" fmla="*/ 104 h 363"/>
              <a:gd name="T24" fmla="*/ 157 w 175"/>
              <a:gd name="T25" fmla="*/ 104 h 363"/>
              <a:gd name="T26" fmla="*/ 157 w 175"/>
              <a:gd name="T27" fmla="*/ 158 h 363"/>
              <a:gd name="T28" fmla="*/ 106 w 175"/>
              <a:gd name="T29" fmla="*/ 158 h 363"/>
              <a:gd name="T30" fmla="*/ 106 w 175"/>
              <a:gd name="T31" fmla="*/ 363 h 363"/>
              <a:gd name="T32" fmla="*/ 38 w 175"/>
              <a:gd name="T33" fmla="*/ 363 h 363"/>
              <a:gd name="T34" fmla="*/ 38 w 175"/>
              <a:gd name="T35" fmla="*/ 158 h 363"/>
              <a:gd name="T36" fmla="*/ 0 w 175"/>
              <a:gd name="T37" fmla="*/ 158 h 363"/>
              <a:gd name="T38" fmla="*/ 0 w 175"/>
              <a:gd name="T39" fmla="*/ 104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5" h="363">
                <a:moveTo>
                  <a:pt x="0" y="104"/>
                </a:moveTo>
                <a:cubicBezTo>
                  <a:pt x="38" y="104"/>
                  <a:pt x="38" y="104"/>
                  <a:pt x="38" y="104"/>
                </a:cubicBezTo>
                <a:cubicBezTo>
                  <a:pt x="38" y="85"/>
                  <a:pt x="38" y="85"/>
                  <a:pt x="38" y="85"/>
                </a:cubicBezTo>
                <a:cubicBezTo>
                  <a:pt x="38" y="63"/>
                  <a:pt x="40" y="47"/>
                  <a:pt x="45" y="36"/>
                </a:cubicBezTo>
                <a:cubicBezTo>
                  <a:pt x="49" y="25"/>
                  <a:pt x="58" y="17"/>
                  <a:pt x="70" y="10"/>
                </a:cubicBezTo>
                <a:cubicBezTo>
                  <a:pt x="83" y="3"/>
                  <a:pt x="98" y="0"/>
                  <a:pt x="117" y="0"/>
                </a:cubicBezTo>
                <a:cubicBezTo>
                  <a:pt x="137" y="0"/>
                  <a:pt x="156" y="3"/>
                  <a:pt x="175" y="9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54" y="54"/>
                  <a:pt x="144" y="52"/>
                  <a:pt x="134" y="52"/>
                </a:cubicBezTo>
                <a:cubicBezTo>
                  <a:pt x="124" y="52"/>
                  <a:pt x="117" y="55"/>
                  <a:pt x="113" y="59"/>
                </a:cubicBezTo>
                <a:cubicBezTo>
                  <a:pt x="108" y="64"/>
                  <a:pt x="106" y="73"/>
                  <a:pt x="106" y="86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106" y="363"/>
                  <a:pt x="106" y="363"/>
                  <a:pt x="106" y="363"/>
                </a:cubicBezTo>
                <a:cubicBezTo>
                  <a:pt x="38" y="363"/>
                  <a:pt x="38" y="363"/>
                  <a:pt x="38" y="363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0" y="158"/>
                  <a:pt x="0" y="158"/>
                  <a:pt x="0" y="158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8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0" name="Oval 80">
            <a:extLst>
              <a:ext uri="{FF2B5EF4-FFF2-40B4-BE49-F238E27FC236}">
                <a16:creationId xmlns="" xmlns:a16="http://schemas.microsoft.com/office/drawing/2014/main" id="{BC66A28A-6C0E-48EC-A674-29553143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740" y="2355228"/>
            <a:ext cx="257175" cy="265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1" name="Oval 81">
            <a:extLst>
              <a:ext uri="{FF2B5EF4-FFF2-40B4-BE49-F238E27FC236}">
                <a16:creationId xmlns="" xmlns:a16="http://schemas.microsoft.com/office/drawing/2014/main" id="{FD91EB1E-FE0B-49F4-8657-08E84CCE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240" y="3842715"/>
            <a:ext cx="215900" cy="222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2" name="Oval 82">
            <a:extLst>
              <a:ext uri="{FF2B5EF4-FFF2-40B4-BE49-F238E27FC236}">
                <a16:creationId xmlns="" xmlns:a16="http://schemas.microsoft.com/office/drawing/2014/main" id="{F243225D-A5FD-4F68-A2D3-C06E7B03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553" y="3280740"/>
            <a:ext cx="192087" cy="1984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3" name="Oval 83">
            <a:extLst>
              <a:ext uri="{FF2B5EF4-FFF2-40B4-BE49-F238E27FC236}">
                <a16:creationId xmlns="" xmlns:a16="http://schemas.microsoft.com/office/drawing/2014/main" id="{4923CCF4-548D-4DD1-8C59-07331A79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278" y="3914153"/>
            <a:ext cx="182562" cy="1889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4" name="Oval 84">
            <a:extLst>
              <a:ext uri="{FF2B5EF4-FFF2-40B4-BE49-F238E27FC236}">
                <a16:creationId xmlns="" xmlns:a16="http://schemas.microsoft.com/office/drawing/2014/main" id="{043C04C7-C48F-47A4-99B4-7A3E064C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553" y="3744290"/>
            <a:ext cx="128587" cy="1333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5" name="Oval 85">
            <a:extLst>
              <a:ext uri="{FF2B5EF4-FFF2-40B4-BE49-F238E27FC236}">
                <a16:creationId xmlns="" xmlns:a16="http://schemas.microsoft.com/office/drawing/2014/main" id="{8904C5BC-2734-45EE-96A2-8827C5E1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953" y="2983878"/>
            <a:ext cx="203200" cy="2079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6" name="Oval 86">
            <a:extLst>
              <a:ext uri="{FF2B5EF4-FFF2-40B4-BE49-F238E27FC236}">
                <a16:creationId xmlns="" xmlns:a16="http://schemas.microsoft.com/office/drawing/2014/main" id="{576F3957-4223-443D-A595-7AA6B307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590" y="3104528"/>
            <a:ext cx="125413" cy="1301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7" name="Oval 87">
            <a:extLst>
              <a:ext uri="{FF2B5EF4-FFF2-40B4-BE49-F238E27FC236}">
                <a16:creationId xmlns="" xmlns:a16="http://schemas.microsoft.com/office/drawing/2014/main" id="{EF9BA6A3-32B1-44FB-9058-85581493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115" y="2760040"/>
            <a:ext cx="96838" cy="1000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8" name="Oval 88">
            <a:extLst>
              <a:ext uri="{FF2B5EF4-FFF2-40B4-BE49-F238E27FC236}">
                <a16:creationId xmlns="" xmlns:a16="http://schemas.microsoft.com/office/drawing/2014/main" id="{0364EDB2-0CC5-47EB-97BB-512F54A3C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028" y="2672728"/>
            <a:ext cx="155575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99" name="Oval 89">
            <a:extLst>
              <a:ext uri="{FF2B5EF4-FFF2-40B4-BE49-F238E27FC236}">
                <a16:creationId xmlns="" xmlns:a16="http://schemas.microsoft.com/office/drawing/2014/main" id="{E93C3E9C-57C5-462B-A615-D42F067C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315" y="2552078"/>
            <a:ext cx="149225" cy="15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0" name="Oval 90">
            <a:extLst>
              <a:ext uri="{FF2B5EF4-FFF2-40B4-BE49-F238E27FC236}">
                <a16:creationId xmlns="" xmlns:a16="http://schemas.microsoft.com/office/drawing/2014/main" id="{8F6B7D07-E3D4-4422-AC42-EE8F54DB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15" y="2569540"/>
            <a:ext cx="214313" cy="2206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1" name="Oval 91">
            <a:extLst>
              <a:ext uri="{FF2B5EF4-FFF2-40B4-BE49-F238E27FC236}">
                <a16:creationId xmlns="" xmlns:a16="http://schemas.microsoft.com/office/drawing/2014/main" id="{0FF134F6-D45D-4605-9D86-C919FF356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678" y="2150440"/>
            <a:ext cx="13652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2" name="Oval 92">
            <a:extLst>
              <a:ext uri="{FF2B5EF4-FFF2-40B4-BE49-F238E27FC236}">
                <a16:creationId xmlns="" xmlns:a16="http://schemas.microsoft.com/office/drawing/2014/main" id="{3FDD6A28-DF5F-4F8F-9F68-55EE6A026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28" y="2209178"/>
            <a:ext cx="119062" cy="1238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3" name="Oval 93">
            <a:extLst>
              <a:ext uri="{FF2B5EF4-FFF2-40B4-BE49-F238E27FC236}">
                <a16:creationId xmlns="" xmlns:a16="http://schemas.microsoft.com/office/drawing/2014/main" id="{7C690E76-3D8B-4258-B857-3B8EA6811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265" y="2904503"/>
            <a:ext cx="139700" cy="1428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4" name="Oval 94">
            <a:extLst>
              <a:ext uri="{FF2B5EF4-FFF2-40B4-BE49-F238E27FC236}">
                <a16:creationId xmlns="" xmlns:a16="http://schemas.microsoft.com/office/drawing/2014/main" id="{B6C7A323-4786-4961-85E5-582A42D6A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15" y="2844178"/>
            <a:ext cx="207963" cy="212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5" name="Oval 95">
            <a:extLst>
              <a:ext uri="{FF2B5EF4-FFF2-40B4-BE49-F238E27FC236}">
                <a16:creationId xmlns="" xmlns:a16="http://schemas.microsoft.com/office/drawing/2014/main" id="{D8B45B5C-5173-4A5C-995F-874FB990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278" y="2756865"/>
            <a:ext cx="106362" cy="109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6" name="Oval 96">
            <a:extLst>
              <a:ext uri="{FF2B5EF4-FFF2-40B4-BE49-F238E27FC236}">
                <a16:creationId xmlns="" xmlns:a16="http://schemas.microsoft.com/office/drawing/2014/main" id="{6570F214-62D4-4D90-AC83-1E800E59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003" y="2347290"/>
            <a:ext cx="185737" cy="19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7" name="Oval 97">
            <a:extLst>
              <a:ext uri="{FF2B5EF4-FFF2-40B4-BE49-F238E27FC236}">
                <a16:creationId xmlns="" xmlns:a16="http://schemas.microsoft.com/office/drawing/2014/main" id="{E91DE5D8-ACA8-48EA-AAFE-6A10D131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315" y="3233115"/>
            <a:ext cx="98425" cy="10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8" name="Oval 98">
            <a:extLst>
              <a:ext uri="{FF2B5EF4-FFF2-40B4-BE49-F238E27FC236}">
                <a16:creationId xmlns="" xmlns:a16="http://schemas.microsoft.com/office/drawing/2014/main" id="{86C2F1DF-95A4-4641-B9C8-F8B93886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603" y="3474415"/>
            <a:ext cx="104775" cy="1095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09" name="Oval 99">
            <a:extLst>
              <a:ext uri="{FF2B5EF4-FFF2-40B4-BE49-F238E27FC236}">
                <a16:creationId xmlns="" xmlns:a16="http://schemas.microsoft.com/office/drawing/2014/main" id="{5F999E16-B942-40AD-B21F-74EADEFE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78" y="4120528"/>
            <a:ext cx="106362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10" name="Oval 100">
            <a:extLst>
              <a:ext uri="{FF2B5EF4-FFF2-40B4-BE49-F238E27FC236}">
                <a16:creationId xmlns="" xmlns:a16="http://schemas.microsoft.com/office/drawing/2014/main" id="{FA7472D5-39E5-4A4C-83EE-004F5605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215" y="3101353"/>
            <a:ext cx="104775" cy="109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11" name="Oval 101">
            <a:extLst>
              <a:ext uri="{FF2B5EF4-FFF2-40B4-BE49-F238E27FC236}">
                <a16:creationId xmlns="" xmlns:a16="http://schemas.microsoft.com/office/drawing/2014/main" id="{7284BAC9-7437-4A8D-BEDF-906ED1A0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640" y="3625228"/>
            <a:ext cx="200025" cy="2079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12" name="Oval 102">
            <a:extLst>
              <a:ext uri="{FF2B5EF4-FFF2-40B4-BE49-F238E27FC236}">
                <a16:creationId xmlns="" xmlns:a16="http://schemas.microsoft.com/office/drawing/2014/main" id="{5902D77E-EFFC-4925-98E9-E81933D5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765" y="4039565"/>
            <a:ext cx="201613" cy="206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113" name="Oval 103">
            <a:extLst>
              <a:ext uri="{FF2B5EF4-FFF2-40B4-BE49-F238E27FC236}">
                <a16:creationId xmlns="" xmlns:a16="http://schemas.microsoft.com/office/drawing/2014/main" id="{D548EC00-FA03-47B9-AFE1-60AF1ACA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090" y="3460128"/>
            <a:ext cx="106363" cy="107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>
              <a:spcBef>
                <a:spcPct val="50000"/>
              </a:spcBef>
              <a:defRPr/>
            </a:pPr>
            <a:endParaRPr lang="en-GB" sz="1350"/>
          </a:p>
        </p:txBody>
      </p:sp>
      <p:sp>
        <p:nvSpPr>
          <p:cNvPr id="26734" name="TextBox 129">
            <a:extLst>
              <a:ext uri="{FF2B5EF4-FFF2-40B4-BE49-F238E27FC236}">
                <a16:creationId xmlns="" xmlns:a16="http://schemas.microsoft.com/office/drawing/2014/main" id="{8E1245D3-94F6-4E49-8583-D9D45296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951" y="2529616"/>
            <a:ext cx="2229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it-IT" sz="2000" b="1" dirty="0" err="1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Antonella</a:t>
            </a:r>
            <a:r>
              <a:rPr lang="en-GB" altLang="it-IT" sz="2000" b="1" dirty="0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</a:t>
            </a:r>
            <a:r>
              <a:rPr lang="en-GB" altLang="it-IT" sz="2000" b="1" dirty="0" err="1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Manca</a:t>
            </a:r>
            <a:endParaRPr lang="en-GB" altLang="it-IT" sz="2000" b="1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26735" name="TextBox 135">
            <a:extLst>
              <a:ext uri="{FF2B5EF4-FFF2-40B4-BE49-F238E27FC236}">
                <a16:creationId xmlns="" xmlns:a16="http://schemas.microsoft.com/office/drawing/2014/main" id="{244189C5-2086-4F04-9728-0E44D73C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39" y="3069138"/>
            <a:ext cx="29845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Friuli Venezia Giulia </a:t>
            </a:r>
            <a:r>
              <a:rPr lang="it-IT" altLang="it-IT" sz="1000" dirty="0" err="1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Autonomous</a:t>
            </a:r>
            <a:r>
              <a:rPr lang="it-IT" altLang="it-IT" sz="1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</a:t>
            </a:r>
            <a:r>
              <a:rPr lang="it-IT" altLang="it-IT" sz="1000" dirty="0" err="1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Region</a:t>
            </a:r>
            <a:endParaRPr lang="it-IT" altLang="it-IT" sz="10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GB" altLang="it-IT" sz="10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1000" dirty="0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Head of </a:t>
            </a:r>
            <a:r>
              <a:rPr lang="it-IT" altLang="it-IT" sz="1000" dirty="0" err="1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Department</a:t>
            </a:r>
            <a:r>
              <a:rPr lang="it-IT" altLang="it-IT" sz="1000" dirty="0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for culture and </a:t>
            </a:r>
            <a:r>
              <a:rPr lang="it-IT" altLang="it-IT" sz="1000" dirty="0" err="1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sports</a:t>
            </a:r>
            <a:endParaRPr lang="it-IT" altLang="it-IT" sz="5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GB" altLang="it-IT" sz="10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it-IT" sz="1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+39 </a:t>
            </a:r>
            <a:r>
              <a:rPr lang="it-IT" sz="1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0403773429</a:t>
            </a:r>
            <a:endParaRPr lang="en-GB" altLang="it-IT" sz="10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it-IT" sz="1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a</a:t>
            </a:r>
            <a:r>
              <a:rPr lang="en-GB" altLang="it-IT" sz="1000" dirty="0" smtClean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ntonella.manca@regione.fvg.it</a:t>
            </a:r>
            <a:endParaRPr lang="en-GB" altLang="it-IT" sz="10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pic>
        <p:nvPicPr>
          <p:cNvPr id="26736" name="Immagine 116">
            <a:extLst>
              <a:ext uri="{FF2B5EF4-FFF2-40B4-BE49-F238E27FC236}">
                <a16:creationId xmlns="" xmlns:a16="http://schemas.microsoft.com/office/drawing/2014/main" id="{1888F198-8FF1-47D9-8B07-6B475473A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75" y="4350233"/>
            <a:ext cx="1901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1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3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7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9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81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83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7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91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93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97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  <p:bldP spid="25" grpId="0" animBg="1"/>
      <p:bldP spid="28" grpId="0" animBg="1"/>
      <p:bldP spid="29" grpId="0" animBg="1"/>
      <p:bldP spid="32" grpId="0" animBg="1"/>
      <p:bldP spid="39" grpId="0" animBg="1"/>
      <p:bldP spid="41" grpId="0" animBg="1"/>
      <p:bldP spid="44" grpId="0" animBg="1"/>
      <p:bldP spid="49" grpId="0" animBg="1"/>
      <p:bldP spid="54" grpId="0" animBg="1"/>
      <p:bldP spid="56" grpId="0" animBg="1"/>
      <p:bldP spid="61" grpId="0" animBg="1"/>
      <p:bldP spid="64" grpId="0" animBg="1"/>
      <p:bldP spid="69" grpId="0" animBg="1"/>
      <p:bldP spid="72" grpId="0" animBg="1"/>
      <p:bldP spid="74" grpId="0" animBg="1"/>
      <p:bldP spid="81" grpId="0" animBg="1"/>
      <p:bldP spid="86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0B9066BF-505B-4D97-9EDF-7F0D6E17D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5122" name="Picture 2" descr="Unbenanntsdv">
            <a:extLst>
              <a:ext uri="{FF2B5EF4-FFF2-40B4-BE49-F238E27FC236}">
                <a16:creationId xmlns="" xmlns:a16="http://schemas.microsoft.com/office/drawing/2014/main" id="{9F7AAC71-5FDA-4E93-B2CC-7D4D9665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4">
            <a:extLst>
              <a:ext uri="{FF2B5EF4-FFF2-40B4-BE49-F238E27FC236}">
                <a16:creationId xmlns="" xmlns:a16="http://schemas.microsoft.com/office/drawing/2014/main" id="{3FAF18F7-DA0E-4F52-B384-E2868AFAF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125" name="Text Box 9">
            <a:extLst>
              <a:ext uri="{FF2B5EF4-FFF2-40B4-BE49-F238E27FC236}">
                <a16:creationId xmlns="" xmlns:a16="http://schemas.microsoft.com/office/drawing/2014/main" id="{F81F8E0F-6546-4FE5-AC9A-54260C1C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– Belluno</a:t>
            </a:r>
          </a:p>
        </p:txBody>
      </p:sp>
      <p:sp>
        <p:nvSpPr>
          <p:cNvPr id="5126" name="Text Box 10">
            <a:extLst>
              <a:ext uri="{FF2B5EF4-FFF2-40B4-BE49-F238E27FC236}">
                <a16:creationId xmlns="" xmlns:a16="http://schemas.microsoft.com/office/drawing/2014/main" id="{5714E0C1-C72A-451D-8187-489D9AF7C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98712"/>
            <a:ext cx="47244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rgbClr val="003399"/>
                </a:solidFill>
                <a:latin typeface="Open Sans" pitchFamily="34" charset="0"/>
              </a:rPr>
              <a:t>Inhabitants:</a:t>
            </a:r>
            <a:r>
              <a:rPr lang="en-GB" altLang="it-IT" sz="1600" dirty="0">
                <a:latin typeface="Open Sans" pitchFamily="34" charset="0"/>
              </a:rPr>
              <a:t> ca. 1.220.000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rgbClr val="003399"/>
                </a:solidFill>
                <a:latin typeface="Open Sans" pitchFamily="34" charset="0"/>
              </a:rPr>
              <a:t>Area:</a:t>
            </a:r>
            <a:r>
              <a:rPr lang="en-GB" altLang="it-IT" sz="1600" dirty="0">
                <a:latin typeface="Open Sans" pitchFamily="34" charset="0"/>
              </a:rPr>
              <a:t> 7.862 sq.km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rgbClr val="003399"/>
                </a:solidFill>
                <a:latin typeface="Open Sans" pitchFamily="34" charset="0"/>
              </a:rPr>
              <a:t>Inhabitants per sq.km:</a:t>
            </a:r>
            <a:r>
              <a:rPr lang="en-GB" altLang="it-IT" sz="1600" dirty="0">
                <a:latin typeface="Open Sans" pitchFamily="34" charset="0"/>
              </a:rPr>
              <a:t> 155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rgbClr val="003399"/>
                </a:solidFill>
                <a:latin typeface="Open Sans" pitchFamily="34" charset="0"/>
              </a:rPr>
              <a:t>Expenditure in Culture/Tourism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latin typeface="Open Sans" pitchFamily="34" charset="0"/>
              </a:rPr>
              <a:t>1</a:t>
            </a:r>
            <a:r>
              <a:rPr lang="en-GB" altLang="it-IT" sz="1600" baseline="30000" dirty="0">
                <a:latin typeface="Open Sans" pitchFamily="34" charset="0"/>
              </a:rPr>
              <a:t>st</a:t>
            </a:r>
            <a:r>
              <a:rPr lang="en-GB" altLang="it-IT" sz="1600" dirty="0">
                <a:latin typeface="Open Sans" pitchFamily="34" charset="0"/>
              </a:rPr>
              <a:t> Italian Region*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solidFill>
                  <a:srgbClr val="003399"/>
                </a:solidFill>
                <a:latin typeface="Open Sans" pitchFamily="34" charset="0"/>
              </a:rPr>
              <a:t>Culture &amp; Creativity/Wealth &amp; Employment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>
                <a:latin typeface="Open Sans" pitchFamily="34" charset="0"/>
              </a:rPr>
              <a:t>6</a:t>
            </a:r>
            <a:r>
              <a:rPr lang="en-GB" altLang="it-IT" sz="1600" baseline="30000" dirty="0">
                <a:latin typeface="Open Sans" pitchFamily="34" charset="0"/>
              </a:rPr>
              <a:t>th</a:t>
            </a:r>
            <a:r>
              <a:rPr lang="en-GB" altLang="it-IT" sz="1600" dirty="0">
                <a:latin typeface="Open Sans" pitchFamily="34" charset="0"/>
              </a:rPr>
              <a:t> Italian Region*</a:t>
            </a:r>
          </a:p>
        </p:txBody>
      </p:sp>
      <p:pic>
        <p:nvPicPr>
          <p:cNvPr id="5127" name="Picture 17" descr="Interreg_Italia-O¦êsterreich 2017_rgb">
            <a:extLst>
              <a:ext uri="{FF2B5EF4-FFF2-40B4-BE49-F238E27FC236}">
                <a16:creationId xmlns="" xmlns:a16="http://schemas.microsoft.com/office/drawing/2014/main" id="{E18B53A6-C1A7-41D4-A387-222372F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0">
            <a:extLst>
              <a:ext uri="{FF2B5EF4-FFF2-40B4-BE49-F238E27FC236}">
                <a16:creationId xmlns="" xmlns:a16="http://schemas.microsoft.com/office/drawing/2014/main" id="{A4F49E36-E4F0-4CE3-B355-76D10F95B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99" y="5981699"/>
            <a:ext cx="71628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900" i="1" dirty="0">
                <a:latin typeface="Open Sans" pitchFamily="34" charset="0"/>
              </a:rPr>
              <a:t>* 2018 “Io </a:t>
            </a:r>
            <a:r>
              <a:rPr lang="en-GB" altLang="it-IT" sz="900" i="1" dirty="0" err="1">
                <a:latin typeface="Open Sans" pitchFamily="34" charset="0"/>
              </a:rPr>
              <a:t>sono</a:t>
            </a:r>
            <a:r>
              <a:rPr lang="en-GB" altLang="it-IT" sz="900" i="1" dirty="0">
                <a:latin typeface="Open Sans" pitchFamily="34" charset="0"/>
              </a:rPr>
              <a:t> </a:t>
            </a:r>
            <a:r>
              <a:rPr lang="en-GB" altLang="it-IT" sz="900" i="1" dirty="0" err="1">
                <a:latin typeface="Open Sans" pitchFamily="34" charset="0"/>
              </a:rPr>
              <a:t>Cultura</a:t>
            </a:r>
            <a:r>
              <a:rPr lang="en-GB" altLang="it-IT" sz="900" i="1" dirty="0">
                <a:latin typeface="Open Sans" pitchFamily="34" charset="0"/>
              </a:rPr>
              <a:t>” report by </a:t>
            </a:r>
            <a:r>
              <a:rPr lang="en-GB" altLang="it-IT" sz="900" i="1" dirty="0" err="1">
                <a:latin typeface="Open Sans" pitchFamily="34" charset="0"/>
              </a:rPr>
              <a:t>Symbola</a:t>
            </a:r>
            <a:r>
              <a:rPr lang="en-GB" altLang="it-IT" sz="900" i="1" dirty="0">
                <a:latin typeface="Open Sans" pitchFamily="34" charset="0"/>
              </a:rPr>
              <a:t> Foundation and </a:t>
            </a:r>
            <a:r>
              <a:rPr lang="en-GB" altLang="it-IT" sz="900" i="1" dirty="0" err="1">
                <a:latin typeface="Open Sans" pitchFamily="34" charset="0"/>
              </a:rPr>
              <a:t>Unioncamere</a:t>
            </a:r>
            <a:endParaRPr lang="en-GB" altLang="it-IT" sz="900" i="1" dirty="0">
              <a:latin typeface="Open Sans" pitchFamily="34" charset="0"/>
            </a:endParaRPr>
          </a:p>
        </p:txBody>
      </p:sp>
      <p:pic>
        <p:nvPicPr>
          <p:cNvPr id="11" name="Segnaposto immagine 6">
            <a:extLst>
              <a:ext uri="{FF2B5EF4-FFF2-40B4-BE49-F238E27FC236}">
                <a16:creationId xmlns="" xmlns:a16="http://schemas.microsoft.com/office/drawing/2014/main" id="{C8DA3504-A282-4E01-9E22-B48050DEA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" y="2011997"/>
            <a:ext cx="3219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1ECA34BE-08F1-446F-87C7-4E9694E105F3}"/>
              </a:ext>
            </a:extLst>
          </p:cNvPr>
          <p:cNvSpPr txBox="1"/>
          <p:nvPr/>
        </p:nvSpPr>
        <p:spPr>
          <a:xfrm>
            <a:off x="5486400" y="1187659"/>
            <a:ext cx="3172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r" eaLnBrk="1" hangingPunct="1">
              <a:spcBef>
                <a:spcPct val="50000"/>
              </a:spcBef>
              <a:buFontTx/>
              <a:buNone/>
              <a:defRPr sz="3200">
                <a:solidFill>
                  <a:srgbClr val="003399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000" b="1" dirty="0"/>
              <a:t>FRIULI VENEZIA GIULIA AUTONOMOUS REGION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6A71C1F-BFA4-4694-A547-B5ED10C8CE97}"/>
              </a:ext>
            </a:extLst>
          </p:cNvPr>
          <p:cNvSpPr/>
          <p:nvPr/>
        </p:nvSpPr>
        <p:spPr bwMode="auto">
          <a:xfrm>
            <a:off x="228600" y="12954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0217843-2A54-487E-A237-8FEBAAC52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1266" name="Picture 2" descr="Unbenanntsdv">
            <a:extLst>
              <a:ext uri="{FF2B5EF4-FFF2-40B4-BE49-F238E27FC236}">
                <a16:creationId xmlns="" xmlns:a16="http://schemas.microsoft.com/office/drawing/2014/main" id="{CEC67C0C-58AF-4978-9CDF-D9702CFB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4">
            <a:extLst>
              <a:ext uri="{FF2B5EF4-FFF2-40B4-BE49-F238E27FC236}">
                <a16:creationId xmlns="" xmlns:a16="http://schemas.microsoft.com/office/drawing/2014/main" id="{75A91527-00BC-4158-8976-BAF550EB2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1268" name="Text Box 9">
            <a:extLst>
              <a:ext uri="{FF2B5EF4-FFF2-40B4-BE49-F238E27FC236}">
                <a16:creationId xmlns="" xmlns:a16="http://schemas.microsoft.com/office/drawing/2014/main" id="{44872A9D-0514-48C5-BB5A-A4016C28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11269" name="Picture 17" descr="Interreg_Italia-O¦êsterreich 2017_rgb">
            <a:extLst>
              <a:ext uri="{FF2B5EF4-FFF2-40B4-BE49-F238E27FC236}">
                <a16:creationId xmlns="" xmlns:a16="http://schemas.microsoft.com/office/drawing/2014/main" id="{ADD8CB72-FB9D-4F0D-8B89-72B855D2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>
            <a:extLst>
              <a:ext uri="{FF2B5EF4-FFF2-40B4-BE49-F238E27FC236}">
                <a16:creationId xmlns="" xmlns:a16="http://schemas.microsoft.com/office/drawing/2014/main" id="{3D4777BE-CD3B-49AB-A31F-63055280E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62000"/>
            <a:ext cx="43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2000" b="1" dirty="0" smtClean="0">
                <a:solidFill>
                  <a:srgbClr val="003399"/>
                </a:solidFill>
                <a:latin typeface="Open Sans"/>
              </a:rPr>
              <a:t>CCIS IN FRIULI VENEZIA GIULIA</a:t>
            </a:r>
            <a:endParaRPr lang="en-GB" altLang="it-IT" sz="2000" b="1" dirty="0">
              <a:solidFill>
                <a:srgbClr val="003399"/>
              </a:solidFill>
              <a:latin typeface="Open Sans"/>
            </a:endParaRPr>
          </a:p>
        </p:txBody>
      </p:sp>
      <p:sp>
        <p:nvSpPr>
          <p:cNvPr id="14" name="TextBox 38">
            <a:extLst>
              <a:ext uri="{FF2B5EF4-FFF2-40B4-BE49-F238E27FC236}">
                <a16:creationId xmlns="" xmlns:a16="http://schemas.microsoft.com/office/drawing/2014/main" id="{D26C49E6-3360-4ABB-A250-CAB9271C4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006" y="1635458"/>
            <a:ext cx="25177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The cultural and creative production system in RAFVG represents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5.4%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of the regional economy, with over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1.8 billion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euros.</a:t>
            </a:r>
            <a:endParaRPr lang="it-IT" altLang="it-IT" sz="15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="" xmlns:a16="http://schemas.microsoft.com/office/drawing/2014/main" id="{CC56F064-9FD3-4333-88F7-350DFC9B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629902"/>
            <a:ext cx="25177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The sector involves over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34,000 workers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, which represent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6.3%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of the employed people in the Region.</a:t>
            </a:r>
            <a:endParaRPr lang="it-IT" altLang="it-IT" sz="15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23" name="TextBox 38">
            <a:extLst>
              <a:ext uri="{FF2B5EF4-FFF2-40B4-BE49-F238E27FC236}">
                <a16:creationId xmlns="" xmlns:a16="http://schemas.microsoft.com/office/drawing/2014/main" id="{4AFD41A8-FF94-4C6C-9F17-001E068A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37" y="3697574"/>
            <a:ext cx="425221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In 2018, the Region has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3 territories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among the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top 20 Italian provinces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by incidence of CCIs on the total number of productive enterprises.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it-IT" sz="15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Trieste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is in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4</a:t>
            </a:r>
            <a:r>
              <a:rPr lang="en-US" altLang="it-IT" sz="1500" b="1" baseline="30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th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place with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6.1%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of the ICCs on the total enterprises system,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Udine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in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19</a:t>
            </a:r>
            <a:r>
              <a:rPr lang="en-US" altLang="it-IT" sz="1500" b="1" baseline="30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th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place (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4.8%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) and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Pordenone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is in 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20</a:t>
            </a:r>
            <a:r>
              <a:rPr lang="en-US" altLang="it-IT" sz="1500" b="1" baseline="300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th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 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place (</a:t>
            </a:r>
            <a:r>
              <a:rPr lang="en-US" altLang="it-IT" sz="15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4.8%</a:t>
            </a:r>
            <a:r>
              <a:rPr lang="en-US" altLang="it-IT" sz="15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).</a:t>
            </a:r>
          </a:p>
        </p:txBody>
      </p:sp>
      <p:graphicFrame>
        <p:nvGraphicFramePr>
          <p:cNvPr id="2" name="Grafico 23">
            <a:extLst>
              <a:ext uri="{FF2B5EF4-FFF2-40B4-BE49-F238E27FC236}">
                <a16:creationId xmlns="" xmlns:a16="http://schemas.microsoft.com/office/drawing/2014/main" id="{B6052415-FF8D-492B-AD90-5087B2350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7877"/>
              </p:ext>
            </p:extLst>
          </p:nvPr>
        </p:nvGraphicFramePr>
        <p:xfrm>
          <a:off x="-90488" y="1352511"/>
          <a:ext cx="2114550" cy="180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afico 24">
            <a:extLst>
              <a:ext uri="{FF2B5EF4-FFF2-40B4-BE49-F238E27FC236}">
                <a16:creationId xmlns="" xmlns:a16="http://schemas.microsoft.com/office/drawing/2014/main" id="{DF421B4E-FA19-4266-BF58-0B12B03DC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884871"/>
              </p:ext>
            </p:extLst>
          </p:nvPr>
        </p:nvGraphicFramePr>
        <p:xfrm>
          <a:off x="4345781" y="1365967"/>
          <a:ext cx="2184400" cy="17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Grafico 25">
            <a:extLst>
              <a:ext uri="{FF2B5EF4-FFF2-40B4-BE49-F238E27FC236}">
                <a16:creationId xmlns="" xmlns:a16="http://schemas.microsoft.com/office/drawing/2014/main" id="{263EABD8-38F1-45F1-84E4-96EE463D8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63786"/>
              </p:ext>
            </p:extLst>
          </p:nvPr>
        </p:nvGraphicFramePr>
        <p:xfrm>
          <a:off x="965200" y="3810947"/>
          <a:ext cx="3113088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5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Graphic spid="2" grpId="0">
        <p:bldSub>
          <a:bldChart bld="series"/>
        </p:bldSub>
      </p:bldGraphic>
      <p:bldGraphic spid="3" grpId="0">
        <p:bldSub>
          <a:bldChart bld="series"/>
        </p:bldSub>
      </p:bldGraphic>
      <p:bldGraphic spid="4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60B4D847-B8DF-44AB-8DEE-F8E9D656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2290" name="Picture 2" descr="Unbenanntsdv">
            <a:extLst>
              <a:ext uri="{FF2B5EF4-FFF2-40B4-BE49-F238E27FC236}">
                <a16:creationId xmlns="" xmlns:a16="http://schemas.microsoft.com/office/drawing/2014/main" id="{DD9B0A62-9646-40A9-B2A4-75E505C3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4">
            <a:extLst>
              <a:ext uri="{FF2B5EF4-FFF2-40B4-BE49-F238E27FC236}">
                <a16:creationId xmlns="" xmlns:a16="http://schemas.microsoft.com/office/drawing/2014/main" id="{5A5A1015-9D84-4941-B117-B230A8100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292" name="Text Box 9">
            <a:extLst>
              <a:ext uri="{FF2B5EF4-FFF2-40B4-BE49-F238E27FC236}">
                <a16:creationId xmlns="" xmlns:a16="http://schemas.microsoft.com/office/drawing/2014/main" id="{39CB7D0B-9CE9-4760-AC2B-C24F908F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12293" name="Picture 17" descr="Interreg_Italia-O¦êsterreich 2017_rgb">
            <a:extLst>
              <a:ext uri="{FF2B5EF4-FFF2-40B4-BE49-F238E27FC236}">
                <a16:creationId xmlns="" xmlns:a16="http://schemas.microsoft.com/office/drawing/2014/main" id="{8F273053-0053-4FBE-8E60-590CEF89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5">
            <a:extLst>
              <a:ext uri="{FF2B5EF4-FFF2-40B4-BE49-F238E27FC236}">
                <a16:creationId xmlns="" xmlns:a16="http://schemas.microsoft.com/office/drawing/2014/main" id="{B4379987-0653-4B4C-8FDD-ED2EFF4B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2800">
                <a:solidFill>
                  <a:srgbClr val="003399"/>
                </a:solidFill>
                <a:latin typeface="Open Sans" pitchFamily="34" charset="0"/>
              </a:rPr>
              <a:t>Regional Innovation Scoreboard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60B0E034-0922-4BC7-9CBC-D68884DB0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848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AD1A09AC-4855-4229-9F9F-B7A79F26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320709"/>
            <a:ext cx="342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i="1" dirty="0" err="1">
                <a:solidFill>
                  <a:srgbClr val="003399"/>
                </a:solidFill>
                <a:latin typeface="Open Sans"/>
              </a:rPr>
              <a:t>Innovation</a:t>
            </a:r>
            <a:r>
              <a:rPr lang="it-IT" altLang="it-IT" sz="1600" i="1" dirty="0">
                <a:solidFill>
                  <a:srgbClr val="003399"/>
                </a:solidFill>
                <a:latin typeface="Open Sans"/>
              </a:rPr>
              <a:t> Performance </a:t>
            </a:r>
            <a:r>
              <a:rPr lang="it-IT" altLang="it-IT" sz="1600" dirty="0">
                <a:solidFill>
                  <a:srgbClr val="003399"/>
                </a:solidFill>
                <a:latin typeface="Open Sans"/>
              </a:rPr>
              <a:t>in FVGAR:</a:t>
            </a:r>
            <a:endParaRPr lang="it-IT" altLang="it-IT" sz="1600" i="1" dirty="0">
              <a:solidFill>
                <a:srgbClr val="003399"/>
              </a:solidFill>
              <a:latin typeface="Open Sans"/>
            </a:endParaRPr>
          </a:p>
        </p:txBody>
      </p:sp>
      <p:sp>
        <p:nvSpPr>
          <p:cNvPr id="19" name="TextBox 38">
            <a:extLst>
              <a:ext uri="{FF2B5EF4-FFF2-40B4-BE49-F238E27FC236}">
                <a16:creationId xmlns="" xmlns:a16="http://schemas.microsoft.com/office/drawing/2014/main" id="{B4211415-FA85-4BE4-9510-FE3F5ECB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819" y="2320708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3399"/>
                </a:solidFill>
                <a:latin typeface="Open Sans"/>
              </a:rPr>
              <a:t>+ 7.7%</a:t>
            </a:r>
          </a:p>
        </p:txBody>
      </p:sp>
      <p:sp>
        <p:nvSpPr>
          <p:cNvPr id="20" name="TextBox 38">
            <a:extLst>
              <a:ext uri="{FF2B5EF4-FFF2-40B4-BE49-F238E27FC236}">
                <a16:creationId xmlns="" xmlns:a16="http://schemas.microsoft.com/office/drawing/2014/main" id="{16C95484-B31D-4E55-831C-0B7B44C5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804" y="3186113"/>
            <a:ext cx="3640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>
                <a:solidFill>
                  <a:srgbClr val="003399"/>
                </a:solidFill>
                <a:latin typeface="Open Sans"/>
              </a:rPr>
              <a:t>Among the leading sectors of the regional economy, the one dedicated to design applications has an important position.</a:t>
            </a:r>
          </a:p>
        </p:txBody>
      </p:sp>
      <p:grpSp>
        <p:nvGrpSpPr>
          <p:cNvPr id="21" name="Group 24">
            <a:extLst>
              <a:ext uri="{FF2B5EF4-FFF2-40B4-BE49-F238E27FC236}">
                <a16:creationId xmlns="" xmlns:a16="http://schemas.microsoft.com/office/drawing/2014/main" id="{2215DF19-30D6-411C-93ED-0972AD5795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3600" y="4933950"/>
            <a:ext cx="1030288" cy="922338"/>
            <a:chOff x="5418138" y="4568825"/>
            <a:chExt cx="568325" cy="508001"/>
          </a:xfrm>
          <a:solidFill>
            <a:srgbClr val="003399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1978F08A-F1D5-4CB3-B581-C15AA0D9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562" y="4730581"/>
              <a:ext cx="128727" cy="34624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282F39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FC8B30FB-DA9B-468F-80AE-2CD28E5E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512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282F39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9CE5E07A-A7AB-4951-8E37-4F26BEC6A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663" y="4856488"/>
              <a:ext cx="130479" cy="220338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282F39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9337CF5A-E378-44A1-949E-DEC20CC7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299" y="4895834"/>
              <a:ext cx="128727" cy="180992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282F39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18565645-E619-4BA6-BCCB-0E80AE88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6146" name="Picture 2" descr="Unbenanntsdv">
            <a:extLst>
              <a:ext uri="{FF2B5EF4-FFF2-40B4-BE49-F238E27FC236}">
                <a16:creationId xmlns="" xmlns:a16="http://schemas.microsoft.com/office/drawing/2014/main" id="{9A697837-E605-4CBB-BA49-7BA36B0C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4">
            <a:extLst>
              <a:ext uri="{FF2B5EF4-FFF2-40B4-BE49-F238E27FC236}">
                <a16:creationId xmlns="" xmlns:a16="http://schemas.microsoft.com/office/drawing/2014/main" id="{1F4D97C5-CE3C-428D-9B95-39A34FC5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" name="Text Box 9">
            <a:extLst>
              <a:ext uri="{FF2B5EF4-FFF2-40B4-BE49-F238E27FC236}">
                <a16:creationId xmlns="" xmlns:a16="http://schemas.microsoft.com/office/drawing/2014/main" id="{FFA946A6-9DF3-40F2-80E3-E30705A9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6150" name="Picture 17" descr="Interreg_Italia-O¦êsterreich 2017_rgb">
            <a:extLst>
              <a:ext uri="{FF2B5EF4-FFF2-40B4-BE49-F238E27FC236}">
                <a16:creationId xmlns="" xmlns:a16="http://schemas.microsoft.com/office/drawing/2014/main" id="{2CA716D9-BC14-4930-B6C3-B6063710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B2545CC-CFD8-41A5-B7EE-976DA31BA7CE}"/>
              </a:ext>
            </a:extLst>
          </p:cNvPr>
          <p:cNvSpPr txBox="1"/>
          <p:nvPr/>
        </p:nvSpPr>
        <p:spPr>
          <a:xfrm>
            <a:off x="4114800" y="1152234"/>
            <a:ext cx="4672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r" eaLnBrk="1" hangingPunct="1">
              <a:spcBef>
                <a:spcPct val="50000"/>
              </a:spcBef>
              <a:buFontTx/>
              <a:buNone/>
              <a:defRPr sz="3200">
                <a:solidFill>
                  <a:srgbClr val="003399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000" b="1" dirty="0" smtClean="0"/>
              <a:t>EUROSCIENCE OPEN FORUM 2020</a:t>
            </a:r>
            <a:endParaRPr lang="it-IT" sz="2000" b="1" dirty="0"/>
          </a:p>
        </p:txBody>
      </p:sp>
      <p:sp>
        <p:nvSpPr>
          <p:cNvPr id="18" name="Documento 17"/>
          <p:cNvSpPr/>
          <p:nvPr/>
        </p:nvSpPr>
        <p:spPr bwMode="auto">
          <a:xfrm rot="10800000">
            <a:off x="0" y="2279400"/>
            <a:ext cx="2907494" cy="1080000"/>
          </a:xfrm>
          <a:prstGeom prst="flowChartDocumen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0" name="Documento 9"/>
          <p:cNvSpPr/>
          <p:nvPr/>
        </p:nvSpPr>
        <p:spPr bwMode="auto">
          <a:xfrm>
            <a:off x="0" y="2571787"/>
            <a:ext cx="2907494" cy="1080000"/>
          </a:xfrm>
          <a:prstGeom prst="flowChartDocumen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="" xmlns:a16="http://schemas.microsoft.com/office/drawing/2014/main" id="{16C95484-B31D-4E55-831C-0B7B44C5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667000"/>
            <a:ext cx="290749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50000"/>
              </a:spcBef>
              <a:buFontTx/>
              <a:buNone/>
              <a:defRPr sz="2000" b="1" u="sng">
                <a:solidFill>
                  <a:srgbClr val="003399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600" u="none" dirty="0" smtClean="0">
                <a:solidFill>
                  <a:schemeClr val="bg1"/>
                </a:solidFill>
              </a:rPr>
              <a:t>ESOF 2020 </a:t>
            </a:r>
            <a:r>
              <a:rPr lang="it-IT" altLang="it-IT" sz="1600" u="none" dirty="0" err="1" smtClean="0">
                <a:solidFill>
                  <a:schemeClr val="bg1"/>
                </a:solidFill>
              </a:rPr>
              <a:t>will</a:t>
            </a:r>
            <a:r>
              <a:rPr lang="it-IT" altLang="it-IT" sz="1600" u="none" dirty="0" smtClean="0">
                <a:solidFill>
                  <a:schemeClr val="bg1"/>
                </a:solidFill>
              </a:rPr>
              <a:t> be </a:t>
            </a:r>
            <a:r>
              <a:rPr lang="it-IT" altLang="it-IT" sz="1600" u="none" dirty="0" err="1" smtClean="0">
                <a:solidFill>
                  <a:schemeClr val="bg1"/>
                </a:solidFill>
              </a:rPr>
              <a:t>held</a:t>
            </a:r>
            <a:r>
              <a:rPr lang="it-IT" altLang="it-IT" sz="1600" u="none" dirty="0" smtClean="0">
                <a:solidFill>
                  <a:schemeClr val="bg1"/>
                </a:solidFill>
              </a:rPr>
              <a:t> in </a:t>
            </a:r>
            <a:r>
              <a:rPr lang="it-IT" altLang="it-IT" sz="1600" u="none" dirty="0" err="1" smtClean="0">
                <a:solidFill>
                  <a:schemeClr val="bg1"/>
                </a:solidFill>
              </a:rPr>
              <a:t>July</a:t>
            </a:r>
            <a:r>
              <a:rPr lang="it-IT" altLang="it-IT" sz="1600" u="none" dirty="0" smtClean="0">
                <a:solidFill>
                  <a:schemeClr val="bg1"/>
                </a:solidFill>
              </a:rPr>
              <a:t> 2020 in Trieste</a:t>
            </a:r>
            <a:endParaRPr lang="en-US" altLang="it-IT" sz="1600" u="none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94" y="1893418"/>
            <a:ext cx="6236506" cy="3271420"/>
          </a:xfrm>
          <a:prstGeom prst="parallelogram">
            <a:avLst>
              <a:gd name="adj" fmla="val 0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18565645-E619-4BA6-BCCB-0E80AE88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6146" name="Picture 2" descr="Unbenanntsdv">
            <a:extLst>
              <a:ext uri="{FF2B5EF4-FFF2-40B4-BE49-F238E27FC236}">
                <a16:creationId xmlns="" xmlns:a16="http://schemas.microsoft.com/office/drawing/2014/main" id="{9A697837-E605-4CBB-BA49-7BA36B0C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4">
            <a:extLst>
              <a:ext uri="{FF2B5EF4-FFF2-40B4-BE49-F238E27FC236}">
                <a16:creationId xmlns="" xmlns:a16="http://schemas.microsoft.com/office/drawing/2014/main" id="{1F4D97C5-CE3C-428D-9B95-39A34FC5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" name="Text Box 9">
            <a:extLst>
              <a:ext uri="{FF2B5EF4-FFF2-40B4-BE49-F238E27FC236}">
                <a16:creationId xmlns="" xmlns:a16="http://schemas.microsoft.com/office/drawing/2014/main" id="{FFA946A6-9DF3-40F2-80E3-E30705A9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6150" name="Picture 17" descr="Interreg_Italia-O¦êsterreich 2017_rgb">
            <a:extLst>
              <a:ext uri="{FF2B5EF4-FFF2-40B4-BE49-F238E27FC236}">
                <a16:creationId xmlns="" xmlns:a16="http://schemas.microsoft.com/office/drawing/2014/main" id="{2CA716D9-BC14-4930-B6C3-B6063710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42">
            <a:extLst>
              <a:ext uri="{FF2B5EF4-FFF2-40B4-BE49-F238E27FC236}">
                <a16:creationId xmlns="" xmlns:a16="http://schemas.microsoft.com/office/drawing/2014/main" id="{4DE3E722-7D92-4607-869D-6199499B0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328537"/>
            <a:ext cx="3386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Protection and valorization </a:t>
            </a:r>
            <a:r>
              <a:rPr lang="en-US" altLang="it-IT" sz="1600" b="1" dirty="0">
                <a:solidFill>
                  <a:srgbClr val="003399"/>
                </a:solidFill>
                <a:latin typeface="Open Sans" pitchFamily="34" charset="0"/>
              </a:rPr>
              <a:t>regional</a:t>
            </a: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  </a:t>
            </a:r>
            <a:r>
              <a:rPr lang="en-US" altLang="it-IT" sz="1600" b="1" dirty="0">
                <a:solidFill>
                  <a:srgbClr val="003399"/>
                </a:solidFill>
                <a:latin typeface="Open Sans" pitchFamily="34" charset="0"/>
              </a:rPr>
              <a:t>cultural  heritage</a:t>
            </a: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;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  <a:ea typeface="Noto Sans"/>
              <a:cs typeface="Noto Sans"/>
            </a:endParaRPr>
          </a:p>
        </p:txBody>
      </p:sp>
      <p:sp>
        <p:nvSpPr>
          <p:cNvPr id="17" name="Oval 43">
            <a:extLst>
              <a:ext uri="{FF2B5EF4-FFF2-40B4-BE49-F238E27FC236}">
                <a16:creationId xmlns="" xmlns:a16="http://schemas.microsoft.com/office/drawing/2014/main" id="{0B699092-33AE-47D3-9225-D1AA81111D58}"/>
              </a:ext>
            </a:extLst>
          </p:cNvPr>
          <p:cNvSpPr/>
          <p:nvPr/>
        </p:nvSpPr>
        <p:spPr>
          <a:xfrm>
            <a:off x="619758" y="2365447"/>
            <a:ext cx="419100" cy="411162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Open Sans"/>
              </a:rPr>
              <a:t>1</a:t>
            </a:r>
          </a:p>
        </p:txBody>
      </p:sp>
      <p:sp>
        <p:nvSpPr>
          <p:cNvPr id="18" name="Oval 44">
            <a:extLst>
              <a:ext uri="{FF2B5EF4-FFF2-40B4-BE49-F238E27FC236}">
                <a16:creationId xmlns="" xmlns:a16="http://schemas.microsoft.com/office/drawing/2014/main" id="{96EF2B40-ACCA-4522-BF9C-9ED0D636B098}"/>
              </a:ext>
            </a:extLst>
          </p:cNvPr>
          <p:cNvSpPr/>
          <p:nvPr/>
        </p:nvSpPr>
        <p:spPr>
          <a:xfrm>
            <a:off x="4944388" y="2328537"/>
            <a:ext cx="419100" cy="411163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19" name="Oval 45">
            <a:extLst>
              <a:ext uri="{FF2B5EF4-FFF2-40B4-BE49-F238E27FC236}">
                <a16:creationId xmlns="" xmlns:a16="http://schemas.microsoft.com/office/drawing/2014/main" id="{0FAA2130-D364-4D4A-A072-1AAFFA971EC4}"/>
              </a:ext>
            </a:extLst>
          </p:cNvPr>
          <p:cNvSpPr/>
          <p:nvPr/>
        </p:nvSpPr>
        <p:spPr>
          <a:xfrm>
            <a:off x="613573" y="4260610"/>
            <a:ext cx="419100" cy="411163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Open Sans"/>
              </a:rPr>
              <a:t>3</a:t>
            </a:r>
          </a:p>
        </p:txBody>
      </p:sp>
      <p:sp>
        <p:nvSpPr>
          <p:cNvPr id="20" name="Oval 46">
            <a:extLst>
              <a:ext uri="{FF2B5EF4-FFF2-40B4-BE49-F238E27FC236}">
                <a16:creationId xmlns="" xmlns:a16="http://schemas.microsoft.com/office/drawing/2014/main" id="{B0F71F8D-44A1-4C26-8CDF-400DC5EEFE92}"/>
              </a:ext>
            </a:extLst>
          </p:cNvPr>
          <p:cNvSpPr/>
          <p:nvPr/>
        </p:nvSpPr>
        <p:spPr>
          <a:xfrm>
            <a:off x="4944388" y="4260610"/>
            <a:ext cx="427037" cy="411163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dirty="0">
                <a:solidFill>
                  <a:srgbClr val="FFFFFF"/>
                </a:solidFill>
                <a:latin typeface="Open Sans"/>
              </a:rPr>
              <a:t>4</a:t>
            </a:r>
            <a:endParaRPr lang="en-US" sz="1800" b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156" name="TextBox 47">
            <a:extLst>
              <a:ext uri="{FF2B5EF4-FFF2-40B4-BE49-F238E27FC236}">
                <a16:creationId xmlns="" xmlns:a16="http://schemas.microsoft.com/office/drawing/2014/main" id="{2478B4A9-D30D-427F-B890-BCCC8BC7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88" y="2366440"/>
            <a:ext cx="3386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Promotion of </a:t>
            </a:r>
            <a:r>
              <a:rPr lang="en-US" altLang="it-IT" sz="1600" b="1" dirty="0">
                <a:solidFill>
                  <a:srgbClr val="003399"/>
                </a:solidFill>
                <a:latin typeface="Open Sans" pitchFamily="34" charset="0"/>
              </a:rPr>
              <a:t>cultural activities</a:t>
            </a: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;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  <a:ea typeface="Noto Sans"/>
              <a:cs typeface="Noto Sans"/>
            </a:endParaRPr>
          </a:p>
        </p:txBody>
      </p:sp>
      <p:sp>
        <p:nvSpPr>
          <p:cNvPr id="6157" name="TextBox 48">
            <a:extLst>
              <a:ext uri="{FF2B5EF4-FFF2-40B4-BE49-F238E27FC236}">
                <a16:creationId xmlns="" xmlns:a16="http://schemas.microsoft.com/office/drawing/2014/main" id="{AAAC055D-F5C8-4EDE-BB78-512428D3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51061"/>
            <a:ext cx="3386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Support to the starting-up and the development of</a:t>
            </a:r>
            <a:r>
              <a:rPr lang="en-US" altLang="it-IT" sz="1600" b="1" dirty="0">
                <a:solidFill>
                  <a:srgbClr val="003399"/>
                </a:solidFill>
                <a:latin typeface="Open Sans" pitchFamily="34" charset="0"/>
              </a:rPr>
              <a:t> Cultural and Creative Industries</a:t>
            </a:r>
            <a:r>
              <a:rPr lang="en-US" altLang="it-IT" sz="1600" dirty="0">
                <a:solidFill>
                  <a:srgbClr val="003399"/>
                </a:solidFill>
                <a:latin typeface="Open Sans" pitchFamily="34" charset="0"/>
              </a:rPr>
              <a:t> (ICCs);</a:t>
            </a:r>
            <a:endParaRPr lang="en-GB" altLang="it-IT" sz="1600" dirty="0">
              <a:solidFill>
                <a:srgbClr val="003399"/>
              </a:solidFill>
              <a:latin typeface="Open Sans" pitchFamily="34" charset="0"/>
              <a:ea typeface="Noto Sans"/>
              <a:cs typeface="Noto Sans"/>
            </a:endParaRPr>
          </a:p>
        </p:txBody>
      </p:sp>
      <p:sp>
        <p:nvSpPr>
          <p:cNvPr id="6158" name="TextBox 49">
            <a:extLst>
              <a:ext uri="{FF2B5EF4-FFF2-40B4-BE49-F238E27FC236}">
                <a16:creationId xmlns="" xmlns:a16="http://schemas.microsoft.com/office/drawing/2014/main" id="{62484215-2912-4714-B875-94FF6027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51061"/>
            <a:ext cx="3387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 err="1">
                <a:solidFill>
                  <a:srgbClr val="003399"/>
                </a:solidFill>
                <a:latin typeface="Open Sans" pitchFamily="34" charset="0"/>
              </a:rPr>
              <a:t>Valorisation</a:t>
            </a:r>
            <a:r>
              <a:rPr lang="it-IT" altLang="it-IT" sz="1600" dirty="0">
                <a:solidFill>
                  <a:srgbClr val="003399"/>
                </a:solidFill>
                <a:latin typeface="Open Sans" pitchFamily="34" charset="0"/>
              </a:rPr>
              <a:t> of the </a:t>
            </a:r>
            <a:r>
              <a:rPr lang="it-IT" altLang="it-IT" sz="1600" b="1" dirty="0" err="1">
                <a:solidFill>
                  <a:srgbClr val="003399"/>
                </a:solidFill>
                <a:latin typeface="Open Sans" pitchFamily="34" charset="0"/>
              </a:rPr>
              <a:t>regional</a:t>
            </a:r>
            <a:r>
              <a:rPr lang="it-IT" altLang="it-IT" sz="1600" b="1" dirty="0">
                <a:solidFill>
                  <a:srgbClr val="003399"/>
                </a:solidFill>
                <a:latin typeface="Open Sans" pitchFamily="34" charset="0"/>
              </a:rPr>
              <a:t> cultural </a:t>
            </a:r>
            <a:r>
              <a:rPr lang="it-IT" altLang="it-IT" sz="1600" b="1" dirty="0" err="1">
                <a:solidFill>
                  <a:srgbClr val="003399"/>
                </a:solidFill>
                <a:latin typeface="Open Sans" pitchFamily="34" charset="0"/>
              </a:rPr>
              <a:t>heritage</a:t>
            </a:r>
            <a:r>
              <a:rPr lang="it-IT" altLang="it-IT" sz="1600" dirty="0">
                <a:solidFill>
                  <a:srgbClr val="003399"/>
                </a:solidFill>
                <a:latin typeface="Open Sans" pitchFamily="34" charset="0"/>
              </a:rPr>
              <a:t> in </a:t>
            </a:r>
            <a:r>
              <a:rPr lang="it-IT" altLang="it-IT" sz="1600" dirty="0" err="1">
                <a:solidFill>
                  <a:srgbClr val="003399"/>
                </a:solidFill>
                <a:latin typeface="Open Sans" pitchFamily="34" charset="0"/>
              </a:rPr>
              <a:t>terms</a:t>
            </a:r>
            <a:r>
              <a:rPr lang="it-IT" altLang="it-IT" sz="1600" dirty="0">
                <a:solidFill>
                  <a:srgbClr val="003399"/>
                </a:solidFill>
                <a:latin typeface="Open Sans" pitchFamily="34" charset="0"/>
              </a:rPr>
              <a:t> of </a:t>
            </a:r>
            <a:r>
              <a:rPr lang="it-IT" altLang="it-IT" sz="1600" dirty="0" err="1">
                <a:solidFill>
                  <a:srgbClr val="003399"/>
                </a:solidFill>
                <a:latin typeface="Open Sans" pitchFamily="34" charset="0"/>
              </a:rPr>
              <a:t>tourism</a:t>
            </a:r>
            <a:r>
              <a:rPr lang="it-IT" altLang="it-IT" sz="1600" dirty="0">
                <a:solidFill>
                  <a:srgbClr val="003399"/>
                </a:solidFill>
                <a:latin typeface="Open Sans" pitchFamily="34" charset="0"/>
              </a:rPr>
              <a:t>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B2545CC-CFD8-41A5-B7EE-976DA31BA7CE}"/>
              </a:ext>
            </a:extLst>
          </p:cNvPr>
          <p:cNvSpPr txBox="1"/>
          <p:nvPr/>
        </p:nvSpPr>
        <p:spPr>
          <a:xfrm>
            <a:off x="5701625" y="1152234"/>
            <a:ext cx="3086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r" eaLnBrk="1" hangingPunct="1">
              <a:spcBef>
                <a:spcPct val="50000"/>
              </a:spcBef>
              <a:buFontTx/>
              <a:buNone/>
              <a:defRPr sz="3200">
                <a:solidFill>
                  <a:srgbClr val="003399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000" b="1" dirty="0"/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42212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17" grpId="0" animBg="1"/>
      <p:bldP spid="18" grpId="0" animBg="1"/>
      <p:bldP spid="19" grpId="0" animBg="1"/>
      <p:bldP spid="20" grpId="0" animBg="1"/>
      <p:bldP spid="6156" grpId="0" build="p"/>
      <p:bldP spid="6157" grpId="0" build="p"/>
      <p:bldP spid="61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C4074A67-7A1F-4562-95FF-5EE8C3899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6146" name="Picture 2" descr="Unbenanntsdv">
            <a:extLst>
              <a:ext uri="{FF2B5EF4-FFF2-40B4-BE49-F238E27FC236}">
                <a16:creationId xmlns="" xmlns:a16="http://schemas.microsoft.com/office/drawing/2014/main" id="{9A697837-E605-4CBB-BA49-7BA36B0C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7903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4">
            <a:extLst>
              <a:ext uri="{FF2B5EF4-FFF2-40B4-BE49-F238E27FC236}">
                <a16:creationId xmlns="" xmlns:a16="http://schemas.microsoft.com/office/drawing/2014/main" id="{1F4D97C5-CE3C-428D-9B95-39A34FC5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00800"/>
            <a:ext cx="4953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" name="Text Box 9">
            <a:extLst>
              <a:ext uri="{FF2B5EF4-FFF2-40B4-BE49-F238E27FC236}">
                <a16:creationId xmlns="" xmlns:a16="http://schemas.microsoft.com/office/drawing/2014/main" id="{FFA946A6-9DF3-40F2-80E3-E30705A9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6150" name="Picture 17" descr="Interreg_Italia-O¦êsterreich 2017_rgb">
            <a:extLst>
              <a:ext uri="{FF2B5EF4-FFF2-40B4-BE49-F238E27FC236}">
                <a16:creationId xmlns="" xmlns:a16="http://schemas.microsoft.com/office/drawing/2014/main" id="{2CA716D9-BC14-4930-B6C3-B6063710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B2545CC-CFD8-41A5-B7EE-976DA31BA7CE}"/>
              </a:ext>
            </a:extLst>
          </p:cNvPr>
          <p:cNvSpPr txBox="1"/>
          <p:nvPr/>
        </p:nvSpPr>
        <p:spPr>
          <a:xfrm>
            <a:off x="4191000" y="764558"/>
            <a:ext cx="4215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r" eaLnBrk="1" hangingPunct="1">
              <a:spcBef>
                <a:spcPct val="50000"/>
              </a:spcBef>
              <a:buFontTx/>
              <a:buNone/>
              <a:defRPr sz="3200">
                <a:solidFill>
                  <a:srgbClr val="003399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000" b="1" dirty="0"/>
              <a:t>REGIONAL POLICIES FOR </a:t>
            </a:r>
            <a:r>
              <a:rPr lang="it-IT" sz="2000" b="1" dirty="0" err="1"/>
              <a:t>CCIs</a:t>
            </a:r>
            <a:r>
              <a:rPr lang="it-IT" sz="2000" b="1" dirty="0"/>
              <a:t> IN FRIULI VENEZIA GIULIA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="" xmlns:a16="http://schemas.microsoft.com/office/drawing/2014/main" id="{A6F9616B-AC99-44E2-8238-A16355EC2956}"/>
              </a:ext>
            </a:extLst>
          </p:cNvPr>
          <p:cNvSpPr txBox="1"/>
          <p:nvPr/>
        </p:nvSpPr>
        <p:spPr>
          <a:xfrm>
            <a:off x="4876800" y="2579649"/>
            <a:ext cx="3247597" cy="33813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US" dirty="0"/>
              <a:t>Cultural and creative Industries 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="" xmlns:a16="http://schemas.microsoft.com/office/drawing/2014/main" id="{5B0F5562-C11F-4BCC-BAC7-32D7704B86BA}"/>
              </a:ext>
            </a:extLst>
          </p:cNvPr>
          <p:cNvSpPr txBox="1"/>
          <p:nvPr/>
        </p:nvSpPr>
        <p:spPr>
          <a:xfrm>
            <a:off x="4876800" y="3028681"/>
            <a:ext cx="32468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cs typeface="+mn-cs"/>
              </a:rPr>
              <a:t>POR FESR 2014 – 2020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3399"/>
              </a:solidFill>
              <a:latin typeface="Open Sans"/>
              <a:ea typeface="Noto Sans" panose="020B0502040504020204" pitchFamily="34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EU Projects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CRE:HUB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ChIMERA</a:t>
            </a:r>
            <a:endParaRPr lang="en-US" sz="1600" b="1" dirty="0">
              <a:solidFill>
                <a:srgbClr val="003399"/>
              </a:solidFill>
              <a:latin typeface="Open Sans"/>
              <a:ea typeface="Noto Sans" panose="020B0502040504020204" pitchFamily="34"/>
              <a:cs typeface="+mn-cs"/>
            </a:endParaRP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SMATH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SACHE</a:t>
            </a:r>
            <a:endParaRPr lang="en-GB" sz="1600" b="1" dirty="0">
              <a:solidFill>
                <a:srgbClr val="003399"/>
              </a:solidFill>
              <a:latin typeface="Open Sans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="" xmlns:a16="http://schemas.microsoft.com/office/drawing/2014/main" id="{621312C1-19E9-400E-A10E-9D416818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79649"/>
            <a:ext cx="2790398" cy="33813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CC00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 err="1">
                <a:solidFill>
                  <a:schemeClr val="bg1"/>
                </a:solidFill>
              </a:rPr>
              <a:t>Regional</a:t>
            </a:r>
            <a:r>
              <a:rPr lang="it-IT" altLang="it-IT" sz="1600" b="1" dirty="0">
                <a:solidFill>
                  <a:schemeClr val="bg1"/>
                </a:solidFill>
              </a:rPr>
              <a:t> cultural </a:t>
            </a:r>
            <a:r>
              <a:rPr lang="it-IT" altLang="it-IT" sz="1600" b="1" dirty="0" err="1">
                <a:solidFill>
                  <a:schemeClr val="bg1"/>
                </a:solidFill>
              </a:rPr>
              <a:t>heritage</a:t>
            </a: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="" xmlns:a16="http://schemas.microsoft.com/office/drawing/2014/main" id="{15686D63-765A-4E52-BF09-B76AA71FC06B}"/>
              </a:ext>
            </a:extLst>
          </p:cNvPr>
          <p:cNvSpPr txBox="1"/>
          <p:nvPr/>
        </p:nvSpPr>
        <p:spPr>
          <a:xfrm>
            <a:off x="838200" y="3028681"/>
            <a:ext cx="2790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399"/>
                </a:solidFill>
                <a:latin typeface="Open Sans"/>
                <a:cs typeface="+mn-cs"/>
              </a:rPr>
              <a:t>ERPAC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3399"/>
              </a:solidFill>
              <a:latin typeface="Open Sans"/>
              <a:ea typeface="Noto Sans" panose="020B0502040504020204" pitchFamily="34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EU Projects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COME-IN!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SMATH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CROSSINNO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3399"/>
                </a:solidFill>
                <a:latin typeface="Open Sans"/>
                <a:ea typeface="Noto Sans" panose="020B0502040504020204" pitchFamily="34"/>
                <a:cs typeface="+mn-cs"/>
              </a:rPr>
              <a:t>CREATURES</a:t>
            </a:r>
            <a:endParaRPr lang="en-US" sz="1600" b="1" dirty="0">
              <a:solidFill>
                <a:srgbClr val="003399"/>
              </a:solidFill>
              <a:latin typeface="Open Sans"/>
              <a:ea typeface="Noto Sans" panose="020B0502040504020204" pitchFamily="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/>
      <p:bldP spid="28" grpId="0" animBg="1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29632C8C-B809-407C-B7BA-D28ABE2CC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24578" name="Picture 2" descr="Unbenanntsdv">
            <a:extLst>
              <a:ext uri="{FF2B5EF4-FFF2-40B4-BE49-F238E27FC236}">
                <a16:creationId xmlns="" xmlns:a16="http://schemas.microsoft.com/office/drawing/2014/main" id="{59D125C1-DB5F-4B28-964F-97AB1906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9">
            <a:extLst>
              <a:ext uri="{FF2B5EF4-FFF2-40B4-BE49-F238E27FC236}">
                <a16:creationId xmlns="" xmlns:a16="http://schemas.microsoft.com/office/drawing/2014/main" id="{8EB7D0BA-C114-4B27-A3E4-994FBFC4D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24580" name="Picture 17" descr="Interreg_Italia-O¦êsterreich 2017_rgb">
            <a:extLst>
              <a:ext uri="{FF2B5EF4-FFF2-40B4-BE49-F238E27FC236}">
                <a16:creationId xmlns="" xmlns:a16="http://schemas.microsoft.com/office/drawing/2014/main" id="{D373AF06-2F9E-47A5-8E72-F5DC29DC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magine 1">
            <a:extLst>
              <a:ext uri="{FF2B5EF4-FFF2-40B4-BE49-F238E27FC236}">
                <a16:creationId xmlns="" xmlns:a16="http://schemas.microsoft.com/office/drawing/2014/main" id="{F806EC97-9F17-41FA-8CF0-0986A625F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65" y="4293913"/>
            <a:ext cx="22304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4">
            <a:extLst>
              <a:ext uri="{FF2B5EF4-FFF2-40B4-BE49-F238E27FC236}">
                <a16:creationId xmlns="" xmlns:a16="http://schemas.microsoft.com/office/drawing/2014/main" id="{318F24C8-064C-455D-A9D2-236B51C1F398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-695780"/>
            <a:ext cx="696912" cy="728663"/>
            <a:chOff x="2553266" y="2438276"/>
            <a:chExt cx="682652" cy="728162"/>
          </a:xfrm>
        </p:grpSpPr>
        <p:sp>
          <p:nvSpPr>
            <p:cNvPr id="19" name="Oval 25">
              <a:extLst>
                <a:ext uri="{FF2B5EF4-FFF2-40B4-BE49-F238E27FC236}">
                  <a16:creationId xmlns="" xmlns:a16="http://schemas.microsoft.com/office/drawing/2014/main" id="{E179D5EE-8BA8-4D37-83E4-B638C935D156}"/>
                </a:ext>
              </a:extLst>
            </p:cNvPr>
            <p:cNvSpPr/>
            <p:nvPr/>
          </p:nvSpPr>
          <p:spPr>
            <a:xfrm>
              <a:off x="2553266" y="2462073"/>
              <a:ext cx="682652" cy="68374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C2C923"/>
                </a:solidFill>
                <a:latin typeface="Calibri" panose="020F0502020204030204"/>
              </a:endParaRPr>
            </a:p>
          </p:txBody>
        </p:sp>
        <p:sp>
          <p:nvSpPr>
            <p:cNvPr id="24598" name="TextBox 26">
              <a:extLst>
                <a:ext uri="{FF2B5EF4-FFF2-40B4-BE49-F238E27FC236}">
                  <a16:creationId xmlns="" xmlns:a16="http://schemas.microsoft.com/office/drawing/2014/main" id="{6BD68B4C-1673-47E2-B2B5-2FEDB494D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520" y="2438276"/>
              <a:ext cx="484251" cy="72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4000" dirty="0">
                  <a:solidFill>
                    <a:srgbClr val="00B050"/>
                  </a:solidFill>
                  <a:latin typeface="Noto Sans"/>
                  <a:ea typeface="Noto Sans"/>
                  <a:cs typeface="Noto Sans"/>
                </a:rPr>
                <a:t>$</a:t>
              </a:r>
              <a:endParaRPr lang="en-GB" altLang="it-IT" sz="4000" dirty="0">
                <a:solidFill>
                  <a:srgbClr val="00B050"/>
                </a:solidFill>
                <a:latin typeface="Noto Sans"/>
                <a:ea typeface="Noto Sans"/>
                <a:cs typeface="Noto Sans"/>
              </a:endParaRPr>
            </a:p>
          </p:txBody>
        </p:sp>
      </p:grpSp>
      <p:sp>
        <p:nvSpPr>
          <p:cNvPr id="28" name="TextBox 38">
            <a:extLst>
              <a:ext uri="{FF2B5EF4-FFF2-40B4-BE49-F238E27FC236}">
                <a16:creationId xmlns="" xmlns:a16="http://schemas.microsoft.com/office/drawing/2014/main" id="{6DA6CD69-2D85-4D7C-B966-796CA813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31" y="2765330"/>
            <a:ext cx="398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1° call: </a:t>
            </a:r>
            <a:r>
              <a:rPr lang="en-GB" altLang="it-IT" sz="16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Acceleration and consolidation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it-IT" sz="16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29" name="Oval 39">
            <a:extLst>
              <a:ext uri="{FF2B5EF4-FFF2-40B4-BE49-F238E27FC236}">
                <a16:creationId xmlns="" xmlns:a16="http://schemas.microsoft.com/office/drawing/2014/main" id="{8D6D3179-24C6-4488-9F61-5F5B386C1DE6}"/>
              </a:ext>
            </a:extLst>
          </p:cNvPr>
          <p:cNvSpPr/>
          <p:nvPr/>
        </p:nvSpPr>
        <p:spPr>
          <a:xfrm>
            <a:off x="414519" y="2791731"/>
            <a:ext cx="506412" cy="506413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2" name="Oval 40">
            <a:extLst>
              <a:ext uri="{FF2B5EF4-FFF2-40B4-BE49-F238E27FC236}">
                <a16:creationId xmlns="" xmlns:a16="http://schemas.microsoft.com/office/drawing/2014/main" id="{C145487C-FDB4-494A-BEF6-2E5B3BF63006}"/>
              </a:ext>
            </a:extLst>
          </p:cNvPr>
          <p:cNvSpPr/>
          <p:nvPr/>
        </p:nvSpPr>
        <p:spPr>
          <a:xfrm>
            <a:off x="920931" y="3827576"/>
            <a:ext cx="506413" cy="506412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3" name="Oval 41">
            <a:extLst>
              <a:ext uri="{FF2B5EF4-FFF2-40B4-BE49-F238E27FC236}">
                <a16:creationId xmlns="" xmlns:a16="http://schemas.microsoft.com/office/drawing/2014/main" id="{8F671228-0988-45B0-917F-722E1B28D72A}"/>
              </a:ext>
            </a:extLst>
          </p:cNvPr>
          <p:cNvSpPr/>
          <p:nvPr/>
        </p:nvSpPr>
        <p:spPr>
          <a:xfrm>
            <a:off x="1424168" y="4896487"/>
            <a:ext cx="506412" cy="506412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  <p:grpSp>
        <p:nvGrpSpPr>
          <p:cNvPr id="35" name="Group 27">
            <a:extLst>
              <a:ext uri="{FF2B5EF4-FFF2-40B4-BE49-F238E27FC236}">
                <a16:creationId xmlns="" xmlns:a16="http://schemas.microsoft.com/office/drawing/2014/main" id="{DF3D5FD1-66AD-40D5-842E-45F27997CF52}"/>
              </a:ext>
            </a:extLst>
          </p:cNvPr>
          <p:cNvGrpSpPr>
            <a:grpSpLocks/>
          </p:cNvGrpSpPr>
          <p:nvPr/>
        </p:nvGrpSpPr>
        <p:grpSpPr bwMode="auto">
          <a:xfrm>
            <a:off x="7566025" y="-1448255"/>
            <a:ext cx="696912" cy="727075"/>
            <a:chOff x="2553266" y="2438276"/>
            <a:chExt cx="682652" cy="728162"/>
          </a:xfrm>
        </p:grpSpPr>
        <p:sp>
          <p:nvSpPr>
            <p:cNvPr id="36" name="Oval 28">
              <a:extLst>
                <a:ext uri="{FF2B5EF4-FFF2-40B4-BE49-F238E27FC236}">
                  <a16:creationId xmlns="" xmlns:a16="http://schemas.microsoft.com/office/drawing/2014/main" id="{3519E075-C12D-4F06-AE73-FAA55CCA7EF6}"/>
                </a:ext>
              </a:extLst>
            </p:cNvPr>
            <p:cNvSpPr/>
            <p:nvPr/>
          </p:nvSpPr>
          <p:spPr>
            <a:xfrm>
              <a:off x="2553266" y="2462125"/>
              <a:ext cx="682652" cy="683646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C2C923"/>
                </a:solidFill>
                <a:latin typeface="Calibri" panose="020F0502020204030204"/>
              </a:endParaRPr>
            </a:p>
          </p:txBody>
        </p:sp>
        <p:sp>
          <p:nvSpPr>
            <p:cNvPr id="24596" name="TextBox 29">
              <a:extLst>
                <a:ext uri="{FF2B5EF4-FFF2-40B4-BE49-F238E27FC236}">
                  <a16:creationId xmlns="" xmlns:a16="http://schemas.microsoft.com/office/drawing/2014/main" id="{DA4AF64E-C976-475E-9C3D-0326E034C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520" y="2438276"/>
              <a:ext cx="484251" cy="72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4000">
                  <a:solidFill>
                    <a:srgbClr val="00B050"/>
                  </a:solidFill>
                  <a:latin typeface="Noto Sans"/>
                  <a:ea typeface="Noto Sans"/>
                  <a:cs typeface="Noto Sans"/>
                </a:rPr>
                <a:t>$</a:t>
              </a:r>
              <a:endParaRPr lang="en-GB" altLang="it-IT" sz="4000">
                <a:solidFill>
                  <a:srgbClr val="00B050"/>
                </a:solidFill>
                <a:latin typeface="Noto Sans"/>
                <a:ea typeface="Noto Sans"/>
                <a:cs typeface="Noto Sans"/>
              </a:endParaRP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="" xmlns:a16="http://schemas.microsoft.com/office/drawing/2014/main" id="{797172CE-701E-445F-9BD2-EABD678D31EA}"/>
              </a:ext>
            </a:extLst>
          </p:cNvPr>
          <p:cNvSpPr>
            <a:spLocks noEditPoints="1"/>
          </p:cNvSpPr>
          <p:nvPr/>
        </p:nvSpPr>
        <p:spPr bwMode="auto">
          <a:xfrm>
            <a:off x="6580687" y="2074032"/>
            <a:ext cx="2152650" cy="1504950"/>
          </a:xfrm>
          <a:custGeom>
            <a:avLst/>
            <a:gdLst>
              <a:gd name="T0" fmla="*/ 1199 w 1231"/>
              <a:gd name="T1" fmla="*/ 196 h 872"/>
              <a:gd name="T2" fmla="*/ 1158 w 1231"/>
              <a:gd name="T3" fmla="*/ 217 h 872"/>
              <a:gd name="T4" fmla="*/ 1117 w 1231"/>
              <a:gd name="T5" fmla="*/ 131 h 872"/>
              <a:gd name="T6" fmla="*/ 1070 w 1231"/>
              <a:gd name="T7" fmla="*/ 213 h 872"/>
              <a:gd name="T8" fmla="*/ 1107 w 1231"/>
              <a:gd name="T9" fmla="*/ 246 h 872"/>
              <a:gd name="T10" fmla="*/ 1054 w 1231"/>
              <a:gd name="T11" fmla="*/ 271 h 872"/>
              <a:gd name="T12" fmla="*/ 1038 w 1231"/>
              <a:gd name="T13" fmla="*/ 241 h 872"/>
              <a:gd name="T14" fmla="*/ 667 w 1231"/>
              <a:gd name="T15" fmla="*/ 23 h 872"/>
              <a:gd name="T16" fmla="*/ 355 w 1231"/>
              <a:gd name="T17" fmla="*/ 65 h 872"/>
              <a:gd name="T18" fmla="*/ 196 w 1231"/>
              <a:gd name="T19" fmla="*/ 63 h 872"/>
              <a:gd name="T20" fmla="*/ 67 w 1231"/>
              <a:gd name="T21" fmla="*/ 106 h 872"/>
              <a:gd name="T22" fmla="*/ 101 w 1231"/>
              <a:gd name="T23" fmla="*/ 178 h 872"/>
              <a:gd name="T24" fmla="*/ 168 w 1231"/>
              <a:gd name="T25" fmla="*/ 227 h 872"/>
              <a:gd name="T26" fmla="*/ 122 w 1231"/>
              <a:gd name="T27" fmla="*/ 301 h 872"/>
              <a:gd name="T28" fmla="*/ 65 w 1231"/>
              <a:gd name="T29" fmla="*/ 407 h 872"/>
              <a:gd name="T30" fmla="*/ 3 w 1231"/>
              <a:gd name="T31" fmla="*/ 478 h 872"/>
              <a:gd name="T32" fmla="*/ 85 w 1231"/>
              <a:gd name="T33" fmla="*/ 625 h 872"/>
              <a:gd name="T34" fmla="*/ 163 w 1231"/>
              <a:gd name="T35" fmla="*/ 639 h 872"/>
              <a:gd name="T36" fmla="*/ 220 w 1231"/>
              <a:gd name="T37" fmla="*/ 711 h 872"/>
              <a:gd name="T38" fmla="*/ 283 w 1231"/>
              <a:gd name="T39" fmla="*/ 758 h 872"/>
              <a:gd name="T40" fmla="*/ 283 w 1231"/>
              <a:gd name="T41" fmla="*/ 872 h 872"/>
              <a:gd name="T42" fmla="*/ 429 w 1231"/>
              <a:gd name="T43" fmla="*/ 872 h 872"/>
              <a:gd name="T44" fmla="*/ 477 w 1231"/>
              <a:gd name="T45" fmla="*/ 798 h 872"/>
              <a:gd name="T46" fmla="*/ 576 w 1231"/>
              <a:gd name="T47" fmla="*/ 801 h 872"/>
              <a:gd name="T48" fmla="*/ 690 w 1231"/>
              <a:gd name="T49" fmla="*/ 796 h 872"/>
              <a:gd name="T50" fmla="*/ 685 w 1231"/>
              <a:gd name="T51" fmla="*/ 872 h 872"/>
              <a:gd name="T52" fmla="*/ 833 w 1231"/>
              <a:gd name="T53" fmla="*/ 872 h 872"/>
              <a:gd name="T54" fmla="*/ 1023 w 1231"/>
              <a:gd name="T55" fmla="*/ 634 h 872"/>
              <a:gd name="T56" fmla="*/ 1065 w 1231"/>
              <a:gd name="T57" fmla="*/ 302 h 872"/>
              <a:gd name="T58" fmla="*/ 1144 w 1231"/>
              <a:gd name="T59" fmla="*/ 250 h 872"/>
              <a:gd name="T60" fmla="*/ 1215 w 1231"/>
              <a:gd name="T61" fmla="*/ 224 h 872"/>
              <a:gd name="T62" fmla="*/ 1199 w 1231"/>
              <a:gd name="T63" fmla="*/ 196 h 872"/>
              <a:gd name="T64" fmla="*/ 706 w 1231"/>
              <a:gd name="T65" fmla="*/ 92 h 872"/>
              <a:gd name="T66" fmla="*/ 512 w 1231"/>
              <a:gd name="T67" fmla="*/ 87 h 872"/>
              <a:gd name="T68" fmla="*/ 504 w 1231"/>
              <a:gd name="T69" fmla="*/ 57 h 872"/>
              <a:gd name="T70" fmla="*/ 714 w 1231"/>
              <a:gd name="T71" fmla="*/ 61 h 872"/>
              <a:gd name="T72" fmla="*/ 706 w 1231"/>
              <a:gd name="T73" fmla="*/ 92 h 872"/>
              <a:gd name="T74" fmla="*/ 1092 w 1231"/>
              <a:gd name="T75" fmla="*/ 178 h 872"/>
              <a:gd name="T76" fmla="*/ 1111 w 1231"/>
              <a:gd name="T77" fmla="*/ 163 h 872"/>
              <a:gd name="T78" fmla="*/ 1122 w 1231"/>
              <a:gd name="T79" fmla="*/ 177 h 872"/>
              <a:gd name="T80" fmla="*/ 1127 w 1231"/>
              <a:gd name="T81" fmla="*/ 218 h 872"/>
              <a:gd name="T82" fmla="*/ 1125 w 1231"/>
              <a:gd name="T83" fmla="*/ 217 h 872"/>
              <a:gd name="T84" fmla="*/ 1092 w 1231"/>
              <a:gd name="T85" fmla="*/ 178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1" h="872">
                <a:moveTo>
                  <a:pt x="1199" y="196"/>
                </a:moveTo>
                <a:cubicBezTo>
                  <a:pt x="1186" y="206"/>
                  <a:pt x="1172" y="214"/>
                  <a:pt x="1158" y="217"/>
                </a:cubicBezTo>
                <a:cubicBezTo>
                  <a:pt x="1163" y="183"/>
                  <a:pt x="1152" y="141"/>
                  <a:pt x="1117" y="131"/>
                </a:cubicBezTo>
                <a:cubicBezTo>
                  <a:pt x="1063" y="115"/>
                  <a:pt x="1053" y="175"/>
                  <a:pt x="1070" y="213"/>
                </a:cubicBezTo>
                <a:cubicBezTo>
                  <a:pt x="1078" y="230"/>
                  <a:pt x="1091" y="241"/>
                  <a:pt x="1107" y="246"/>
                </a:cubicBezTo>
                <a:cubicBezTo>
                  <a:pt x="1092" y="259"/>
                  <a:pt x="1072" y="268"/>
                  <a:pt x="1054" y="271"/>
                </a:cubicBezTo>
                <a:cubicBezTo>
                  <a:pt x="1049" y="261"/>
                  <a:pt x="1044" y="251"/>
                  <a:pt x="1038" y="241"/>
                </a:cubicBezTo>
                <a:cubicBezTo>
                  <a:pt x="955" y="106"/>
                  <a:pt x="851" y="46"/>
                  <a:pt x="667" y="23"/>
                </a:cubicBezTo>
                <a:cubicBezTo>
                  <a:pt x="484" y="0"/>
                  <a:pt x="355" y="65"/>
                  <a:pt x="355" y="65"/>
                </a:cubicBezTo>
                <a:cubicBezTo>
                  <a:pt x="355" y="65"/>
                  <a:pt x="266" y="54"/>
                  <a:pt x="196" y="63"/>
                </a:cubicBezTo>
                <a:cubicBezTo>
                  <a:pt x="125" y="71"/>
                  <a:pt x="70" y="98"/>
                  <a:pt x="67" y="106"/>
                </a:cubicBezTo>
                <a:cubicBezTo>
                  <a:pt x="65" y="113"/>
                  <a:pt x="78" y="149"/>
                  <a:pt x="101" y="178"/>
                </a:cubicBezTo>
                <a:cubicBezTo>
                  <a:pt x="128" y="212"/>
                  <a:pt x="168" y="227"/>
                  <a:pt x="168" y="227"/>
                </a:cubicBezTo>
                <a:cubicBezTo>
                  <a:pt x="168" y="227"/>
                  <a:pt x="138" y="259"/>
                  <a:pt x="122" y="301"/>
                </a:cubicBezTo>
                <a:cubicBezTo>
                  <a:pt x="106" y="344"/>
                  <a:pt x="108" y="384"/>
                  <a:pt x="65" y="407"/>
                </a:cubicBezTo>
                <a:cubicBezTo>
                  <a:pt x="23" y="430"/>
                  <a:pt x="0" y="416"/>
                  <a:pt x="3" y="478"/>
                </a:cubicBezTo>
                <a:cubicBezTo>
                  <a:pt x="6" y="541"/>
                  <a:pt x="39" y="597"/>
                  <a:pt x="85" y="625"/>
                </a:cubicBezTo>
                <a:cubicBezTo>
                  <a:pt x="132" y="653"/>
                  <a:pt x="163" y="639"/>
                  <a:pt x="163" y="639"/>
                </a:cubicBezTo>
                <a:cubicBezTo>
                  <a:pt x="163" y="639"/>
                  <a:pt x="183" y="682"/>
                  <a:pt x="220" y="711"/>
                </a:cubicBezTo>
                <a:cubicBezTo>
                  <a:pt x="256" y="741"/>
                  <a:pt x="283" y="758"/>
                  <a:pt x="283" y="758"/>
                </a:cubicBezTo>
                <a:cubicBezTo>
                  <a:pt x="283" y="758"/>
                  <a:pt x="274" y="872"/>
                  <a:pt x="283" y="872"/>
                </a:cubicBezTo>
                <a:cubicBezTo>
                  <a:pt x="292" y="872"/>
                  <a:pt x="419" y="872"/>
                  <a:pt x="429" y="872"/>
                </a:cubicBezTo>
                <a:cubicBezTo>
                  <a:pt x="446" y="872"/>
                  <a:pt x="477" y="798"/>
                  <a:pt x="477" y="798"/>
                </a:cubicBezTo>
                <a:cubicBezTo>
                  <a:pt x="477" y="798"/>
                  <a:pt x="522" y="802"/>
                  <a:pt x="576" y="801"/>
                </a:cubicBezTo>
                <a:cubicBezTo>
                  <a:pt x="629" y="801"/>
                  <a:pt x="690" y="796"/>
                  <a:pt x="690" y="796"/>
                </a:cubicBezTo>
                <a:cubicBezTo>
                  <a:pt x="690" y="796"/>
                  <a:pt x="671" y="872"/>
                  <a:pt x="685" y="872"/>
                </a:cubicBezTo>
                <a:cubicBezTo>
                  <a:pt x="700" y="872"/>
                  <a:pt x="805" y="872"/>
                  <a:pt x="833" y="872"/>
                </a:cubicBezTo>
                <a:cubicBezTo>
                  <a:pt x="860" y="872"/>
                  <a:pt x="979" y="704"/>
                  <a:pt x="1023" y="634"/>
                </a:cubicBezTo>
                <a:cubicBezTo>
                  <a:pt x="1061" y="574"/>
                  <a:pt x="1105" y="427"/>
                  <a:pt x="1065" y="302"/>
                </a:cubicBezTo>
                <a:cubicBezTo>
                  <a:pt x="1097" y="295"/>
                  <a:pt x="1127" y="277"/>
                  <a:pt x="1144" y="250"/>
                </a:cubicBezTo>
                <a:cubicBezTo>
                  <a:pt x="1171" y="248"/>
                  <a:pt x="1197" y="238"/>
                  <a:pt x="1215" y="224"/>
                </a:cubicBezTo>
                <a:cubicBezTo>
                  <a:pt x="1231" y="212"/>
                  <a:pt x="1216" y="184"/>
                  <a:pt x="1199" y="196"/>
                </a:cubicBezTo>
                <a:close/>
                <a:moveTo>
                  <a:pt x="706" y="92"/>
                </a:moveTo>
                <a:cubicBezTo>
                  <a:pt x="638" y="66"/>
                  <a:pt x="581" y="64"/>
                  <a:pt x="512" y="87"/>
                </a:cubicBezTo>
                <a:cubicBezTo>
                  <a:pt x="493" y="94"/>
                  <a:pt x="484" y="63"/>
                  <a:pt x="504" y="57"/>
                </a:cubicBezTo>
                <a:cubicBezTo>
                  <a:pt x="577" y="32"/>
                  <a:pt x="642" y="33"/>
                  <a:pt x="714" y="61"/>
                </a:cubicBezTo>
                <a:cubicBezTo>
                  <a:pt x="733" y="69"/>
                  <a:pt x="725" y="99"/>
                  <a:pt x="706" y="92"/>
                </a:cubicBezTo>
                <a:close/>
                <a:moveTo>
                  <a:pt x="1092" y="178"/>
                </a:moveTo>
                <a:cubicBezTo>
                  <a:pt x="1090" y="167"/>
                  <a:pt x="1096" y="162"/>
                  <a:pt x="1111" y="163"/>
                </a:cubicBezTo>
                <a:cubicBezTo>
                  <a:pt x="1116" y="167"/>
                  <a:pt x="1120" y="171"/>
                  <a:pt x="1122" y="177"/>
                </a:cubicBezTo>
                <a:cubicBezTo>
                  <a:pt x="1131" y="192"/>
                  <a:pt x="1131" y="205"/>
                  <a:pt x="1127" y="218"/>
                </a:cubicBezTo>
                <a:cubicBezTo>
                  <a:pt x="1127" y="218"/>
                  <a:pt x="1126" y="217"/>
                  <a:pt x="1125" y="217"/>
                </a:cubicBezTo>
                <a:cubicBezTo>
                  <a:pt x="1106" y="213"/>
                  <a:pt x="1095" y="196"/>
                  <a:pt x="1092" y="178"/>
                </a:cubicBezTo>
                <a:close/>
              </a:path>
            </a:pathLst>
          </a:custGeom>
          <a:solidFill>
            <a:schemeClr val="accent5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82F3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3AB7BB6-7CC4-4F58-A0CA-D79FC900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31" y="3043142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Total budget: </a:t>
            </a:r>
            <a:r>
              <a:rPr lang="en-US" altLang="it-IT" sz="16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700.000,00 €</a:t>
            </a:r>
            <a:endParaRPr lang="en-GB" altLang="it-IT" sz="16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="" xmlns:a16="http://schemas.microsoft.com/office/drawing/2014/main" id="{2F30EE01-731C-48AD-B95B-BC1A076B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168" y="3789267"/>
            <a:ext cx="36812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2° call: </a:t>
            </a:r>
            <a:r>
              <a:rPr lang="en-US" altLang="it-IT" sz="16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Pre-Incubation and incubation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="" xmlns:a16="http://schemas.microsoft.com/office/drawing/2014/main" id="{6B5D265D-E6DC-4C2F-AD23-7FF2331E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169" y="4065492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Total budget: </a:t>
            </a:r>
            <a:r>
              <a:rPr lang="en-US" altLang="it-IT" sz="16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1.300.000,00 €</a:t>
            </a:r>
            <a:endParaRPr lang="en-GB" altLang="it-IT" sz="16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42" name="TextBox 38">
            <a:extLst>
              <a:ext uri="{FF2B5EF4-FFF2-40B4-BE49-F238E27FC236}">
                <a16:creationId xmlns="" xmlns:a16="http://schemas.microsoft.com/office/drawing/2014/main" id="{1DDC5ADC-2C76-4E47-BA3E-94EEE75B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581" y="4868767"/>
            <a:ext cx="3842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3° call: </a:t>
            </a:r>
            <a:r>
              <a:rPr lang="en-US" altLang="it-IT" sz="1600" dirty="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Pre-Incubation and incubation</a:t>
            </a:r>
            <a:endParaRPr lang="en-GB" altLang="it-IT" sz="1600" dirty="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="" xmlns:a16="http://schemas.microsoft.com/office/drawing/2014/main" id="{7FD9F400-03E9-498B-9328-4E0761EE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581" y="5168805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Total budget: </a:t>
            </a:r>
            <a:r>
              <a:rPr lang="en-US" altLang="it-IT" sz="1600">
                <a:solidFill>
                  <a:srgbClr val="003399"/>
                </a:solidFill>
                <a:latin typeface="Open Sans"/>
                <a:ea typeface="Noto Sans"/>
                <a:cs typeface="Noto Sans"/>
              </a:rPr>
              <a:t>2.026.450,80 €</a:t>
            </a:r>
            <a:endParaRPr lang="en-GB" altLang="it-IT" sz="1600">
              <a:solidFill>
                <a:srgbClr val="003399"/>
              </a:solidFill>
              <a:latin typeface="Open Sans"/>
              <a:ea typeface="Noto Sans"/>
              <a:cs typeface="Noto Sans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="" xmlns:a16="http://schemas.microsoft.com/office/drawing/2014/main" id="{83ABCA20-6A9F-4BD3-903B-C31332CE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73" y="1893128"/>
            <a:ext cx="5529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it-IT" sz="1600" b="1" dirty="0">
                <a:solidFill>
                  <a:srgbClr val="003399"/>
                </a:solidFill>
                <a:latin typeface="Open Sans"/>
              </a:rPr>
              <a:t>Activity 2.1.b </a:t>
            </a:r>
            <a:r>
              <a:rPr lang="en-GB" altLang="it-IT" sz="1600" dirty="0">
                <a:solidFill>
                  <a:srgbClr val="003399"/>
                </a:solidFill>
                <a:latin typeface="Open Sans"/>
              </a:rPr>
              <a:t>– Actions focused on </a:t>
            </a:r>
            <a:r>
              <a:rPr lang="en-GB" altLang="it-IT" sz="1600" dirty="0" smtClean="0">
                <a:solidFill>
                  <a:srgbClr val="003399"/>
                </a:solidFill>
                <a:latin typeface="Open Sans"/>
              </a:rPr>
              <a:t>start-up processes in </a:t>
            </a:r>
            <a:r>
              <a:rPr lang="en-GB" altLang="it-IT" sz="1600" dirty="0">
                <a:solidFill>
                  <a:srgbClr val="003399"/>
                </a:solidFill>
                <a:latin typeface="Open Sans"/>
              </a:rPr>
              <a:t>the </a:t>
            </a:r>
            <a:r>
              <a:rPr lang="en-GB" altLang="it-IT" sz="1600" dirty="0" smtClean="0">
                <a:solidFill>
                  <a:srgbClr val="003399"/>
                </a:solidFill>
                <a:latin typeface="Open Sans"/>
              </a:rPr>
              <a:t>field of </a:t>
            </a:r>
            <a:r>
              <a:rPr lang="en-GB" altLang="it-IT" sz="1600" dirty="0">
                <a:solidFill>
                  <a:srgbClr val="003399"/>
                </a:solidFill>
                <a:latin typeface="Open Sans"/>
              </a:rPr>
              <a:t>culture, creativity and tourism.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83ABCA20-6A9F-4BD3-903B-C31332CE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19" y="1191071"/>
            <a:ext cx="5529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it-IT" sz="2000" b="1" dirty="0" smtClean="0">
                <a:solidFill>
                  <a:srgbClr val="003399"/>
                </a:solidFill>
                <a:latin typeface="Open Sans"/>
              </a:rPr>
              <a:t>ROP-ERDF 2014 - 2020</a:t>
            </a:r>
            <a:endParaRPr lang="en-GB" altLang="it-IT" sz="2000" dirty="0">
              <a:solidFill>
                <a:srgbClr val="003399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0087 0.393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1.38889E-6 0.43588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2" grpId="0" animBg="1"/>
      <p:bldP spid="33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29632C8C-B809-407C-B7BA-D28ABE2CC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7391"/>
          <a:stretch/>
        </p:blipFill>
        <p:spPr>
          <a:xfrm>
            <a:off x="8339837" y="5867400"/>
            <a:ext cx="803965" cy="9906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24578" name="Picture 2" descr="Unbenanntsdv">
            <a:extLst>
              <a:ext uri="{FF2B5EF4-FFF2-40B4-BE49-F238E27FC236}">
                <a16:creationId xmlns="" xmlns:a16="http://schemas.microsoft.com/office/drawing/2014/main" id="{59D125C1-DB5F-4B28-964F-97AB1906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9">
            <a:extLst>
              <a:ext uri="{FF2B5EF4-FFF2-40B4-BE49-F238E27FC236}">
                <a16:creationId xmlns="" xmlns:a16="http://schemas.microsoft.com/office/drawing/2014/main" id="{8EB7D0BA-C114-4B27-A3E4-994FBFC4D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008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>
                <a:solidFill>
                  <a:srgbClr val="003399"/>
                </a:solidFill>
                <a:latin typeface="Open Sans" pitchFamily="34" charset="0"/>
              </a:rPr>
              <a:t>Kick Off Meeting - Belluno</a:t>
            </a:r>
          </a:p>
        </p:txBody>
      </p:sp>
      <p:pic>
        <p:nvPicPr>
          <p:cNvPr id="24580" name="Picture 17" descr="Interreg_Italia-O¦êsterreich 2017_rgb">
            <a:extLst>
              <a:ext uri="{FF2B5EF4-FFF2-40B4-BE49-F238E27FC236}">
                <a16:creationId xmlns="" xmlns:a16="http://schemas.microsoft.com/office/drawing/2014/main" id="{D373AF06-2F9E-47A5-8E72-F5DC29DC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83ABCA20-6A9F-4BD3-903B-C31332CE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008026"/>
            <a:ext cx="5529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2000" b="1" dirty="0" smtClean="0">
                <a:solidFill>
                  <a:srgbClr val="003399"/>
                </a:solidFill>
                <a:latin typeface="Open Sans"/>
              </a:rPr>
              <a:t>CLUSTER FOR CULTURE AND CREATIVITY</a:t>
            </a:r>
            <a:endParaRPr lang="en-GB" altLang="it-IT" sz="2000" dirty="0">
              <a:solidFill>
                <a:srgbClr val="003399"/>
              </a:solidFill>
              <a:latin typeface="Open San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1615130"/>
            <a:ext cx="6890967" cy="3876169"/>
          </a:xfrm>
          <a:prstGeom prst="parallelogram">
            <a:avLst/>
          </a:prstGeom>
        </p:spPr>
      </p:pic>
      <p:sp>
        <p:nvSpPr>
          <p:cNvPr id="3" name="Parallelogramma 2"/>
          <p:cNvSpPr/>
          <p:nvPr/>
        </p:nvSpPr>
        <p:spPr bwMode="auto">
          <a:xfrm>
            <a:off x="5224147" y="3103214"/>
            <a:ext cx="3517672" cy="900000"/>
          </a:xfrm>
          <a:prstGeom prst="parallelogram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smtClean="0">
              <a:ln>
                <a:noFill/>
              </a:ln>
              <a:solidFill>
                <a:srgbClr val="FFCC00"/>
              </a:solidFill>
              <a:effectLst/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6B4BE346-6E34-4942-9CAC-9B26C5D8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64" y="3137715"/>
            <a:ext cx="285603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 smtClean="0">
                <a:solidFill>
                  <a:schemeClr val="bg1"/>
                </a:solidFill>
                <a:latin typeface="Open Sans" pitchFamily="34" charset="0"/>
              </a:rPr>
              <a:t>The budget of the cluster is about 450.000€ in the period 2019 - </a:t>
            </a:r>
            <a:r>
              <a:rPr lang="en-US" altLang="it-IT" sz="1600" dirty="0" smtClean="0">
                <a:solidFill>
                  <a:schemeClr val="bg1"/>
                </a:solidFill>
                <a:latin typeface="Open Sans" pitchFamily="34" charset="0"/>
              </a:rPr>
              <a:t>2021</a:t>
            </a:r>
            <a:endParaRPr lang="en-US" altLang="it-IT" sz="1600" dirty="0" smtClean="0">
              <a:solidFill>
                <a:schemeClr val="bg1"/>
              </a:solidFill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0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Open Sans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0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Open Sans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508</Words>
  <Application>Microsoft Office PowerPoint</Application>
  <PresentationFormat>Presentazione su schermo (4:3)</PresentationFormat>
  <Paragraphs>104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DecimaWE Rg</vt:lpstr>
      <vt:lpstr>Noto Sans</vt:lpstr>
      <vt:lpstr>Open Sans</vt:lpstr>
      <vt:lpstr>Standarddesign</vt:lpstr>
      <vt:lpstr>CROSSINNO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Caldonazzi, Petra Hedwig Amalia</dc:creator>
  <cp:lastModifiedBy>Nucera Luca</cp:lastModifiedBy>
  <cp:revision>228</cp:revision>
  <cp:lastPrinted>1601-01-01T00:00:00Z</cp:lastPrinted>
  <dcterms:created xsi:type="dcterms:W3CDTF">2016-01-14T14:38:59Z</dcterms:created>
  <dcterms:modified xsi:type="dcterms:W3CDTF">2020-01-10T08:37:02Z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