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51" r:id="rId4"/>
  </p:sldMasterIdLst>
  <p:notesMasterIdLst>
    <p:notesMasterId r:id="rId9"/>
  </p:notesMasterIdLst>
  <p:handoutMasterIdLst>
    <p:handoutMasterId r:id="rId10"/>
  </p:handoutMasterIdLst>
  <p:sldIdLst>
    <p:sldId id="259" r:id="rId5"/>
    <p:sldId id="288" r:id="rId6"/>
    <p:sldId id="292" r:id="rId7"/>
    <p:sldId id="287" r:id="rId8"/>
  </p:sldIdLst>
  <p:sldSz cx="12192000" cy="6858000"/>
  <p:notesSz cx="6794500" cy="9906000"/>
  <p:embeddedFontLst>
    <p:embeddedFont>
      <p:font typeface="Trebuchet MS" panose="020B0603020202020204" pitchFamily="34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Murovec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DFF8C"/>
    <a:srgbClr val="00E266"/>
    <a:srgbClr val="00FF65"/>
    <a:srgbClr val="FEE3A1"/>
    <a:srgbClr val="FF5050"/>
    <a:srgbClr val="DA5050"/>
    <a:srgbClr val="00E668"/>
    <a:srgbClr val="EA7116"/>
    <a:srgbClr val="FBE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0" autoAdjust="0"/>
    <p:restoredTop sz="94717" autoAdjust="0"/>
  </p:normalViewPr>
  <p:slideViewPr>
    <p:cSldViewPr snapToGrid="0" snapToObjects="1" showGuides="1">
      <p:cViewPr varScale="1">
        <p:scale>
          <a:sx n="78" d="100"/>
          <a:sy n="78" d="100"/>
        </p:scale>
        <p:origin x="898" y="43"/>
      </p:cViewPr>
      <p:guideLst>
        <p:guide orient="horz" pos="323"/>
        <p:guide pos="347"/>
        <p:guide pos="7333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6057C-8CEC-4446-98D8-2A07D60C60EB}" type="datetimeFigureOut">
              <a:rPr lang="it-IT"/>
              <a:pPr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3FF4-5E08-DE4D-B923-6FF453A9FFE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96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8F82C-5BD3-2E40-BD4B-8257262AA71E}" type="datetimeFigureOut">
              <a:rPr lang="it-IT"/>
              <a:pPr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4EEF9-8B0F-D542-A06D-2E8CBED689D6}" type="slidenum">
              <a:rPr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48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C4EEF9-8B0F-D542-A06D-2E8CBED689D6}" type="slidenum">
              <a:rPr lang="sl-SI" smtClean="0"/>
              <a:pPr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921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6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 poteka: zakasnitev 9">
            <a:extLst>
              <a:ext uri="{FF2B5EF4-FFF2-40B4-BE49-F238E27FC236}">
                <a16:creationId xmlns:a16="http://schemas.microsoft.com/office/drawing/2014/main" id="{35D9C49F-1F2A-4263-9787-5D411C073C47}"/>
              </a:ext>
            </a:extLst>
          </p:cNvPr>
          <p:cNvSpPr/>
          <p:nvPr userDrawn="1"/>
        </p:nvSpPr>
        <p:spPr>
          <a:xfrm rot="16200000">
            <a:off x="5638800" y="304800"/>
            <a:ext cx="914400" cy="12192000"/>
          </a:xfrm>
          <a:prstGeom prst="flowChartDelay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307371D-709E-4CC4-AFE8-FA14A27F858C}"/>
              </a:ext>
            </a:extLst>
          </p:cNvPr>
          <p:cNvSpPr txBox="1"/>
          <p:nvPr userDrawn="1"/>
        </p:nvSpPr>
        <p:spPr>
          <a:xfrm>
            <a:off x="10840277" y="6376025"/>
            <a:ext cx="742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962B57C-9EB6-46E6-A35F-EFD6DBA17D5E}" type="slidenum">
              <a:rPr lang="de-DE" sz="1000" smtClean="0">
                <a:latin typeface="Trebuchet MS" panose="020B0603020202020204" pitchFamily="34" charset="0"/>
              </a:rPr>
              <a:pPr algn="r"/>
              <a:t>‹N›</a:t>
            </a:fld>
            <a:endParaRPr lang="de-DE" sz="1000" dirty="0">
              <a:latin typeface="Trebuchet MS" panose="020B0603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1144CE-C608-4905-B256-D75FD1BED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919" y="121919"/>
            <a:ext cx="2995243" cy="14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64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85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3" r:id="rId2"/>
    <p:sldLayoutId id="2147483684" r:id="rId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FBFD9D4F-A8D1-453E-90A8-4B5119DBFA65}"/>
              </a:ext>
            </a:extLst>
          </p:cNvPr>
          <p:cNvSpPr txBox="1"/>
          <p:nvPr/>
        </p:nvSpPr>
        <p:spPr>
          <a:xfrm>
            <a:off x="550859" y="2219698"/>
            <a:ext cx="11090275" cy="17543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latin typeface="Trebuchet MS" panose="020B0603020202020204" pitchFamily="34" charset="0"/>
              </a:rPr>
              <a:t>Cucant</a:t>
            </a:r>
            <a:r>
              <a:rPr lang="it-IT" sz="3600" b="1" dirty="0">
                <a:latin typeface="Trebuchet MS" panose="020B0603020202020204" pitchFamily="34" charset="0"/>
              </a:rPr>
              <a:t> dai </a:t>
            </a:r>
            <a:r>
              <a:rPr lang="it-IT" sz="3600" b="1" dirty="0" err="1">
                <a:latin typeface="Trebuchet MS" panose="020B0603020202020204" pitchFamily="34" charset="0"/>
              </a:rPr>
              <a:t>veris</a:t>
            </a:r>
            <a:r>
              <a:rPr lang="it-IT" sz="3600" b="1" dirty="0">
                <a:latin typeface="Trebuchet MS" panose="020B0603020202020204" pitchFamily="34" charset="0"/>
              </a:rPr>
              <a:t> di Vile Dora.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(Sbirciando dalle finestre di Villa Dora)</a:t>
            </a:r>
          </a:p>
          <a:p>
            <a:pPr algn="ctr"/>
            <a:r>
              <a:rPr lang="it-IT" sz="3600" b="1" dirty="0">
                <a:latin typeface="Trebuchet MS" panose="020B0603020202020204" pitchFamily="34" charset="0"/>
              </a:rPr>
              <a:t>Alla scoperta della Storia della biblioteca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C2F6873-510C-480A-AB4B-0948DEE9D79F}"/>
              </a:ext>
            </a:extLst>
          </p:cNvPr>
          <p:cNvSpPr txBox="1"/>
          <p:nvPr/>
        </p:nvSpPr>
        <p:spPr>
          <a:xfrm>
            <a:off x="550860" y="4784752"/>
            <a:ext cx="3490197" cy="107721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rebuchet MS" panose="020B0603020202020204" pitchFamily="34" charset="0"/>
              </a:rPr>
              <a:t>Alessio Cristin</a:t>
            </a:r>
          </a:p>
          <a:p>
            <a:r>
              <a:rPr lang="it-IT" sz="2400" dirty="0">
                <a:latin typeface="Trebuchet MS" panose="020B0603020202020204" pitchFamily="34" charset="0"/>
              </a:rPr>
              <a:t>Assessore alla cultura </a:t>
            </a:r>
            <a:r>
              <a:rPr lang="it-IT" sz="1600" dirty="0">
                <a:latin typeface="Trebuchet MS" panose="020B0603020202020204" pitchFamily="34" charset="0"/>
              </a:rPr>
              <a:t>Comune di San Giorgio di Nogaro</a:t>
            </a:r>
            <a:endParaRPr lang="sl-SI" sz="2400" dirty="0">
              <a:latin typeface="Trebuchet MS" panose="020B0603020202020204" pitchFamily="34" charset="0"/>
            </a:endParaRP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B37BBA3B-237C-47AB-AAFD-A064895D46D3}"/>
              </a:ext>
            </a:extLst>
          </p:cNvPr>
          <p:cNvSpPr txBox="1"/>
          <p:nvPr/>
        </p:nvSpPr>
        <p:spPr>
          <a:xfrm>
            <a:off x="-4" y="6273225"/>
            <a:ext cx="12192000" cy="584775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6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6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cxnSp>
        <p:nvCxnSpPr>
          <p:cNvPr id="5" name="Connettore diritto 4"/>
          <p:cNvCxnSpPr/>
          <p:nvPr/>
        </p:nvCxnSpPr>
        <p:spPr>
          <a:xfrm>
            <a:off x="0" y="6260529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1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Luogo della cultura: attraverso quali aspetti si è svolta la valorizzazione del luogo?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50862" y="1988620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Biblioteca comunale «Villa Dora»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3250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progetto per la valorizzazione di Villa Dora si è concentrato sulla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storia dell’edificio e della comunità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sangiorgina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nel corso della prima guerra mondiale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dominata dalla realtà dell’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Università Castrense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ovvero la scuola medica da campo in vita a San Giorgio di Nogaro </a:t>
            </a: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 il 1916 e il 1917.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prima fase di ricerca, il drammaturgo friulano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Carlo Tolazzi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ideato il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 teatrale «Il bisturi e la baionetta»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incentrato sulla vita degli aspiranti medici e delle infermiere della Croce Rossa, con particolare attenzione alla descrizione della giornata tipo degli studenti e con accenni alle incursioni belliche nella zona di San Giorgio di Nogaro.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storia è stata fatta rivivere attraverso una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 teatralizzata a cura del Teatri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Furlan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la regia di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Massimo Somaglino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condotta dagli attori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Caterina Bernardi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(infermiera </a:t>
            </a:r>
            <a:r>
              <a:rPr lang="it-IT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sangiorgina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e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Manuel </a:t>
            </a:r>
            <a:r>
              <a:rPr lang="it-IT" sz="1800" b="1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Buttus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(aspirante medico proveniente da un’altra regione di Italia) e dal musicista </a:t>
            </a:r>
            <a:r>
              <a:rPr lang="it-IT" sz="18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Giorgio Parisi</a:t>
            </a:r>
            <a:r>
              <a:rPr lang="it-IT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attraverso le varie stanze di Villa Dora.</a:t>
            </a:r>
            <a:endParaRPr lang="it-IT" sz="1800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81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sp>
        <p:nvSpPr>
          <p:cNvPr id="6" name="PoljeZBesedilom 7">
            <a:extLst>
              <a:ext uri="{FF2B5EF4-FFF2-40B4-BE49-F238E27FC236}">
                <a16:creationId xmlns:a16="http://schemas.microsoft.com/office/drawing/2014/main" id="{C9DF1E6A-1F65-40C1-B557-A7DFBA256DDC}"/>
              </a:ext>
            </a:extLst>
          </p:cNvPr>
          <p:cNvSpPr txBox="1"/>
          <p:nvPr/>
        </p:nvSpPr>
        <p:spPr>
          <a:xfrm>
            <a:off x="4399150" y="380879"/>
            <a:ext cx="7646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Lingua friulana: attraverso quali aspetti si è svolta la valorizzazione della lingua?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PoljeZBesedilom 12">
            <a:extLst>
              <a:ext uri="{FF2B5EF4-FFF2-40B4-BE49-F238E27FC236}">
                <a16:creationId xmlns:a16="http://schemas.microsoft.com/office/drawing/2014/main" id="{20D6F53D-BD67-4D29-84BF-3BD613FFACB2}"/>
              </a:ext>
            </a:extLst>
          </p:cNvPr>
          <p:cNvSpPr txBox="1"/>
          <p:nvPr/>
        </p:nvSpPr>
        <p:spPr>
          <a:xfrm>
            <a:off x="546859" y="6170659"/>
            <a:ext cx="1109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Evento di sensibilizzazione della lingua e cultura friulana in FVG e Veneto</a:t>
            </a:r>
          </a:p>
          <a:p>
            <a:pPr algn="ctr"/>
            <a:r>
              <a:rPr lang="it-IT" sz="1400" b="1" dirty="0">
                <a:solidFill>
                  <a:srgbClr val="003399"/>
                </a:solidFill>
                <a:latin typeface="Trebuchet MS" panose="020B0603020202020204" pitchFamily="34" charset="0"/>
              </a:rPr>
              <a:t>Udine 18.11.2024</a:t>
            </a:r>
            <a:endParaRPr lang="sl-SI" sz="1400" b="1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PoljeZBesedilom 10">
            <a:extLst>
              <a:ext uri="{FF2B5EF4-FFF2-40B4-BE49-F238E27FC236}">
                <a16:creationId xmlns:a16="http://schemas.microsoft.com/office/drawing/2014/main" id="{72C47E63-3F6B-41BD-88F4-05EB2DC0ED92}"/>
              </a:ext>
            </a:extLst>
          </p:cNvPr>
          <p:cNvSpPr txBox="1"/>
          <p:nvPr/>
        </p:nvSpPr>
        <p:spPr>
          <a:xfrm>
            <a:off x="550862" y="1988620"/>
            <a:ext cx="110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Trebuchet MS" panose="020B0603020202020204" pitchFamily="34" charset="0"/>
              </a:rPr>
              <a:t>Il friulano come lingua di «</a:t>
            </a:r>
            <a:r>
              <a:rPr lang="it-IT" sz="3200" dirty="0" err="1">
                <a:latin typeface="Trebuchet MS" panose="020B0603020202020204" pitchFamily="34" charset="0"/>
              </a:rPr>
              <a:t>cjase</a:t>
            </a:r>
            <a:r>
              <a:rPr lang="it-IT" sz="3200" dirty="0">
                <a:latin typeface="Trebuchet MS" panose="020B0603020202020204" pitchFamily="34" charset="0"/>
              </a:rPr>
              <a:t>»</a:t>
            </a:r>
            <a:endParaRPr lang="sl-SI" sz="3200" dirty="0">
              <a:latin typeface="Trebuchet MS" panose="020B0603020202020204" pitchFamily="34" charset="0"/>
            </a:endParaRPr>
          </a:p>
        </p:txBody>
      </p:sp>
      <p:sp>
        <p:nvSpPr>
          <p:cNvPr id="9" name="PoljeZBesedilom 11">
            <a:extLst>
              <a:ext uri="{FF2B5EF4-FFF2-40B4-BE49-F238E27FC236}">
                <a16:creationId xmlns:a16="http://schemas.microsoft.com/office/drawing/2014/main" id="{7843CDBE-0AED-4070-9C2C-B3451FCCBE75}"/>
              </a:ext>
            </a:extLst>
          </p:cNvPr>
          <p:cNvSpPr txBox="1"/>
          <p:nvPr/>
        </p:nvSpPr>
        <p:spPr>
          <a:xfrm>
            <a:off x="717917" y="2814422"/>
            <a:ext cx="11090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anose="020B0603020202020204" pitchFamily="34" charset="0"/>
              </a:rPr>
              <a:t>Nel corso della narrazione teatrale, l’attrice Caterina Bernardi, originaria della zona, ha utilizzato la lingua friulana nei dialoghi con l’aspirante medico interpretato da Manuel </a:t>
            </a:r>
            <a:r>
              <a:rPr lang="it-IT" dirty="0" err="1">
                <a:latin typeface="Trebuchet MS" panose="020B0603020202020204" pitchFamily="34" charset="0"/>
              </a:rPr>
              <a:t>Buttus</a:t>
            </a:r>
            <a:r>
              <a:rPr lang="it-IT" dirty="0">
                <a:latin typeface="Trebuchet MS" panose="020B0603020202020204" pitchFamily="34" charset="0"/>
              </a:rPr>
              <a:t>, onde evidenziare il ruolo avuto dalle donne friulane nell’organizzazione dell’Università Castrense.</a:t>
            </a:r>
          </a:p>
          <a:p>
            <a:r>
              <a:rPr lang="it-IT" dirty="0">
                <a:latin typeface="Trebuchet MS" panose="020B0603020202020204" pitchFamily="34" charset="0"/>
              </a:rPr>
              <a:t>Inoltre, l’uso del friulano ha reso più credibile e naturale la conversazione, dal momento che a inizio Novecento la popolazione di San Giorgio e del territorio circostante sentiva come propria la lingua friulana, e non l’italiano.</a:t>
            </a:r>
          </a:p>
          <a:p>
            <a:r>
              <a:rPr lang="it-IT" dirty="0">
                <a:latin typeface="Trebuchet MS" panose="020B0603020202020204" pitchFamily="34" charset="0"/>
              </a:rPr>
              <a:t>La lingua friulana, dunque, viene usata anche per esprimere lo sconforto, i dubbi e i pensieri del personaggio femminile, che acquisisce maggior spessore anche grazie a questa caratterizzazione.</a:t>
            </a:r>
            <a:endParaRPr lang="sl-SI" dirty="0">
              <a:latin typeface="Trebuchet MS" panose="020B0603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7401" r="173" b="88753"/>
          <a:stretch/>
        </p:blipFill>
        <p:spPr>
          <a:xfrm>
            <a:off x="8005" y="6699234"/>
            <a:ext cx="12183995" cy="36099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000"/>
              </a:srgbClr>
            </a:outerShdw>
          </a:effectLst>
        </p:spPr>
      </p:pic>
      <p:cxnSp>
        <p:nvCxnSpPr>
          <p:cNvPr id="11" name="Connettore diritto 10"/>
          <p:cNvCxnSpPr/>
          <p:nvPr/>
        </p:nvCxnSpPr>
        <p:spPr>
          <a:xfrm>
            <a:off x="8005" y="6160294"/>
            <a:ext cx="12183995" cy="20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9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B9FDE27-81E2-4983-AD9C-BBF50CC9B7C0}"/>
              </a:ext>
            </a:extLst>
          </p:cNvPr>
          <p:cNvSpPr txBox="1"/>
          <p:nvPr/>
        </p:nvSpPr>
        <p:spPr>
          <a:xfrm>
            <a:off x="550863" y="2034099"/>
            <a:ext cx="1109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Grazie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 per </a:t>
            </a:r>
            <a:r>
              <a:rPr lang="sl-SI" sz="2400" dirty="0" err="1">
                <a:solidFill>
                  <a:srgbClr val="003399"/>
                </a:solidFill>
                <a:latin typeface="Trebuchet MS" panose="020B0603020202020204" pitchFamily="34" charset="0"/>
              </a:rPr>
              <a:t>l‘attenzione</a:t>
            </a:r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!</a:t>
            </a:r>
          </a:p>
          <a:p>
            <a:pPr algn="ctr"/>
            <a:r>
              <a:rPr lang="sl-SI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Hvala za pozornost!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0156971-E4E2-4569-A2F3-6B1E896D71E7}"/>
              </a:ext>
            </a:extLst>
          </p:cNvPr>
          <p:cNvSpPr txBox="1"/>
          <p:nvPr/>
        </p:nvSpPr>
        <p:spPr>
          <a:xfrm>
            <a:off x="550863" y="4506622"/>
            <a:ext cx="1109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CUCANT DAI VERIS DI VILE DORA. (SBIRCIANDO DALLE FINESTRE DI VILLA DORA)</a:t>
            </a: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ALLA SCOPERTA DELLA STORIA DELLA BIBLIOTECA</a:t>
            </a:r>
          </a:p>
          <a:p>
            <a:r>
              <a:rPr lang="it-IT" sz="2400" dirty="0">
                <a:solidFill>
                  <a:srgbClr val="003399"/>
                </a:solidFill>
                <a:latin typeface="Trebuchet MS" panose="020B0603020202020204" pitchFamily="34" charset="0"/>
              </a:rPr>
              <a:t>Alessio Cristin, Assessore alla Cultura – </a:t>
            </a:r>
            <a:r>
              <a:rPr lang="it-IT" sz="2400">
                <a:solidFill>
                  <a:srgbClr val="003399"/>
                </a:solidFill>
                <a:latin typeface="Trebuchet MS" panose="020B0603020202020204" pitchFamily="34" charset="0"/>
              </a:rPr>
              <a:t>San Giorgio di Nogaro</a:t>
            </a:r>
            <a:endParaRPr lang="sl-SI" sz="2400" dirty="0">
              <a:solidFill>
                <a:srgbClr val="003399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E6A2AA4-BDA5-4609-9D09-AE5195D8E55B}"/>
              </a:ext>
            </a:extLst>
          </p:cNvPr>
          <p:cNvSpPr txBox="1"/>
          <p:nvPr/>
        </p:nvSpPr>
        <p:spPr>
          <a:xfrm>
            <a:off x="203388" y="6107306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  <a:latin typeface="Trebuchet MS" panose="020B0603020202020204" pitchFamily="34" charset="0"/>
              </a:rPr>
              <a:t>www.ita-slo.eu/</a:t>
            </a:r>
            <a:r>
              <a:rPr lang="it-IT" dirty="0">
                <a:solidFill>
                  <a:srgbClr val="FF0000"/>
                </a:solidFill>
                <a:latin typeface="Trebuchet MS" panose="020B0603020202020204" pitchFamily="34" charset="0"/>
              </a:rPr>
              <a:t>primis</a:t>
            </a:r>
            <a:endParaRPr lang="sl-SI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74282"/>
            <a:ext cx="4328812" cy="154600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49" y="6492149"/>
            <a:ext cx="12296698" cy="466451"/>
          </a:xfrm>
          <a:prstGeom prst="rect">
            <a:avLst/>
          </a:prstGeom>
        </p:spPr>
      </p:pic>
      <p:cxnSp>
        <p:nvCxnSpPr>
          <p:cNvPr id="12" name="Connettore diritto 11"/>
          <p:cNvCxnSpPr/>
          <p:nvPr/>
        </p:nvCxnSpPr>
        <p:spPr>
          <a:xfrm>
            <a:off x="0" y="6091794"/>
            <a:ext cx="1218399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81740"/>
      </p:ext>
    </p:extLst>
  </p:cSld>
  <p:clrMapOvr>
    <a:masterClrMapping/>
  </p:clrMapOvr>
</p:sld>
</file>

<file path=ppt/theme/theme1.xml><?xml version="1.0" encoding="utf-8"?>
<a:theme xmlns:a="http://schemas.openxmlformats.org/drawingml/2006/main" name="Fortissimo">
  <a:themeElements>
    <a:clrScheme name="Custom 11">
      <a:dk1>
        <a:srgbClr val="000000"/>
      </a:dk1>
      <a:lt1>
        <a:srgbClr val="FFFFFF"/>
      </a:lt1>
      <a:dk2>
        <a:srgbClr val="484A4C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4280"/>
      </a:hlink>
      <a:folHlink>
        <a:srgbClr val="0619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C64DAE273A1F498D6067DB154C0F55" ma:contentTypeVersion="0" ma:contentTypeDescription="Creare un nuovo documento." ma:contentTypeScope="" ma:versionID="0bc2c44634b6e6840031e9d48c902f1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105EFE-8670-4321-BD61-74D089C398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15DD83D-4923-431B-BA01-235B56D69E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C84774-7904-4DCE-B426-BB6A833A3C1D}">
  <ds:schemaRefs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454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3" baseType="lpstr">
      <vt:lpstr>Calibri</vt:lpstr>
      <vt:lpstr>Arial</vt:lpstr>
      <vt:lpstr>Aptos</vt:lpstr>
      <vt:lpstr>Wingdings</vt:lpstr>
      <vt:lpstr>Symbol</vt:lpstr>
      <vt:lpstr>Verdana</vt:lpstr>
      <vt:lpstr>Courier New</vt:lpstr>
      <vt:lpstr>Trebuchet MS</vt:lpstr>
      <vt:lpstr>Fortissimo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Cinzia Bertino</dc:creator>
  <cp:lastModifiedBy>Docuscuele Scuelefurlane</cp:lastModifiedBy>
  <cp:revision>257</cp:revision>
  <cp:lastPrinted>2023-11-22T13:33:58Z</cp:lastPrinted>
  <dcterms:created xsi:type="dcterms:W3CDTF">2013-06-03T22:40:08Z</dcterms:created>
  <dcterms:modified xsi:type="dcterms:W3CDTF">2024-11-12T12:39:09Z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0x01010002C64DAE273A1F498D6067DB154C0F55</vt:lpwstr>
  </property>
</Properties>
</file>