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794500" cy="9906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347">
          <p15:clr>
            <a:srgbClr val="A4A3A4"/>
          </p15:clr>
        </p15:guide>
        <p15:guide id="3" pos="7333">
          <p15:clr>
            <a:srgbClr val="A4A3A4"/>
          </p15:clr>
        </p15:guide>
        <p15:guide id="4" orient="horz" pos="3974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iejf0xTP2Gexo+9hdIlGv3tgw3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347"/>
        <p:guide pos="7333"/>
        <p:guide pos="397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679450" y="4705350"/>
            <a:ext cx="5435700" cy="445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95250" y="742950"/>
            <a:ext cx="6603900" cy="371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95250" y="742950"/>
            <a:ext cx="6604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">
  <p:cSld name="General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/>
          <p:nvPr/>
        </p:nvSpPr>
        <p:spPr>
          <a:xfrm rot="-54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 txBox="1"/>
          <p:nvPr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1919" y="121919"/>
            <a:ext cx="2995243" cy="14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nnHObH9tOTU&amp;t=564s" TargetMode="External"/><Relationship Id="rId5" Type="http://schemas.openxmlformats.org/officeDocument/2006/relationships/hyperlink" Target="https://www.youtube.com/watch?v=nnHObH9tOTU&amp;t=564s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://www.youtube.com/watch?v=nnHObH9tOTU" TargetMode="External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544244" y="4005150"/>
            <a:ext cx="5259300" cy="1200600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rebuchet MS"/>
                <a:ea typeface="Trebuchet MS"/>
                <a:cs typeface="Trebuchet MS"/>
                <a:sym typeface="Trebuchet MS"/>
              </a:rPr>
              <a:t>Speaker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rebuchet MS"/>
                <a:ea typeface="Trebuchet MS"/>
                <a:cs typeface="Trebuchet MS"/>
                <a:sym typeface="Trebuchet MS"/>
              </a:rPr>
              <a:t>Roberta Corisello,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Comune di Forni di Sopra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6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" name="Google Shape;2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1"/>
          <p:cNvCxnSpPr/>
          <p:nvPr/>
        </p:nvCxnSpPr>
        <p:spPr>
          <a:xfrm>
            <a:off x="0" y="6260529"/>
            <a:ext cx="12192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5" name="Google Shape;25;p1"/>
          <p:cNvSpPr txBox="1"/>
          <p:nvPr/>
        </p:nvSpPr>
        <p:spPr>
          <a:xfrm>
            <a:off x="550859" y="2219698"/>
            <a:ext cx="11090400" cy="646500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FORNI: DOVE IL PASSATO VIBRA NEL PRESENTE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3" cy="154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4399150" y="380879"/>
            <a:ext cx="764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Luogo della cultura: attraverso quali aspetti si è svolta la valorizzazione del luogo?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546859" y="6170659"/>
            <a:ext cx="1109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1364652" y="1483775"/>
            <a:ext cx="9470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rgbClr val="080809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"Forni, dove il passato vive nel presente -  </a:t>
            </a:r>
            <a:endParaRPr b="1" sz="3000">
              <a:solidFill>
                <a:srgbClr val="080809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rgbClr val="080809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Sî a fâ fen, la fienagione"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486677" y="2931950"/>
            <a:ext cx="62301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Valorizzazione delle Tradizioni Fornesi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Realizzazione di un opuscolo riguardante la fienagione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Realizzazione di un video  c</a:t>
            </a:r>
            <a:r>
              <a:rPr lang="it-IT" sz="1800">
                <a:solidFill>
                  <a:srgbClr val="131313"/>
                </a:solidFill>
                <a:latin typeface="Trebuchet MS"/>
                <a:ea typeface="Trebuchet MS"/>
                <a:cs typeface="Trebuchet MS"/>
                <a:sym typeface="Trebuchet MS"/>
              </a:rPr>
              <a:t>he raccoglie sia i momenti salienti degli incontri che le tradizioni, le visioni ed i panorami di Forni e del suo passato.</a:t>
            </a:r>
            <a:endParaRPr sz="1800">
              <a:solidFill>
                <a:srgbClr val="1313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313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YOUTUBE: Forni di Sopra, la </a:t>
            </a:r>
            <a:r>
              <a:rPr b="1" lang="it-IT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fienagione</a:t>
            </a:r>
            <a:endParaRPr b="1" sz="1800" u="sng">
              <a:solidFill>
                <a:srgbClr val="13131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6">
            <a:alphaModFix/>
          </a:blip>
          <a:srcRect b="88753" l="69" r="169" t="7400"/>
          <a:stretch/>
        </p:blipFill>
        <p:spPr>
          <a:xfrm>
            <a:off x="8005" y="6699234"/>
            <a:ext cx="12183994" cy="36099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"/>
              </a:srgbClr>
            </a:outerShdw>
          </a:effectLst>
        </p:spPr>
      </p:pic>
      <p:cxnSp>
        <p:nvCxnSpPr>
          <p:cNvPr id="36" name="Google Shape;36;p2"/>
          <p:cNvCxnSpPr/>
          <p:nvPr/>
        </p:nvCxnSpPr>
        <p:spPr>
          <a:xfrm>
            <a:off x="8005" y="6160294"/>
            <a:ext cx="12183900" cy="20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Video riassuntivo del progetto “Forni di Sopra: dove il passato vibra nel presente”, un’iniziativa volta alla riscoperta e valorizzazione del dialetto e delle tradizioni locali.&#10;Il progetto, interamente finanziato dal programma PRIMIS PLUS in collaborazione con il Comune di Forni di Sopra, la Regione Friuli Venezia Giulia e la Società Filologica Friulana, ha offerto momenti di riflessione e dialogo intergenerazionale, con l’obiettivo di preservare e tramandare la memoria culturale del paese.&#10;Il video raccoglie sia i momenti salienti degli incontri che le tradizioni, le visioni ed i panorami di Forni e del suo passato. E’ stato realizzato anche un opuscolo (disponibile in municipio) dedicato alle testimonianze raccolte, frutto degli incontri con la popolazione.&#10;Questo progetto rappresenta un’importante occasione per riflettere sul valore del dialetto e delle tradizioni nella vita della comunità e per garantire la loro trasmissione alle nuove generazioni." id="37" name="Google Shape;37;p2" title="Forni di Sopra, dove il passato vibra nel presente, Sî a fâ fèn (La fienagione)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4824" y="2771474"/>
            <a:ext cx="4866325" cy="273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"/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Lingua friulana: attraverso quali aspetti si è svolta la valorizzazione della lingua?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Evento di sensibilizzazione della lingua e cultura friulana in FVG e Veneto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Udine 18.11.2024</a:t>
            </a:r>
            <a:endParaRPr b="1" sz="1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554800" y="1513449"/>
            <a:ext cx="11090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Sessioni di approfondimento linguistico e di scambio intergenerazionale</a:t>
            </a:r>
            <a:endParaRPr b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654471" y="2900225"/>
            <a:ext cx="570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 incontri di apprendimento e scambio culturale tra giovani e anziani all’interno del Museo Rurale “Casina di Vîc” di Forni di Sopra come spunto per la costruzione contenutistica degli incontri.</a:t>
            </a:r>
            <a:endParaRPr/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 b="88753" l="69" r="173" t="7401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4"/>
              </a:srgbClr>
            </a:outerShdw>
          </a:effectLst>
        </p:spPr>
      </p:pic>
      <p:cxnSp>
        <p:nvCxnSpPr>
          <p:cNvPr id="48" name="Google Shape;48;p3"/>
          <p:cNvCxnSpPr/>
          <p:nvPr/>
        </p:nvCxnSpPr>
        <p:spPr>
          <a:xfrm>
            <a:off x="8005" y="6160294"/>
            <a:ext cx="12183995" cy="2073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49" name="Google Shape;49;p3" title="IMG-20240829-WA0004.jpg"/>
          <p:cNvPicPr preferRelativeResize="0"/>
          <p:nvPr/>
        </p:nvPicPr>
        <p:blipFill rotWithShape="1">
          <a:blip r:embed="rId5">
            <a:alphaModFix/>
          </a:blip>
          <a:srcRect b="8892" l="0" r="0" t="17126"/>
          <a:stretch/>
        </p:blipFill>
        <p:spPr>
          <a:xfrm>
            <a:off x="7011074" y="2550150"/>
            <a:ext cx="4484776" cy="24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736275" y="2183325"/>
            <a:ext cx="55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Grazie per l‘attenzione!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Hvala za pozornost!</a:t>
            </a:r>
            <a:endParaRPr/>
          </a:p>
        </p:txBody>
      </p:sp>
      <p:sp>
        <p:nvSpPr>
          <p:cNvPr id="56" name="Google Shape;56;p4"/>
          <p:cNvSpPr txBox="1"/>
          <p:nvPr/>
        </p:nvSpPr>
        <p:spPr>
          <a:xfrm>
            <a:off x="358213" y="4397447"/>
            <a:ext cx="1109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FORNI: DOVE IL PASSATO VIBRA NEL PRESENTE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Roberta Corisello,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Comune di Forni di Sopra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www.ita-slo.eu/primis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8" y="74282"/>
            <a:ext cx="4328812" cy="15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2349" y="6492149"/>
            <a:ext cx="12296698" cy="466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4"/>
          <p:cNvCxnSpPr/>
          <p:nvPr/>
        </p:nvCxnSpPr>
        <p:spPr>
          <a:xfrm>
            <a:off x="0" y="6091794"/>
            <a:ext cx="1218399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61" name="Google Shape;61;p4" title="Proiezione02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2261" y="1620275"/>
            <a:ext cx="4918589" cy="34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2013-06-03T22:40:08Z</dcterms:created>
  <dc:creator>Cinzia Bertino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