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5" r:id="rId5"/>
    <p:sldId id="284" r:id="rId6"/>
    <p:sldId id="286" r:id="rId7"/>
    <p:sldId id="287" r:id="rId8"/>
    <p:sldId id="289" r:id="rId9"/>
    <p:sldId id="28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DANO Julie" initials="G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95333" autoAdjust="0"/>
  </p:normalViewPr>
  <p:slideViewPr>
    <p:cSldViewPr snapToGrid="0">
      <p:cViewPr varScale="1">
        <p:scale>
          <a:sx n="63" d="100"/>
          <a:sy n="63" d="100"/>
        </p:scale>
        <p:origin x="98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7DFB-E95B-47BA-A3C7-7D0AC89E7EA7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FD49-BA54-4AAD-9957-759C02749D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2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DD53-15D9-4432-AA50-D1100E988442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D08F-63D2-4D93-B569-16433D11B1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6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32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76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8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7440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3200" b="1" kern="12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72393" y="6407681"/>
            <a:ext cx="2743200" cy="365125"/>
          </a:xfrm>
        </p:spPr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66" y="-42532"/>
            <a:ext cx="1653734" cy="849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8267" y="696446"/>
            <a:ext cx="1653734" cy="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33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3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1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4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3D5-F665-4419-B092-6832E2374E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192975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631548" y="248762"/>
            <a:ext cx="2382477" cy="5209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907873" y="2731167"/>
            <a:ext cx="268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TRIESTE</a:t>
            </a:r>
          </a:p>
          <a:p>
            <a:pPr algn="ctr"/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26 – 27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september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 2019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381264" y="1354349"/>
            <a:ext cx="57480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International </a:t>
            </a:r>
            <a:r>
              <a:rPr lang="fr-FR" sz="2200" b="1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conference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: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Culture and Creativity: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paving the way to the future EU policies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35055" y="3734470"/>
            <a:ext cx="5132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Antonella </a:t>
            </a:r>
            <a:r>
              <a:rPr lang="fr-FR" sz="20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Manca</a:t>
            </a:r>
            <a:endParaRPr lang="fr-FR" sz="20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ctr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Head of Department for Culture and Sports</a:t>
            </a:r>
          </a:p>
          <a:p>
            <a:pPr algn="ctr"/>
            <a:r>
              <a:rPr lang="it-IT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Friuli Venezia Giulia </a:t>
            </a:r>
            <a:r>
              <a:rPr lang="it-IT" sz="14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Autonomous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it-IT" sz="14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Region</a:t>
            </a:r>
            <a:endParaRPr lang="it-IT" sz="14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855005"/>
            <a:ext cx="2211685" cy="9976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24735" t="13801" r="26011" b="4743"/>
          <a:stretch/>
        </p:blipFill>
        <p:spPr>
          <a:xfrm>
            <a:off x="-1" y="0"/>
            <a:ext cx="6215415" cy="685267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73" y="5533314"/>
            <a:ext cx="2694851" cy="5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97293" y="168818"/>
            <a:ext cx="3592464" cy="642257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84F95"/>
                </a:solidFill>
                <a:latin typeface="Montserrat" panose="02000505000000020004" pitchFamily="2" charset="0"/>
              </a:rPr>
              <a:t>PARTNER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34218" y="1053553"/>
            <a:ext cx="8635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LEAD PARTNER -  Regione Autonoma Friuli Venezia Giulia (IT)</a:t>
            </a:r>
          </a:p>
          <a:p>
            <a:pPr algn="just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PARTNER 1 -  Regione Basilicata (IT)</a:t>
            </a:r>
          </a:p>
          <a:p>
            <a:pPr algn="just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PARTNER 2 - Cluster Puglia Creativa (IT)</a:t>
            </a:r>
          </a:p>
          <a:p>
            <a:pPr algn="just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PARTNER 3 - Parco Tecnologico di Lubiana (SLO)</a:t>
            </a:r>
          </a:p>
          <a:p>
            <a:pPr algn="just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PARTNER 4 - </a:t>
            </a:r>
            <a:r>
              <a:rPr lang="it-IT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Promalaga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(SP)</a:t>
            </a:r>
          </a:p>
          <a:p>
            <a:pPr algn="just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PARTNER 5 - Camera di Commercio, Industria e Servizi di Terrassa (SP)</a:t>
            </a:r>
          </a:p>
          <a:p>
            <a:pPr algn="just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PARTNER 6 - Università di Algarve (PT)</a:t>
            </a:r>
          </a:p>
          <a:p>
            <a:pPr algn="just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PARTNER 7 - Regione di </a:t>
            </a:r>
            <a:r>
              <a:rPr lang="it-IT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Sterea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it-IT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Ellada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(GR) </a:t>
            </a:r>
          </a:p>
          <a:p>
            <a:pPr algn="just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PARTNER 8 - Camera di Commercio e Industria di Nizza Costa Azzurra (FR)</a:t>
            </a:r>
          </a:p>
          <a:p>
            <a:pPr algn="just"/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PARTNER 9 - Università di Nizza </a:t>
            </a:r>
            <a:r>
              <a:rPr lang="it-IT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Sophia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it-IT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Antipolis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(FR)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20913" y="5590566"/>
            <a:ext cx="392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Durata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:</a:t>
            </a:r>
          </a:p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01/11/2016 – 31/10/2019</a:t>
            </a:r>
            <a:endParaRPr lang="it-IT" sz="14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04822" y="940650"/>
            <a:ext cx="8936966" cy="275182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304822" y="4110487"/>
            <a:ext cx="3929185" cy="74187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316747" y="4219812"/>
            <a:ext cx="3927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Budget totale:</a:t>
            </a:r>
          </a:p>
          <a:p>
            <a:pPr algn="ctr"/>
            <a:r>
              <a:rPr lang="it-IT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€ 2.317.222, 00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308120" y="5481240"/>
            <a:ext cx="3933646" cy="74187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5" b="2071"/>
          <a:stretch/>
        </p:blipFill>
        <p:spPr>
          <a:xfrm>
            <a:off x="5597366" y="3955750"/>
            <a:ext cx="4623297" cy="25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7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9655" y="200470"/>
            <a:ext cx="3592464" cy="642257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84F95"/>
                </a:solidFill>
                <a:latin typeface="Montserrat" panose="02000505000000020004" pitchFamily="2" charset="0"/>
              </a:rPr>
              <a:t>OBIETTIVI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875494" y="3790303"/>
            <a:ext cx="57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L’obiettivo specifico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è quello di delineare, testare ed attuare:</a:t>
            </a:r>
          </a:p>
          <a:p>
            <a:pPr algn="just"/>
            <a:endParaRPr lang="it-IT" sz="9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modelli efficienti di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cluster nel settore delle ICC;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</a:p>
          <a:p>
            <a:pPr algn="just"/>
            <a:endParaRPr lang="it-IT" sz="9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strategie di sviluppo per creare e consolidare una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rete transnazionale di cluster innovativi per le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ICC a sostegno dell'innovazione e dell'internazionalizzazione nel settore ICC.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70495" y="1246036"/>
            <a:ext cx="56157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  <a:ea typeface="Times New Roman" panose="02020603050405020304" pitchFamily="18" charset="0"/>
                <a:cs typeface="Times New Roman" panose="02020603050405020304" pitchFamily="18" charset="0"/>
              </a:rPr>
              <a:t>Il progetto </a:t>
            </a:r>
            <a:r>
              <a:rPr lang="it-IT" sz="1600" b="1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  <a:ea typeface="Times New Roman" panose="02020603050405020304" pitchFamily="18" charset="0"/>
                <a:cs typeface="Times New Roman" panose="02020603050405020304" pitchFamily="18" charset="0"/>
              </a:rPr>
              <a:t>ChIMERA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  <a:ea typeface="Times New Roman" panose="02020603050405020304" pitchFamily="18" charset="0"/>
                <a:cs typeface="Times New Roman" panose="02020603050405020304" pitchFamily="18" charset="0"/>
              </a:rPr>
              <a:t> mira a migliorare le capacità di innovazione degli attori pubblici e privati ​​appartenenti al settore culturale e creativo attraverso il rafforzamento della cooperazione e delle connessioni transnazionali tra aziende, enti di ricerca, autorità pubbliche e società civile.</a:t>
            </a:r>
            <a:endParaRPr lang="it-IT" sz="1600" dirty="0">
              <a:solidFill>
                <a:schemeClr val="accent5">
                  <a:lumMod val="50000"/>
                </a:schemeClr>
              </a:solidFill>
              <a:effectLst/>
              <a:latin typeface="Montserrat" panose="020005050000000200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707278" y="3681931"/>
            <a:ext cx="6073238" cy="280075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3" y="3681931"/>
            <a:ext cx="2177344" cy="2903126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548200" y="1137666"/>
            <a:ext cx="6073238" cy="20595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41" y="1137666"/>
            <a:ext cx="2746749" cy="20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0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43" y="459375"/>
            <a:ext cx="11143716" cy="642257"/>
          </a:xfrm>
        </p:spPr>
        <p:txBody>
          <a:bodyPr>
            <a:noAutofit/>
          </a:bodyPr>
          <a:lstStyle/>
          <a:p>
            <a:pPr algn="just"/>
            <a:r>
              <a:rPr lang="it-IT" sz="4200" b="1" dirty="0">
                <a:solidFill>
                  <a:srgbClr val="084F95"/>
                </a:solidFill>
                <a:latin typeface="Montserrat" panose="02000505000000020004" pitchFamily="2" charset="0"/>
              </a:rPr>
              <a:t>RISULTATI IN FRIULI VENEZIA GIULIA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591993" y="1406106"/>
            <a:ext cx="678259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Creazione di un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gruppo di lavoro di stakeholder regionali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coinvolti nella progettazione di politiche per le ICC;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it-IT" sz="8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1 Stato dell'arte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del settore culturale e creativo regionale;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it-IT" sz="9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1 analisi SWOT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dedicata al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settore audiovisivo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it-IT" sz="9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1 analisi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di una 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best </a:t>
            </a:r>
            <a:r>
              <a:rPr lang="it-IT" sz="1600" b="1" i="1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practice</a:t>
            </a:r>
            <a:r>
              <a:rPr lang="it-IT" sz="1600" b="1" i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 livello dell’UE nel settore audiovisivo;</a:t>
            </a:r>
          </a:p>
          <a:p>
            <a:pPr lvl="0" algn="just"/>
            <a:endParaRPr lang="it-IT" sz="8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1 Action Plan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strategico per le politiche regionali delle ICC per la creazione del nuovo cluster;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it-IT" sz="9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preparazione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del </a:t>
            </a: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business </a:t>
            </a:r>
            <a:r>
              <a:rPr lang="it-IT" sz="1600" i="1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plan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del cluster.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425351" y="1273190"/>
            <a:ext cx="7228936" cy="37301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/>
          <a:stretch/>
        </p:blipFill>
        <p:spPr>
          <a:xfrm>
            <a:off x="698740" y="1273191"/>
            <a:ext cx="3293834" cy="48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3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43" y="459375"/>
            <a:ext cx="11143716" cy="642257"/>
          </a:xfrm>
        </p:spPr>
        <p:txBody>
          <a:bodyPr>
            <a:noAutofit/>
          </a:bodyPr>
          <a:lstStyle/>
          <a:p>
            <a:pPr algn="ctr"/>
            <a:r>
              <a:rPr lang="it-IT" sz="4200" b="1" dirty="0">
                <a:solidFill>
                  <a:srgbClr val="084F95"/>
                </a:solidFill>
                <a:latin typeface="Montserrat" panose="02000505000000020004" pitchFamily="2" charset="0"/>
              </a:rPr>
              <a:t>RISULTATI IN FRIULI VENEZIA GIULIA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71132" y="1449239"/>
            <a:ext cx="518762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Studio e approfondimento di nuovi strumenti finanziari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, sia pubblici che privati, da dedicare alle imprese del settore;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it-IT" sz="9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1 piano di azione di trasferimento dei risultati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, per garantire la massima diffusione dei risultati e progressi ottenuti, destinati  ai diversi interlocutori presenti sul territorio;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it-IT" sz="9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Organizzazione di un  Living Lab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che si è sviluppato attraverso un laboratorio partecipato con lo scopo finale di </a:t>
            </a:r>
            <a:r>
              <a:rPr lang="it-IT" sz="16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prototipizzare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i servizi utili alle imprese del settore di riferimento e che verranno erogati dal futuro cluster;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it-IT" sz="9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Progettazione del Cluster regionale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per la cultura e la creatività.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04490" y="1316324"/>
            <a:ext cx="5630308" cy="500012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19" y="1208934"/>
            <a:ext cx="3401953" cy="226796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98" y="3994163"/>
            <a:ext cx="3484291" cy="23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9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24735" t="13801" r="26011" b="4743"/>
          <a:stretch/>
        </p:blipFill>
        <p:spPr>
          <a:xfrm>
            <a:off x="-9678" y="-11330"/>
            <a:ext cx="6230525" cy="6869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175711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585096" y="226420"/>
            <a:ext cx="2382477" cy="52099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126024" y="1266199"/>
            <a:ext cx="62485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International </a:t>
            </a:r>
            <a:r>
              <a:rPr lang="fr-FR" sz="2200" b="1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conference</a:t>
            </a:r>
            <a:r>
              <a:rPr lang="fr-FR" sz="22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: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Culture and Creativity: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paving the way to the future EU policies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790462"/>
            <a:ext cx="2211685" cy="997665"/>
          </a:xfrm>
          <a:prstGeom prst="rect">
            <a:avLst/>
          </a:prstGeom>
        </p:spPr>
      </p:pic>
      <p:sp>
        <p:nvSpPr>
          <p:cNvPr id="18" name="Larme 17"/>
          <p:cNvSpPr/>
          <p:nvPr/>
        </p:nvSpPr>
        <p:spPr>
          <a:xfrm>
            <a:off x="3771900" y="2232767"/>
            <a:ext cx="2890520" cy="1367684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84F95"/>
                </a:solidFill>
              </a:rPr>
              <a:t>THANK YOU</a:t>
            </a:r>
          </a:p>
        </p:txBody>
      </p:sp>
      <p:sp>
        <p:nvSpPr>
          <p:cNvPr id="16" name="ZoneTexte 1"/>
          <p:cNvSpPr txBox="1"/>
          <p:nvPr/>
        </p:nvSpPr>
        <p:spPr>
          <a:xfrm>
            <a:off x="7907873" y="2731167"/>
            <a:ext cx="268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TRIESTE</a:t>
            </a:r>
          </a:p>
          <a:p>
            <a:pPr algn="ctr"/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26 – 27 </a:t>
            </a:r>
            <a:r>
              <a:rPr lang="fr-FR" sz="14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september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 2019</a:t>
            </a:r>
          </a:p>
        </p:txBody>
      </p:sp>
      <p:sp>
        <p:nvSpPr>
          <p:cNvPr id="17" name="ZoneTexte 18"/>
          <p:cNvSpPr txBox="1"/>
          <p:nvPr/>
        </p:nvSpPr>
        <p:spPr>
          <a:xfrm>
            <a:off x="6835055" y="3734470"/>
            <a:ext cx="5132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Antonella 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Manca</a:t>
            </a:r>
            <a:endParaRPr lang="fr-FR" sz="28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ctr"/>
            <a:r>
              <a:rPr lang="it-IT" sz="2000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Head of Department for Culture and Sports</a:t>
            </a:r>
          </a:p>
          <a:p>
            <a:pPr algn="ctr"/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Friuli Venezia Giulia </a:t>
            </a:r>
            <a:r>
              <a:rPr lang="it-IT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Autonomous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 </a:t>
            </a:r>
            <a:r>
              <a:rPr lang="it-IT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/>
              </a:rPr>
              <a:t>Region</a:t>
            </a:r>
            <a:endParaRPr lang="it-IT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  <a:p>
            <a:pPr algn="ctr"/>
            <a:endParaRPr lang="fr-FR" sz="1400" dirty="0">
              <a:solidFill>
                <a:schemeClr val="accent5">
                  <a:lumMod val="50000"/>
                </a:schemeClr>
              </a:solidFill>
              <a:latin typeface="Montserrat" panose="02000505000000020004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73" y="5533314"/>
            <a:ext cx="2694851" cy="5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024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54541A46D3E74D9801624A9C0D1CDD" ma:contentTypeVersion="10" ma:contentTypeDescription="Creare un nuovo documento." ma:contentTypeScope="" ma:versionID="3129170c9bc8ba254425eb015fbee613">
  <xsd:schema xmlns:xsd="http://www.w3.org/2001/XMLSchema" xmlns:xs="http://www.w3.org/2001/XMLSchema" xmlns:p="http://schemas.microsoft.com/office/2006/metadata/properties" xmlns:ns2="e7a0db27-10ea-4bee-a55b-557cf25feab1" xmlns:ns3="be288cff-a629-415c-be04-0c1885cb9aea" targetNamespace="http://schemas.microsoft.com/office/2006/metadata/properties" ma:root="true" ma:fieldsID="e70267ca914d3a1501316aaa8116d091" ns2:_="" ns3:_="">
    <xsd:import namespace="e7a0db27-10ea-4bee-a55b-557cf25feab1"/>
    <xsd:import namespace="be288cff-a629-415c-be04-0c1885cb9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0db27-10ea-4bee-a55b-557cf25fe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88cff-a629-415c-be04-0c1885cb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E703C-0ADA-4370-A835-6E2FE35B736E}"/>
</file>

<file path=customXml/itemProps2.xml><?xml version="1.0" encoding="utf-8"?>
<ds:datastoreItem xmlns:ds="http://schemas.openxmlformats.org/officeDocument/2006/customXml" ds:itemID="{A27B8663-A80E-4981-A7A3-9DDF6324DC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01DAB3-21EA-4891-8CB0-E74510FFCA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461</Words>
  <Application>Microsoft Office PowerPoint</Application>
  <PresentationFormat>Widescreen</PresentationFormat>
  <Paragraphs>61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Montserrat</vt:lpstr>
      <vt:lpstr>Wingdings</vt:lpstr>
      <vt:lpstr>Thème Office</vt:lpstr>
      <vt:lpstr>Presentazione standard di PowerPoint</vt:lpstr>
      <vt:lpstr>PARTNER</vt:lpstr>
      <vt:lpstr>OBIETTIVI</vt:lpstr>
      <vt:lpstr>RISULTATI IN FRIULI VENEZIA GIULIA </vt:lpstr>
      <vt:lpstr>RISULTATI IN FRIULI VENEZIA GIULIA</vt:lpstr>
      <vt:lpstr>Presentazione standard di PowerPoint</vt:lpstr>
    </vt:vector>
  </TitlesOfParts>
  <Company>CCINCA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GIORDANO Julie</dc:creator>
  <cp:lastModifiedBy>Altratecnica sas</cp:lastModifiedBy>
  <cp:revision>169</cp:revision>
  <dcterms:created xsi:type="dcterms:W3CDTF">2016-11-04T15:19:47Z</dcterms:created>
  <dcterms:modified xsi:type="dcterms:W3CDTF">2019-09-26T07:41:46Z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0x0101008454541A46D3E74D9801624A9C0D1CDD</vt:lpwstr>
  </property>
</Properties>
</file>