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8" r:id="rId2"/>
    <p:sldId id="319" r:id="rId3"/>
    <p:sldId id="314" r:id="rId4"/>
    <p:sldId id="298" r:id="rId5"/>
    <p:sldId id="313" r:id="rId6"/>
    <p:sldId id="321" r:id="rId7"/>
    <p:sldId id="265" r:id="rId8"/>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79" d="100"/>
          <a:sy n="79" d="100"/>
        </p:scale>
        <p:origin x="96" y="72"/>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Foglio_di_lavoro_di_Microsoft_Excel.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09335123432152"/>
          <c:y val="3.9672427671058233E-2"/>
          <c:w val="0.88390664876567848"/>
          <c:h val="0.76822657832150265"/>
        </c:manualLayout>
      </c:layout>
      <c:bubbleChart>
        <c:varyColors val="0"/>
        <c:ser>
          <c:idx val="0"/>
          <c:order val="0"/>
          <c:tx>
            <c:strRef>
              <c:f>Foglio1!$B$1</c:f>
              <c:strCache>
                <c:ptCount val="1"/>
                <c:pt idx="0">
                  <c:v>Settore pubblico/settore privato</c:v>
                </c:pt>
              </c:strCache>
            </c:strRef>
          </c:tx>
          <c:spPr>
            <a:pattFill prst="ltUpDiag">
              <a:fgClr>
                <a:schemeClr val="accent1"/>
              </a:fgClr>
              <a:bgClr>
                <a:schemeClr val="accent1">
                  <a:lumMod val="20000"/>
                  <a:lumOff val="80000"/>
                </a:schemeClr>
              </a:bgClr>
            </a:pattFill>
            <a:ln w="9525" cap="flat" cmpd="sng" algn="ctr">
              <a:solidFill>
                <a:schemeClr val="accent1">
                  <a:alpha val="75000"/>
                </a:schemeClr>
              </a:solidFill>
            </a:ln>
            <a:effectLst>
              <a:innerShdw blurRad="114300">
                <a:schemeClr val="accent1">
                  <a:alpha val="70000"/>
                </a:schemeClr>
              </a:innerShdw>
            </a:effectLst>
          </c:spPr>
          <c:invertIfNegative val="0"/>
          <c:xVal>
            <c:numRef>
              <c:f>Foglio1!$A$2:$A$4</c:f>
              <c:numCache>
                <c:formatCode>General</c:formatCode>
                <c:ptCount val="3"/>
              </c:numCache>
            </c:numRef>
          </c:xVal>
          <c:yVal>
            <c:numRef>
              <c:f>Foglio1!$B$2:$B$4</c:f>
              <c:numCache>
                <c:formatCode>General</c:formatCode>
                <c:ptCount val="3"/>
              </c:numCache>
            </c:numRef>
          </c:yVal>
          <c:bubbleSize>
            <c:numRef>
              <c:f>Foglio1!$C$2:$C$4</c:f>
              <c:numCache>
                <c:formatCode>General</c:formatCode>
                <c:ptCount val="3"/>
              </c:numCache>
            </c:numRef>
          </c:bubbleSize>
          <c:bubble3D val="1"/>
          <c:extLst>
            <c:ext xmlns:c16="http://schemas.microsoft.com/office/drawing/2014/chart" uri="{C3380CC4-5D6E-409C-BE32-E72D297353CC}">
              <c16:uniqueId val="{00000000-37B1-417E-8128-2A4D79E140D6}"/>
            </c:ext>
          </c:extLst>
        </c:ser>
        <c:dLbls>
          <c:showLegendKey val="0"/>
          <c:showVal val="0"/>
          <c:showCatName val="0"/>
          <c:showSerName val="0"/>
          <c:showPercent val="0"/>
          <c:showBubbleSize val="0"/>
        </c:dLbls>
        <c:bubbleScale val="100"/>
        <c:showNegBubbles val="0"/>
        <c:axId val="1992284239"/>
        <c:axId val="1729551567"/>
      </c:bubbleChart>
      <c:valAx>
        <c:axId val="1992284239"/>
        <c:scaling>
          <c:orientation val="minMax"/>
          <c:max val="1"/>
        </c:scaling>
        <c:delete val="1"/>
        <c:axPos val="b"/>
        <c:title>
          <c:tx>
            <c:rich>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it-IT" dirty="0">
                    <a:sym typeface="Wingdings" panose="05000000000000000000" pitchFamily="2" charset="2"/>
                  </a:rPr>
                  <a:t> </a:t>
                </a:r>
                <a:r>
                  <a:rPr lang="it-IT" dirty="0"/>
                  <a:t>- IMPRESA                                                                                                                                     + IMPRESA  </a:t>
                </a:r>
                <a:r>
                  <a:rPr lang="it-IT" dirty="0">
                    <a:sym typeface="Wingdings" panose="05000000000000000000" pitchFamily="2" charset="2"/>
                  </a:rPr>
                  <a:t> </a:t>
                </a:r>
                <a:endParaRPr lang="it-IT" dirty="0"/>
              </a:p>
            </c:rich>
          </c:tx>
          <c:layout>
            <c:manualLayout>
              <c:xMode val="edge"/>
              <c:yMode val="edge"/>
              <c:x val="0.47061928498856997"/>
              <c:y val="0.85037520375914288"/>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out"/>
        <c:minorTickMark val="none"/>
        <c:tickLblPos val="nextTo"/>
        <c:crossAx val="1729551567"/>
        <c:crosses val="autoZero"/>
        <c:crossBetween val="midCat"/>
      </c:valAx>
      <c:valAx>
        <c:axId val="1729551567"/>
        <c:scaling>
          <c:orientation val="minMax"/>
        </c:scaling>
        <c:delete val="0"/>
        <c:axPos val="l"/>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92284239"/>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0">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9525" cap="flat" cmpd="sng" algn="ctr">
        <a:solidFill>
          <a:schemeClr val="phClr">
            <a:alpha val="75000"/>
          </a:schemeClr>
        </a:solidFill>
      </a:ln>
      <a:effectLst>
        <a:innerShdw blurRad="114300">
          <a:schemeClr val="phClr">
            <a:alpha val="70000"/>
          </a:scheme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phClr"/>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0.40903</cdr:x>
      <cdr:y>0.51693</cdr:y>
    </cdr:from>
    <cdr:to>
      <cdr:x>0.50443</cdr:x>
      <cdr:y>0.54166</cdr:y>
    </cdr:to>
    <cdr:sp macro="" textlink="">
      <cdr:nvSpPr>
        <cdr:cNvPr id="15" name="TextBox 289">
          <a:extLst xmlns:a="http://schemas.openxmlformats.org/drawingml/2006/main">
            <a:ext uri="{FF2B5EF4-FFF2-40B4-BE49-F238E27FC236}">
              <a16:creationId xmlns:a16="http://schemas.microsoft.com/office/drawing/2014/main" id="{179AACFD-9F0C-4A4C-8F50-2B03EE6447D8}"/>
            </a:ext>
          </a:extLst>
        </cdr:cNvPr>
        <cdr:cNvSpPr txBox="1"/>
      </cdr:nvSpPr>
      <cdr:spPr>
        <a:xfrm xmlns:a="http://schemas.openxmlformats.org/drawingml/2006/main" flipH="1">
          <a:off x="3270117" y="2443239"/>
          <a:ext cx="762716" cy="116865"/>
        </a:xfrm>
        <a:prstGeom xmlns:a="http://schemas.openxmlformats.org/drawingml/2006/main" prst="rect">
          <a:avLst/>
        </a:prstGeom>
        <a:noFill xmlns:a="http://schemas.openxmlformats.org/drawingml/2006/main"/>
      </cdr:spPr>
      <cdr:txBody>
        <a:bodyPr xmlns:a="http://schemas.openxmlformats.org/drawingml/2006/main" wrap="square" tIns="0" bIns="0" rtlCol="0" anchor="ctr">
          <a:noAutofit/>
        </a:bodyPr>
        <a:lstStyle xmlns:a="http://schemas.openxmlformats.org/drawingml/2006/main">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endParaRPr lang="en-GB" sz="800" dirty="0">
            <a:latin typeface="Univers 45 Light" pitchFamily="2"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0E14843-AA89-4567-B433-AB4045ABFAC7}" type="datetimeFigureOut">
              <a:rPr lang="it-IT" smtClean="0"/>
              <a:t>21/09/2020</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chart" Target="../charts/char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13.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107397"/>
            <a:ext cx="13373101" cy="887422"/>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endParaRPr sz="2800"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7640259" y="4540314"/>
            <a:ext cx="5207001" cy="505267"/>
          </a:xfrm>
          <a:prstGeom prst="rect">
            <a:avLst/>
          </a:prstGeom>
        </p:spPr>
        <p:txBody>
          <a:bodyPr vert="horz" wrap="square" lIns="0" tIns="12700" rIns="0" bIns="0" rtlCol="0">
            <a:spAutoFit/>
          </a:bodyPr>
          <a:lstStyle/>
          <a:p>
            <a:pPr marL="12700" algn="ctr">
              <a:lnSpc>
                <a:spcPct val="100000"/>
              </a:lnSpc>
              <a:spcBef>
                <a:spcPts val="100"/>
              </a:spcBef>
            </a:pPr>
            <a:r>
              <a:rPr lang="it-IT" sz="3200" spc="-5" dirty="0" smtClean="0">
                <a:solidFill>
                  <a:schemeClr val="tx2"/>
                </a:solidFill>
                <a:latin typeface="Caibri light"/>
                <a:cs typeface="Arial"/>
              </a:rPr>
              <a:t>Maniago 21 settembre 2020</a:t>
            </a: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2782151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a:solidFill>
                  <a:srgbClr val="00338D"/>
                </a:solidFill>
                <a:latin typeface="Arial" panose="020B0604020202020204" pitchFamily="34" charset="0"/>
                <a:cs typeface="Arial" panose="020B0604020202020204" pitchFamily="34" charset="0"/>
              </a:rPr>
              <a:t>INDICE</a:t>
            </a:r>
            <a:endParaRPr lang="it-IT" sz="3200" spc="-5" dirty="0">
              <a:solidFill>
                <a:srgbClr val="00338D"/>
              </a:solidFill>
              <a:latin typeface="Arial" panose="020B0604020202020204" pitchFamily="34" charset="0"/>
              <a:cs typeface="Arial" panose="020B0604020202020204" pitchFamily="34" charset="0"/>
            </a:endParaRP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643565" y="227181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533729" y="1258754"/>
            <a:ext cx="7470734" cy="3093154"/>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OP5</a:t>
            </a:r>
            <a:r>
              <a:rPr lang="it-IT" sz="2800" spc="-5" dirty="0">
                <a:latin typeface="Caibri light"/>
                <a:cs typeface="Arial"/>
              </a:rPr>
              <a:t>: Gli ambiti di intervento proposti per le aree interne</a:t>
            </a:r>
            <a:endParaRPr lang="it-IT" sz="2800" dirty="0">
              <a:latin typeface="Caibri light"/>
              <a:cs typeface="Arial"/>
            </a:endParaRPr>
          </a:p>
          <a:p>
            <a:pPr marL="12700" algn="just">
              <a:spcBef>
                <a:spcPts val="100"/>
              </a:spcBef>
            </a:pP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I </a:t>
            </a:r>
            <a:r>
              <a:rPr lang="it-IT" sz="2800" spc="-5" dirty="0">
                <a:latin typeface="Caibri light"/>
                <a:cs typeface="Arial"/>
              </a:rPr>
              <a:t>progetti bandiera</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711153" y="3996988"/>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3</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(1/3)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ttangolo 14">
            <a:extLst>
              <a:ext uri="{FF2B5EF4-FFF2-40B4-BE49-F238E27FC236}">
                <a16:creationId xmlns:a16="http://schemas.microsoft.com/office/drawing/2014/main" id="{F246684A-5E56-46EC-8E75-6C171ABA50E0}"/>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err="1">
              <a:solidFill>
                <a:schemeClr val="bg1"/>
              </a:solidFill>
            </a:endParaRPr>
          </a:p>
        </p:txBody>
      </p:sp>
      <p:sp>
        <p:nvSpPr>
          <p:cNvPr id="82" name="TextBox 1">
            <a:extLst>
              <a:ext uri="{FF2B5EF4-FFF2-40B4-BE49-F238E27FC236}">
                <a16:creationId xmlns:a16="http://schemas.microsoft.com/office/drawing/2014/main" id="{5DFF4698-AC05-4695-838E-CF47FD95DC63}"/>
              </a:ext>
            </a:extLst>
          </p:cNvPr>
          <p:cNvSpPr txBox="1"/>
          <p:nvPr/>
        </p:nvSpPr>
        <p:spPr>
          <a:xfrm>
            <a:off x="-47965" y="776846"/>
            <a:ext cx="12178208" cy="80791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0800" lvl="1" algn="just"/>
            <a:r>
              <a:rPr lang="it-IT" sz="1550" dirty="0">
                <a:latin typeface="+mj-lt"/>
              </a:rPr>
              <a:t>Gli ambiti di intervento proposti relativi all’Obiettivo di Policy 5, a valere sul POR FESR per la programmazione 2021 – 2027 riguardano la conferma degli interventi a favore dell’imprenditoria locale, in particolare nel settore turistico, per l’efficienza energetica con finalità legate ai cambiamenti climatici, per la filiera bosco-legno. Tra le priorità nuovo rilievo è assegnato al tema della cultura, mentre si rafforza il ruolo dalle tecnologie digitali.</a:t>
            </a:r>
          </a:p>
        </p:txBody>
      </p:sp>
      <p:sp>
        <p:nvSpPr>
          <p:cNvPr id="55" name="Oval 52">
            <a:extLst>
              <a:ext uri="{FF2B5EF4-FFF2-40B4-BE49-F238E27FC236}">
                <a16:creationId xmlns:a16="http://schemas.microsoft.com/office/drawing/2014/main" id="{45E9026A-521B-7541-8BB5-D007A0271BBC}"/>
              </a:ext>
            </a:extLst>
          </p:cNvPr>
          <p:cNvSpPr/>
          <p:nvPr/>
        </p:nvSpPr>
        <p:spPr>
          <a:xfrm>
            <a:off x="282770" y="5211744"/>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6" name="Isosceles Triangle 96">
            <a:extLst>
              <a:ext uri="{FF2B5EF4-FFF2-40B4-BE49-F238E27FC236}">
                <a16:creationId xmlns:a16="http://schemas.microsoft.com/office/drawing/2014/main" id="{A142E6B4-F93D-914D-8C53-CE805B55417C}"/>
              </a:ext>
            </a:extLst>
          </p:cNvPr>
          <p:cNvSpPr/>
          <p:nvPr/>
        </p:nvSpPr>
        <p:spPr>
          <a:xfrm rot="5400000" flipH="1">
            <a:off x="2226677" y="3942627"/>
            <a:ext cx="155573" cy="20303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57" name="Gruppo 56">
            <a:extLst>
              <a:ext uri="{FF2B5EF4-FFF2-40B4-BE49-F238E27FC236}">
                <a16:creationId xmlns:a16="http://schemas.microsoft.com/office/drawing/2014/main" id="{F2CA4CE0-7577-9D4F-8321-2D3F898F43F4}"/>
              </a:ext>
            </a:extLst>
          </p:cNvPr>
          <p:cNvGrpSpPr/>
          <p:nvPr/>
        </p:nvGrpSpPr>
        <p:grpSpPr>
          <a:xfrm>
            <a:off x="-191900" y="1247646"/>
            <a:ext cx="2540543" cy="3588090"/>
            <a:chOff x="3609859" y="-258971"/>
            <a:chExt cx="4307868" cy="7319225"/>
          </a:xfrm>
        </p:grpSpPr>
        <p:grpSp>
          <p:nvGrpSpPr>
            <p:cNvPr id="74" name="Group 53">
              <a:extLst>
                <a:ext uri="{FF2B5EF4-FFF2-40B4-BE49-F238E27FC236}">
                  <a16:creationId xmlns:a16="http://schemas.microsoft.com/office/drawing/2014/main" id="{264EEB8D-F979-804A-8E4D-5F31AD4145C4}"/>
                </a:ext>
              </a:extLst>
            </p:cNvPr>
            <p:cNvGrpSpPr/>
            <p:nvPr/>
          </p:nvGrpSpPr>
          <p:grpSpPr>
            <a:xfrm>
              <a:off x="4676351" y="3575325"/>
              <a:ext cx="2840953" cy="3484929"/>
              <a:chOff x="4656863" y="1862110"/>
              <a:chExt cx="2841693" cy="3485837"/>
            </a:xfrm>
          </p:grpSpPr>
          <p:sp>
            <p:nvSpPr>
              <p:cNvPr id="99" name="Freeform 54">
                <a:extLst>
                  <a:ext uri="{FF2B5EF4-FFF2-40B4-BE49-F238E27FC236}">
                    <a16:creationId xmlns:a16="http://schemas.microsoft.com/office/drawing/2014/main" id="{742F579D-0AD3-404A-B8E0-5EF9C191BFAB}"/>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0" name="Rectangle 22">
                <a:extLst>
                  <a:ext uri="{FF2B5EF4-FFF2-40B4-BE49-F238E27FC236}">
                    <a16:creationId xmlns:a16="http://schemas.microsoft.com/office/drawing/2014/main" id="{C315B0CE-D316-5449-A024-34B5230E3AAA}"/>
                  </a:ext>
                </a:extLst>
              </p:cNvPr>
              <p:cNvSpPr/>
              <p:nvPr/>
            </p:nvSpPr>
            <p:spPr>
              <a:xfrm>
                <a:off x="4656863" y="34051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rgbClr val="00AAE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01" name="Freeform 56">
                <a:extLst>
                  <a:ext uri="{FF2B5EF4-FFF2-40B4-BE49-F238E27FC236}">
                    <a16:creationId xmlns:a16="http://schemas.microsoft.com/office/drawing/2014/main" id="{9727D619-34BB-034D-9607-0AFCF40098EB}"/>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rgbClr val="00AAE8"/>
              </a:solidFill>
              <a:ln>
                <a:solidFill>
                  <a:schemeClr val="accent1"/>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5" name="Can 57">
              <a:extLst>
                <a:ext uri="{FF2B5EF4-FFF2-40B4-BE49-F238E27FC236}">
                  <a16:creationId xmlns:a16="http://schemas.microsoft.com/office/drawing/2014/main" id="{209670A0-0D68-3142-BBB4-1CE55C3E7CFB}"/>
                </a:ext>
              </a:extLst>
            </p:cNvPr>
            <p:cNvSpPr/>
            <p:nvPr/>
          </p:nvSpPr>
          <p:spPr>
            <a:xfrm>
              <a:off x="5503359" y="4282501"/>
              <a:ext cx="1201255" cy="894421"/>
            </a:xfrm>
            <a:prstGeom prst="can">
              <a:avLst>
                <a:gd name="adj" fmla="val 15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6" name="Group 58">
              <a:extLst>
                <a:ext uri="{FF2B5EF4-FFF2-40B4-BE49-F238E27FC236}">
                  <a16:creationId xmlns:a16="http://schemas.microsoft.com/office/drawing/2014/main" id="{43887338-E639-5040-8C4A-A97F2A4F1D16}"/>
                </a:ext>
              </a:extLst>
            </p:cNvPr>
            <p:cNvGrpSpPr/>
            <p:nvPr/>
          </p:nvGrpSpPr>
          <p:grpSpPr>
            <a:xfrm>
              <a:off x="4673989" y="2209774"/>
              <a:ext cx="2840953" cy="3484929"/>
              <a:chOff x="4656863" y="3108810"/>
              <a:chExt cx="2841693" cy="3485837"/>
            </a:xfrm>
            <a:solidFill>
              <a:schemeClr val="accent2"/>
            </a:solidFill>
          </p:grpSpPr>
          <p:sp>
            <p:nvSpPr>
              <p:cNvPr id="96" name="Freeform 59">
                <a:extLst>
                  <a:ext uri="{FF2B5EF4-FFF2-40B4-BE49-F238E27FC236}">
                    <a16:creationId xmlns:a16="http://schemas.microsoft.com/office/drawing/2014/main" id="{E8BACD52-3783-1841-92FC-C143626CB9A1}"/>
                  </a:ext>
                </a:extLst>
              </p:cNvPr>
              <p:cNvSpPr/>
              <p:nvPr/>
            </p:nvSpPr>
            <p:spPr>
              <a:xfrm>
                <a:off x="4669632" y="36228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7" name="Rectangle 22">
                <a:extLst>
                  <a:ext uri="{FF2B5EF4-FFF2-40B4-BE49-F238E27FC236}">
                    <a16:creationId xmlns:a16="http://schemas.microsoft.com/office/drawing/2014/main" id="{98993538-145D-6C43-BBD5-BCA80F49E567}"/>
                  </a:ext>
                </a:extLst>
              </p:cNvPr>
              <p:cNvSpPr/>
              <p:nvPr/>
            </p:nvSpPr>
            <p:spPr>
              <a:xfrm>
                <a:off x="4656863" y="4651858"/>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8" name="Freeform 61">
                <a:extLst>
                  <a:ext uri="{FF2B5EF4-FFF2-40B4-BE49-F238E27FC236}">
                    <a16:creationId xmlns:a16="http://schemas.microsoft.com/office/drawing/2014/main" id="{4145A6E1-12DE-9C49-BA83-D7463595DA7A}"/>
                  </a:ext>
                </a:extLst>
              </p:cNvPr>
              <p:cNvSpPr/>
              <p:nvPr/>
            </p:nvSpPr>
            <p:spPr>
              <a:xfrm>
                <a:off x="4669632" y="31088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2"/>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77" name="Can 62">
              <a:extLst>
                <a:ext uri="{FF2B5EF4-FFF2-40B4-BE49-F238E27FC236}">
                  <a16:creationId xmlns:a16="http://schemas.microsoft.com/office/drawing/2014/main" id="{C1EDFFDE-7BF1-F647-BFC3-44A584553C50}"/>
                </a:ext>
              </a:extLst>
            </p:cNvPr>
            <p:cNvSpPr/>
            <p:nvPr/>
          </p:nvSpPr>
          <p:spPr>
            <a:xfrm>
              <a:off x="5498598" y="2923496"/>
              <a:ext cx="1201255" cy="894421"/>
            </a:xfrm>
            <a:prstGeom prst="can">
              <a:avLst>
                <a:gd name="adj" fmla="val 151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78" name="Group 63">
              <a:extLst>
                <a:ext uri="{FF2B5EF4-FFF2-40B4-BE49-F238E27FC236}">
                  <a16:creationId xmlns:a16="http://schemas.microsoft.com/office/drawing/2014/main" id="{2D126019-D7C5-3648-BE85-C5D924AFAF55}"/>
                </a:ext>
              </a:extLst>
            </p:cNvPr>
            <p:cNvGrpSpPr/>
            <p:nvPr/>
          </p:nvGrpSpPr>
          <p:grpSpPr>
            <a:xfrm>
              <a:off x="4673988" y="981213"/>
              <a:ext cx="2840953" cy="3484929"/>
              <a:chOff x="4656862" y="1862110"/>
              <a:chExt cx="2841693" cy="3485837"/>
            </a:xfrm>
            <a:solidFill>
              <a:schemeClr val="accent3"/>
            </a:solidFill>
          </p:grpSpPr>
          <p:sp>
            <p:nvSpPr>
              <p:cNvPr id="93" name="Freeform 64">
                <a:extLst>
                  <a:ext uri="{FF2B5EF4-FFF2-40B4-BE49-F238E27FC236}">
                    <a16:creationId xmlns:a16="http://schemas.microsoft.com/office/drawing/2014/main" id="{27415409-6C4B-8F49-AC7B-330BD1803CE8}"/>
                  </a:ext>
                </a:extLst>
              </p:cNvPr>
              <p:cNvSpPr/>
              <p:nvPr/>
            </p:nvSpPr>
            <p:spPr>
              <a:xfrm>
                <a:off x="4669632" y="2376147"/>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4" name="Rectangle 22">
                <a:extLst>
                  <a:ext uri="{FF2B5EF4-FFF2-40B4-BE49-F238E27FC236}">
                    <a16:creationId xmlns:a16="http://schemas.microsoft.com/office/drawing/2014/main" id="{E94527DB-1A07-DB4F-9081-CFBBA424DBEA}"/>
                  </a:ext>
                </a:extLst>
              </p:cNvPr>
              <p:cNvSpPr/>
              <p:nvPr/>
            </p:nvSpPr>
            <p:spPr>
              <a:xfrm>
                <a:off x="4656862" y="3405157"/>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95" name="Freeform 66">
                <a:extLst>
                  <a:ext uri="{FF2B5EF4-FFF2-40B4-BE49-F238E27FC236}">
                    <a16:creationId xmlns:a16="http://schemas.microsoft.com/office/drawing/2014/main" id="{C02A2B9E-3660-0444-9EAE-C6BC6E7B34F0}"/>
                  </a:ext>
                </a:extLst>
              </p:cNvPr>
              <p:cNvSpPr/>
              <p:nvPr/>
            </p:nvSpPr>
            <p:spPr>
              <a:xfrm>
                <a:off x="4669632" y="186211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grpSp>
        <p:sp>
          <p:nvSpPr>
            <p:cNvPr id="83" name="Can 67">
              <a:extLst>
                <a:ext uri="{FF2B5EF4-FFF2-40B4-BE49-F238E27FC236}">
                  <a16:creationId xmlns:a16="http://schemas.microsoft.com/office/drawing/2014/main" id="{478E549C-B55C-4B42-9899-E5B38AD9E09B}"/>
                </a:ext>
              </a:extLst>
            </p:cNvPr>
            <p:cNvSpPr/>
            <p:nvPr/>
          </p:nvSpPr>
          <p:spPr>
            <a:xfrm>
              <a:off x="5498598" y="1688388"/>
              <a:ext cx="1201255" cy="894421"/>
            </a:xfrm>
            <a:prstGeom prst="can">
              <a:avLst>
                <a:gd name="adj" fmla="val 151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nvGrpSpPr>
            <p:cNvPr id="84" name="Group 68">
              <a:extLst>
                <a:ext uri="{FF2B5EF4-FFF2-40B4-BE49-F238E27FC236}">
                  <a16:creationId xmlns:a16="http://schemas.microsoft.com/office/drawing/2014/main" id="{B618D149-C826-1F43-A334-31D492B7571E}"/>
                </a:ext>
              </a:extLst>
            </p:cNvPr>
            <p:cNvGrpSpPr/>
            <p:nvPr/>
          </p:nvGrpSpPr>
          <p:grpSpPr>
            <a:xfrm>
              <a:off x="4673989" y="-258971"/>
              <a:ext cx="2840953" cy="3484929"/>
              <a:chOff x="4666387" y="621603"/>
              <a:chExt cx="2841693" cy="3485837"/>
            </a:xfrm>
            <a:solidFill>
              <a:schemeClr val="accent4"/>
            </a:solidFill>
          </p:grpSpPr>
          <p:sp>
            <p:nvSpPr>
              <p:cNvPr id="90" name="Freeform 69">
                <a:extLst>
                  <a:ext uri="{FF2B5EF4-FFF2-40B4-BE49-F238E27FC236}">
                    <a16:creationId xmlns:a16="http://schemas.microsoft.com/office/drawing/2014/main" id="{4D8EDF69-AB48-8444-989E-7EB5023A21DA}"/>
                  </a:ext>
                </a:extLst>
              </p:cNvPr>
              <p:cNvSpPr/>
              <p:nvPr/>
            </p:nvSpPr>
            <p:spPr>
              <a:xfrm>
                <a:off x="4679155" y="1135640"/>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91" name="Rectangle 22">
                <a:extLst>
                  <a:ext uri="{FF2B5EF4-FFF2-40B4-BE49-F238E27FC236}">
                    <a16:creationId xmlns:a16="http://schemas.microsoft.com/office/drawing/2014/main" id="{B0891B95-C612-D54C-BEF8-C9D1CDCA71D5}"/>
                  </a:ext>
                </a:extLst>
              </p:cNvPr>
              <p:cNvSpPr/>
              <p:nvPr/>
            </p:nvSpPr>
            <p:spPr>
              <a:xfrm>
                <a:off x="4666387" y="2164651"/>
                <a:ext cx="2841693" cy="737573"/>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92" name="Freeform 71">
                <a:extLst>
                  <a:ext uri="{FF2B5EF4-FFF2-40B4-BE49-F238E27FC236}">
                    <a16:creationId xmlns:a16="http://schemas.microsoft.com/office/drawing/2014/main" id="{7EC338F5-6F9F-C04B-B49D-1A0C0EFFA5D6}"/>
                  </a:ext>
                </a:extLst>
              </p:cNvPr>
              <p:cNvSpPr/>
              <p:nvPr/>
            </p:nvSpPr>
            <p:spPr>
              <a:xfrm>
                <a:off x="4679156" y="621603"/>
                <a:ext cx="2819400" cy="297180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grp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grpSp>
        <p:sp>
          <p:nvSpPr>
            <p:cNvPr id="85" name="Can 72">
              <a:extLst>
                <a:ext uri="{FF2B5EF4-FFF2-40B4-BE49-F238E27FC236}">
                  <a16:creationId xmlns:a16="http://schemas.microsoft.com/office/drawing/2014/main" id="{3B0B527C-46E6-9D42-99F7-D4CBBF0243F0}"/>
                </a:ext>
              </a:extLst>
            </p:cNvPr>
            <p:cNvSpPr/>
            <p:nvPr/>
          </p:nvSpPr>
          <p:spPr>
            <a:xfrm>
              <a:off x="5498598" y="981212"/>
              <a:ext cx="1201255" cy="366173"/>
            </a:xfrm>
            <a:prstGeom prst="can">
              <a:avLst>
                <a:gd name="adj" fmla="val 4284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6" name="TextBox 79">
              <a:extLst>
                <a:ext uri="{FF2B5EF4-FFF2-40B4-BE49-F238E27FC236}">
                  <a16:creationId xmlns:a16="http://schemas.microsoft.com/office/drawing/2014/main" id="{3308CECC-663E-474A-B0B6-FC426861DEDC}"/>
                </a:ext>
              </a:extLst>
            </p:cNvPr>
            <p:cNvSpPr txBox="1"/>
            <p:nvPr/>
          </p:nvSpPr>
          <p:spPr>
            <a:xfrm>
              <a:off x="3609859" y="1388076"/>
              <a:ext cx="244064" cy="459109"/>
            </a:xfrm>
            <a:prstGeom prst="rect">
              <a:avLst/>
            </a:prstGeom>
            <a:noFill/>
          </p:spPr>
          <p:txBody>
            <a:bodyPr wrap="none" rtlCol="0">
              <a:spAutoFit/>
            </a:bodyPr>
            <a:lstStyle/>
            <a:p>
              <a:pPr algn="r"/>
              <a:endParaRPr lang="en-US" sz="1400" dirty="0">
                <a:solidFill>
                  <a:srgbClr val="EEECE1">
                    <a:lumMod val="25000"/>
                  </a:srgbClr>
                </a:solidFill>
              </a:endParaRPr>
            </a:p>
          </p:txBody>
        </p:sp>
        <p:sp>
          <p:nvSpPr>
            <p:cNvPr id="87" name="Isosceles Triangle 92">
              <a:extLst>
                <a:ext uri="{FF2B5EF4-FFF2-40B4-BE49-F238E27FC236}">
                  <a16:creationId xmlns:a16="http://schemas.microsoft.com/office/drawing/2014/main" id="{1FE15343-4565-7446-8EC3-1B9CBA2D8771}"/>
                </a:ext>
              </a:extLst>
            </p:cNvPr>
            <p:cNvSpPr/>
            <p:nvPr/>
          </p:nvSpPr>
          <p:spPr>
            <a:xfrm rot="5400000" flipH="1">
              <a:off x="7586918" y="1374617"/>
              <a:ext cx="317348" cy="34426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8" name="Isosceles Triangle 94">
              <a:extLst>
                <a:ext uri="{FF2B5EF4-FFF2-40B4-BE49-F238E27FC236}">
                  <a16:creationId xmlns:a16="http://schemas.microsoft.com/office/drawing/2014/main" id="{420A869A-862E-B541-A1D6-43068DD20E59}"/>
                </a:ext>
              </a:extLst>
            </p:cNvPr>
            <p:cNvSpPr/>
            <p:nvPr/>
          </p:nvSpPr>
          <p:spPr>
            <a:xfrm rot="5400000" flipH="1">
              <a:off x="7586919" y="3844306"/>
              <a:ext cx="317348" cy="34426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89" name="Isosceles Triangle 96">
              <a:extLst>
                <a:ext uri="{FF2B5EF4-FFF2-40B4-BE49-F238E27FC236}">
                  <a16:creationId xmlns:a16="http://schemas.microsoft.com/office/drawing/2014/main" id="{17D35877-F4DC-0B42-8025-7B91730521FC}"/>
                </a:ext>
              </a:extLst>
            </p:cNvPr>
            <p:cNvSpPr/>
            <p:nvPr/>
          </p:nvSpPr>
          <p:spPr>
            <a:xfrm rot="5400000" flipH="1">
              <a:off x="7586918" y="2623096"/>
              <a:ext cx="317348" cy="34426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grpSp>
      <p:sp>
        <p:nvSpPr>
          <p:cNvPr id="58" name="Freeform 64">
            <a:extLst>
              <a:ext uri="{FF2B5EF4-FFF2-40B4-BE49-F238E27FC236}">
                <a16:creationId xmlns:a16="http://schemas.microsoft.com/office/drawing/2014/main" id="{C2B1AA73-16A3-FA48-B37E-48F9B5D1ED63}"/>
              </a:ext>
            </a:extLst>
          </p:cNvPr>
          <p:cNvSpPr/>
          <p:nvPr/>
        </p:nvSpPr>
        <p:spPr>
          <a:xfrm>
            <a:off x="451939" y="403574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59" name="Rectangle 22">
            <a:extLst>
              <a:ext uri="{FF2B5EF4-FFF2-40B4-BE49-F238E27FC236}">
                <a16:creationId xmlns:a16="http://schemas.microsoft.com/office/drawing/2014/main" id="{A68542AD-96E3-0D4F-9696-43F8A24443A2}"/>
              </a:ext>
            </a:extLst>
          </p:cNvPr>
          <p:cNvSpPr/>
          <p:nvPr/>
        </p:nvSpPr>
        <p:spPr>
          <a:xfrm>
            <a:off x="444410" y="4540059"/>
            <a:ext cx="1675438"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60" name="Freeform 66">
            <a:extLst>
              <a:ext uri="{FF2B5EF4-FFF2-40B4-BE49-F238E27FC236}">
                <a16:creationId xmlns:a16="http://schemas.microsoft.com/office/drawing/2014/main" id="{E0ABE7AA-1642-234C-9224-5F35353C6967}"/>
              </a:ext>
            </a:extLst>
          </p:cNvPr>
          <p:cNvSpPr/>
          <p:nvPr/>
        </p:nvSpPr>
        <p:spPr>
          <a:xfrm>
            <a:off x="451939" y="3783810"/>
            <a:ext cx="1662294" cy="1456481"/>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3"/>
          </a:solidFill>
          <a:ln>
            <a:solidFill>
              <a:schemeClr val="accent3"/>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pic>
        <p:nvPicPr>
          <p:cNvPr id="61" name="Immagine 60">
            <a:extLst>
              <a:ext uri="{FF2B5EF4-FFF2-40B4-BE49-F238E27FC236}">
                <a16:creationId xmlns:a16="http://schemas.microsoft.com/office/drawing/2014/main" id="{DB8C3E9A-F8A7-4C48-8FAB-F5B8CF9A5DA1}"/>
              </a:ext>
            </a:extLst>
          </p:cNvPr>
          <p:cNvPicPr>
            <a:picLocks noChangeAspect="1"/>
          </p:cNvPicPr>
          <p:nvPr/>
        </p:nvPicPr>
        <p:blipFill rotWithShape="1">
          <a:blip r:embed="rId3"/>
          <a:srcRect t="21309"/>
          <a:stretch/>
        </p:blipFill>
        <p:spPr>
          <a:xfrm>
            <a:off x="962783" y="4287670"/>
            <a:ext cx="708848" cy="319262"/>
          </a:xfrm>
          <a:prstGeom prst="rect">
            <a:avLst/>
          </a:prstGeom>
        </p:spPr>
      </p:pic>
      <p:sp>
        <p:nvSpPr>
          <p:cNvPr id="62" name="Freeform 69">
            <a:extLst>
              <a:ext uri="{FF2B5EF4-FFF2-40B4-BE49-F238E27FC236}">
                <a16:creationId xmlns:a16="http://schemas.microsoft.com/office/drawing/2014/main" id="{E46C3044-E295-A343-98B2-9D7F099CA3DF}"/>
              </a:ext>
            </a:extLst>
          </p:cNvPr>
          <p:cNvSpPr/>
          <p:nvPr/>
        </p:nvSpPr>
        <p:spPr>
          <a:xfrm>
            <a:off x="477652" y="463577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63" name="Rectangle 22">
            <a:extLst>
              <a:ext uri="{FF2B5EF4-FFF2-40B4-BE49-F238E27FC236}">
                <a16:creationId xmlns:a16="http://schemas.microsoft.com/office/drawing/2014/main" id="{9776C73C-E25D-0749-B232-1BA038C60172}"/>
              </a:ext>
            </a:extLst>
          </p:cNvPr>
          <p:cNvSpPr/>
          <p:nvPr/>
        </p:nvSpPr>
        <p:spPr>
          <a:xfrm>
            <a:off x="470124" y="5140095"/>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64" name="Freeform 71">
            <a:extLst>
              <a:ext uri="{FF2B5EF4-FFF2-40B4-BE49-F238E27FC236}">
                <a16:creationId xmlns:a16="http://schemas.microsoft.com/office/drawing/2014/main" id="{C2B94BD0-D653-AC4C-BCD1-9CFD9EFE91CB}"/>
              </a:ext>
            </a:extLst>
          </p:cNvPr>
          <p:cNvSpPr/>
          <p:nvPr/>
        </p:nvSpPr>
        <p:spPr>
          <a:xfrm>
            <a:off x="477653" y="4383847"/>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sp>
        <p:nvSpPr>
          <p:cNvPr id="65" name="Isosceles Triangle 92">
            <a:extLst>
              <a:ext uri="{FF2B5EF4-FFF2-40B4-BE49-F238E27FC236}">
                <a16:creationId xmlns:a16="http://schemas.microsoft.com/office/drawing/2014/main" id="{C3CAA7CE-3F2B-B248-9A45-3BFAEE17C418}"/>
              </a:ext>
            </a:extLst>
          </p:cNvPr>
          <p:cNvSpPr/>
          <p:nvPr/>
        </p:nvSpPr>
        <p:spPr>
          <a:xfrm rot="5400000" flipH="1">
            <a:off x="2221827" y="4618967"/>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pic>
        <p:nvPicPr>
          <p:cNvPr id="66" name="Immagine 65">
            <a:extLst>
              <a:ext uri="{FF2B5EF4-FFF2-40B4-BE49-F238E27FC236}">
                <a16:creationId xmlns:a16="http://schemas.microsoft.com/office/drawing/2014/main" id="{5509473F-C2EC-AD4E-983D-01B76E95254B}"/>
              </a:ext>
            </a:extLst>
          </p:cNvPr>
          <p:cNvPicPr>
            <a:picLocks noChangeAspect="1"/>
          </p:cNvPicPr>
          <p:nvPr/>
        </p:nvPicPr>
        <p:blipFill rotWithShape="1">
          <a:blip r:embed="rId4"/>
          <a:srcRect t="36879"/>
          <a:stretch/>
        </p:blipFill>
        <p:spPr>
          <a:xfrm>
            <a:off x="966835" y="4922012"/>
            <a:ext cx="709389" cy="269264"/>
          </a:xfrm>
          <a:prstGeom prst="rect">
            <a:avLst/>
          </a:prstGeom>
        </p:spPr>
      </p:pic>
      <p:sp>
        <p:nvSpPr>
          <p:cNvPr id="67" name="Rettangolo 66">
            <a:extLst>
              <a:ext uri="{FF2B5EF4-FFF2-40B4-BE49-F238E27FC236}">
                <a16:creationId xmlns:a16="http://schemas.microsoft.com/office/drawing/2014/main" id="{84D60634-4738-0946-9A34-A3BE7E9E2616}"/>
              </a:ext>
            </a:extLst>
          </p:cNvPr>
          <p:cNvSpPr/>
          <p:nvPr/>
        </p:nvSpPr>
        <p:spPr>
          <a:xfrm>
            <a:off x="2370295" y="5099796"/>
            <a:ext cx="3694449" cy="312650"/>
          </a:xfrm>
          <a:prstGeom prst="rect">
            <a:avLst/>
          </a:prstGeom>
        </p:spPr>
        <p:txBody>
          <a:bodyPr wrap="square">
            <a:spAutoFit/>
          </a:bodyPr>
          <a:lstStyle/>
          <a:p>
            <a:pPr marL="53975" marR="36195" algn="just">
              <a:lnSpc>
                <a:spcPct val="107000"/>
              </a:lnSpc>
              <a:spcAft>
                <a:spcPts val="1200"/>
              </a:spcAft>
            </a:pPr>
            <a:r>
              <a:rPr lang="it-IT" sz="1400" b="1" dirty="0"/>
              <a:t>EFFICIENTAMENTO EDIFICI PUBBLICI</a:t>
            </a:r>
          </a:p>
        </p:txBody>
      </p:sp>
      <p:sp>
        <p:nvSpPr>
          <p:cNvPr id="69" name="Rettangolo 68">
            <a:extLst>
              <a:ext uri="{FF2B5EF4-FFF2-40B4-BE49-F238E27FC236}">
                <a16:creationId xmlns:a16="http://schemas.microsoft.com/office/drawing/2014/main" id="{8F00D841-76CC-0448-B528-06DB9138EBC2}"/>
              </a:ext>
            </a:extLst>
          </p:cNvPr>
          <p:cNvSpPr/>
          <p:nvPr/>
        </p:nvSpPr>
        <p:spPr>
          <a:xfrm>
            <a:off x="2389156" y="1841317"/>
            <a:ext cx="3949246" cy="738664"/>
          </a:xfrm>
          <a:prstGeom prst="rect">
            <a:avLst/>
          </a:prstGeom>
        </p:spPr>
        <p:txBody>
          <a:bodyPr wrap="square">
            <a:spAutoFit/>
          </a:bodyPr>
          <a:lstStyle/>
          <a:p>
            <a:pPr algn="just"/>
            <a:r>
              <a:rPr lang="it-IT" sz="1400" b="1" dirty="0"/>
              <a:t>SOSTEGNO ALLA COMPETITIVITÀ, CREAZIONE D’IMPRESA E RICONVERSIONE INDUSTRIALE IN OTTICA GREEN</a:t>
            </a:r>
            <a:endParaRPr lang="it-IT" sz="1400" dirty="0"/>
          </a:p>
        </p:txBody>
      </p:sp>
      <p:sp>
        <p:nvSpPr>
          <p:cNvPr id="70" name="Rettangolo 69">
            <a:extLst>
              <a:ext uri="{FF2B5EF4-FFF2-40B4-BE49-F238E27FC236}">
                <a16:creationId xmlns:a16="http://schemas.microsoft.com/office/drawing/2014/main" id="{048727C7-DEF5-9B48-992F-C6E4A6D85A3B}"/>
              </a:ext>
            </a:extLst>
          </p:cNvPr>
          <p:cNvSpPr/>
          <p:nvPr/>
        </p:nvSpPr>
        <p:spPr>
          <a:xfrm>
            <a:off x="2460909" y="5065966"/>
            <a:ext cx="3881033" cy="307777"/>
          </a:xfrm>
          <a:prstGeom prst="rect">
            <a:avLst/>
          </a:prstGeom>
        </p:spPr>
        <p:txBody>
          <a:bodyPr wrap="square">
            <a:spAutoFit/>
          </a:bodyPr>
          <a:lstStyle/>
          <a:p>
            <a:pPr algn="just"/>
            <a:endParaRPr lang="it-IT" sz="1400" b="1" dirty="0">
              <a:solidFill>
                <a:schemeClr val="accent2"/>
              </a:solidFill>
              <a:latin typeface="Univers 45 Light" pitchFamily="2" charset="0"/>
            </a:endParaRPr>
          </a:p>
        </p:txBody>
      </p:sp>
      <p:sp>
        <p:nvSpPr>
          <p:cNvPr id="71" name="Rettangolo 70">
            <a:extLst>
              <a:ext uri="{FF2B5EF4-FFF2-40B4-BE49-F238E27FC236}">
                <a16:creationId xmlns:a16="http://schemas.microsoft.com/office/drawing/2014/main" id="{69EBA768-E123-8B47-A48C-4E81CC20BFEB}"/>
              </a:ext>
            </a:extLst>
          </p:cNvPr>
          <p:cNvSpPr/>
          <p:nvPr/>
        </p:nvSpPr>
        <p:spPr>
          <a:xfrm>
            <a:off x="2401129" y="2628828"/>
            <a:ext cx="3218895" cy="312586"/>
          </a:xfrm>
          <a:prstGeom prst="rect">
            <a:avLst/>
          </a:prstGeom>
        </p:spPr>
        <p:txBody>
          <a:bodyPr wrap="none">
            <a:spAutoFit/>
          </a:bodyPr>
          <a:lstStyle/>
          <a:p>
            <a:pPr marR="36195">
              <a:lnSpc>
                <a:spcPct val="107000"/>
              </a:lnSpc>
              <a:spcAft>
                <a:spcPts val="1200"/>
              </a:spcAft>
            </a:pPr>
            <a:r>
              <a:rPr lang="it-IT" sz="1400" b="1" dirty="0"/>
              <a:t>TURISMO SOSTENIBILE E DI PROSSIMITÀ</a:t>
            </a:r>
          </a:p>
        </p:txBody>
      </p:sp>
      <p:sp>
        <p:nvSpPr>
          <p:cNvPr id="73" name="Isosceles Triangle 92">
            <a:extLst>
              <a:ext uri="{FF2B5EF4-FFF2-40B4-BE49-F238E27FC236}">
                <a16:creationId xmlns:a16="http://schemas.microsoft.com/office/drawing/2014/main" id="{9E727D4D-6525-C04B-B3C3-B654F861ABAF}"/>
              </a:ext>
            </a:extLst>
          </p:cNvPr>
          <p:cNvSpPr/>
          <p:nvPr/>
        </p:nvSpPr>
        <p:spPr>
          <a:xfrm rot="5400000" flipH="1">
            <a:off x="2252245" y="5218136"/>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cxnSp>
        <p:nvCxnSpPr>
          <p:cNvPr id="102" name="Connettore diritto 73">
            <a:extLst>
              <a:ext uri="{FF2B5EF4-FFF2-40B4-BE49-F238E27FC236}">
                <a16:creationId xmlns:a16="http://schemas.microsoft.com/office/drawing/2014/main" id="{142CF153-4E55-9D43-B8BC-A66C92251241}"/>
              </a:ext>
            </a:extLst>
          </p:cNvPr>
          <p:cNvCxnSpPr>
            <a:cxnSpLocks/>
          </p:cNvCxnSpPr>
          <p:nvPr/>
        </p:nvCxnSpPr>
        <p:spPr>
          <a:xfrm>
            <a:off x="6732523" y="1929595"/>
            <a:ext cx="0" cy="4075816"/>
          </a:xfrm>
          <a:prstGeom prst="line">
            <a:avLst/>
          </a:prstGeom>
        </p:spPr>
        <p:style>
          <a:lnRef idx="1">
            <a:schemeClr val="accent1"/>
          </a:lnRef>
          <a:fillRef idx="0">
            <a:schemeClr val="accent1"/>
          </a:fillRef>
          <a:effectRef idx="0">
            <a:schemeClr val="accent1"/>
          </a:effectRef>
          <a:fontRef idx="minor">
            <a:schemeClr val="tx1"/>
          </a:fontRef>
        </p:style>
      </p:cxnSp>
      <p:sp>
        <p:nvSpPr>
          <p:cNvPr id="103" name="Rettangolo 102">
            <a:extLst>
              <a:ext uri="{FF2B5EF4-FFF2-40B4-BE49-F238E27FC236}">
                <a16:creationId xmlns:a16="http://schemas.microsoft.com/office/drawing/2014/main" id="{7357B428-1A4D-364D-A095-BCDA1D02C4F9}"/>
              </a:ext>
            </a:extLst>
          </p:cNvPr>
          <p:cNvSpPr/>
          <p:nvPr/>
        </p:nvSpPr>
        <p:spPr>
          <a:xfrm>
            <a:off x="2420095" y="3173614"/>
            <a:ext cx="1429559" cy="312586"/>
          </a:xfrm>
          <a:prstGeom prst="rect">
            <a:avLst/>
          </a:prstGeom>
        </p:spPr>
        <p:txBody>
          <a:bodyPr wrap="none">
            <a:spAutoFit/>
          </a:bodyPr>
          <a:lstStyle/>
          <a:p>
            <a:pPr marR="36195">
              <a:lnSpc>
                <a:spcPct val="107000"/>
              </a:lnSpc>
              <a:spcAft>
                <a:spcPts val="1200"/>
              </a:spcAft>
            </a:pPr>
            <a:r>
              <a:rPr lang="it-IT" sz="1400" b="1" dirty="0"/>
              <a:t>BENI CULTURALI</a:t>
            </a:r>
          </a:p>
        </p:txBody>
      </p:sp>
      <p:sp>
        <p:nvSpPr>
          <p:cNvPr id="104" name="Rettangolo 103">
            <a:extLst>
              <a:ext uri="{FF2B5EF4-FFF2-40B4-BE49-F238E27FC236}">
                <a16:creationId xmlns:a16="http://schemas.microsoft.com/office/drawing/2014/main" id="{E33CC0C4-DB7D-2D43-BF71-F3445E409F1F}"/>
              </a:ext>
            </a:extLst>
          </p:cNvPr>
          <p:cNvSpPr/>
          <p:nvPr/>
        </p:nvSpPr>
        <p:spPr>
          <a:xfrm>
            <a:off x="2420095" y="3860288"/>
            <a:ext cx="955711" cy="312586"/>
          </a:xfrm>
          <a:prstGeom prst="rect">
            <a:avLst/>
          </a:prstGeom>
        </p:spPr>
        <p:txBody>
          <a:bodyPr wrap="none">
            <a:spAutoFit/>
          </a:bodyPr>
          <a:lstStyle/>
          <a:p>
            <a:pPr marR="36195">
              <a:lnSpc>
                <a:spcPct val="107000"/>
              </a:lnSpc>
              <a:spcAft>
                <a:spcPts val="1200"/>
              </a:spcAft>
            </a:pPr>
            <a:r>
              <a:rPr lang="it-IT" sz="1400" b="1" dirty="0"/>
              <a:t>MOBILITÀ</a:t>
            </a:r>
          </a:p>
        </p:txBody>
      </p:sp>
      <p:sp>
        <p:nvSpPr>
          <p:cNvPr id="105" name="Rettangolo 104">
            <a:extLst>
              <a:ext uri="{FF2B5EF4-FFF2-40B4-BE49-F238E27FC236}">
                <a16:creationId xmlns:a16="http://schemas.microsoft.com/office/drawing/2014/main" id="{169D1002-DD62-0E4D-9128-5A6681B2D944}"/>
              </a:ext>
            </a:extLst>
          </p:cNvPr>
          <p:cNvSpPr/>
          <p:nvPr/>
        </p:nvSpPr>
        <p:spPr>
          <a:xfrm>
            <a:off x="2431547" y="4550405"/>
            <a:ext cx="1124667" cy="312586"/>
          </a:xfrm>
          <a:prstGeom prst="rect">
            <a:avLst/>
          </a:prstGeom>
        </p:spPr>
        <p:txBody>
          <a:bodyPr wrap="none">
            <a:spAutoFit/>
          </a:bodyPr>
          <a:lstStyle/>
          <a:p>
            <a:pPr marR="36195">
              <a:lnSpc>
                <a:spcPct val="107000"/>
              </a:lnSpc>
              <a:spcAft>
                <a:spcPts val="1200"/>
              </a:spcAft>
            </a:pPr>
            <a:r>
              <a:rPr lang="it-IT" sz="1400" b="1" dirty="0"/>
              <a:t>PA DIGITALE</a:t>
            </a:r>
          </a:p>
        </p:txBody>
      </p:sp>
      <p:sp>
        <p:nvSpPr>
          <p:cNvPr id="111" name="Oval 52">
            <a:extLst>
              <a:ext uri="{FF2B5EF4-FFF2-40B4-BE49-F238E27FC236}">
                <a16:creationId xmlns:a16="http://schemas.microsoft.com/office/drawing/2014/main" id="{ECE257D0-E2CE-B04E-A672-1660B4CEF2BC}"/>
              </a:ext>
            </a:extLst>
          </p:cNvPr>
          <p:cNvSpPr/>
          <p:nvPr/>
        </p:nvSpPr>
        <p:spPr>
          <a:xfrm>
            <a:off x="323034" y="5819717"/>
            <a:ext cx="2143122" cy="534091"/>
          </a:xfrm>
          <a:prstGeom prst="ellipse">
            <a:avLst/>
          </a:prstGeom>
          <a:gradFill flip="none" rotWithShape="1">
            <a:gsLst>
              <a:gs pos="0">
                <a:schemeClr val="bg1">
                  <a:lumMod val="75000"/>
                  <a:alpha val="74000"/>
                </a:schemeClr>
              </a:gs>
              <a:gs pos="35000">
                <a:schemeClr val="bg1">
                  <a:lumMod val="85000"/>
                  <a:alpha val="73000"/>
                </a:schemeClr>
              </a:gs>
              <a:gs pos="63000">
                <a:schemeClr val="bg1">
                  <a:lumMod val="95000"/>
                  <a:alpha val="51000"/>
                </a:schemeClr>
              </a:gs>
              <a:gs pos="100000">
                <a:schemeClr val="bg1">
                  <a:lumMod val="95000"/>
                  <a:alpha val="15000"/>
                </a:schemeClr>
              </a:gs>
            </a:gsLst>
            <a:path path="circl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14" name="Freeform 69">
            <a:extLst>
              <a:ext uri="{FF2B5EF4-FFF2-40B4-BE49-F238E27FC236}">
                <a16:creationId xmlns:a16="http://schemas.microsoft.com/office/drawing/2014/main" id="{660AF439-E105-5E44-8535-049EEE7C7310}"/>
              </a:ext>
            </a:extLst>
          </p:cNvPr>
          <p:cNvSpPr/>
          <p:nvPr/>
        </p:nvSpPr>
        <p:spPr>
          <a:xfrm>
            <a:off x="517916" y="524375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dirty="0">
              <a:solidFill>
                <a:prstClr val="white"/>
              </a:solidFill>
            </a:endParaRPr>
          </a:p>
        </p:txBody>
      </p:sp>
      <p:sp>
        <p:nvSpPr>
          <p:cNvPr id="115" name="Rectangle 22">
            <a:extLst>
              <a:ext uri="{FF2B5EF4-FFF2-40B4-BE49-F238E27FC236}">
                <a16:creationId xmlns:a16="http://schemas.microsoft.com/office/drawing/2014/main" id="{282095DB-9146-CC43-81AD-CFDD1A935CA1}"/>
              </a:ext>
            </a:extLst>
          </p:cNvPr>
          <p:cNvSpPr/>
          <p:nvPr/>
        </p:nvSpPr>
        <p:spPr>
          <a:xfrm>
            <a:off x="510388" y="5748068"/>
            <a:ext cx="1675437" cy="361485"/>
          </a:xfrm>
          <a:custGeom>
            <a:avLst/>
            <a:gdLst>
              <a:gd name="connsiteX0" fmla="*/ 0 w 2819400"/>
              <a:gd name="connsiteY0" fmla="*/ 0 h 597597"/>
              <a:gd name="connsiteX1" fmla="*/ 2819400 w 2819400"/>
              <a:gd name="connsiteY1" fmla="*/ 0 h 597597"/>
              <a:gd name="connsiteX2" fmla="*/ 2819400 w 2819400"/>
              <a:gd name="connsiteY2" fmla="*/ 597597 h 597597"/>
              <a:gd name="connsiteX3" fmla="*/ 0 w 2819400"/>
              <a:gd name="connsiteY3" fmla="*/ 597597 h 597597"/>
              <a:gd name="connsiteX4" fmla="*/ 0 w 2819400"/>
              <a:gd name="connsiteY4" fmla="*/ 0 h 597597"/>
              <a:gd name="connsiteX0" fmla="*/ 0 w 2819400"/>
              <a:gd name="connsiteY0" fmla="*/ 0 h 755641"/>
              <a:gd name="connsiteX1" fmla="*/ 2819400 w 2819400"/>
              <a:gd name="connsiteY1" fmla="*/ 0 h 755641"/>
              <a:gd name="connsiteX2" fmla="*/ 2819400 w 2819400"/>
              <a:gd name="connsiteY2" fmla="*/ 597597 h 755641"/>
              <a:gd name="connsiteX3" fmla="*/ 0 w 2819400"/>
              <a:gd name="connsiteY3" fmla="*/ 597597 h 755641"/>
              <a:gd name="connsiteX4" fmla="*/ 0 w 2819400"/>
              <a:gd name="connsiteY4" fmla="*/ 0 h 755641"/>
              <a:gd name="connsiteX0" fmla="*/ 0 w 2819400"/>
              <a:gd name="connsiteY0" fmla="*/ 0 h 806869"/>
              <a:gd name="connsiteX1" fmla="*/ 2819400 w 2819400"/>
              <a:gd name="connsiteY1" fmla="*/ 0 h 806869"/>
              <a:gd name="connsiteX2" fmla="*/ 2819400 w 2819400"/>
              <a:gd name="connsiteY2" fmla="*/ 597597 h 806869"/>
              <a:gd name="connsiteX3" fmla="*/ 0 w 2819400"/>
              <a:gd name="connsiteY3" fmla="*/ 597597 h 806869"/>
              <a:gd name="connsiteX4" fmla="*/ 0 w 2819400"/>
              <a:gd name="connsiteY4" fmla="*/ 0 h 806869"/>
              <a:gd name="connsiteX0" fmla="*/ 0 w 2819400"/>
              <a:gd name="connsiteY0" fmla="*/ 0 h 804207"/>
              <a:gd name="connsiteX1" fmla="*/ 2819400 w 2819400"/>
              <a:gd name="connsiteY1" fmla="*/ 0 h 804207"/>
              <a:gd name="connsiteX2" fmla="*/ 2819400 w 2819400"/>
              <a:gd name="connsiteY2" fmla="*/ 597597 h 804207"/>
              <a:gd name="connsiteX3" fmla="*/ 0 w 2819400"/>
              <a:gd name="connsiteY3" fmla="*/ 597597 h 804207"/>
              <a:gd name="connsiteX4" fmla="*/ 0 w 2819400"/>
              <a:gd name="connsiteY4" fmla="*/ 0 h 804207"/>
              <a:gd name="connsiteX0" fmla="*/ 3175 w 2822575"/>
              <a:gd name="connsiteY0" fmla="*/ 0 h 799264"/>
              <a:gd name="connsiteX1" fmla="*/ 2822575 w 2822575"/>
              <a:gd name="connsiteY1" fmla="*/ 0 h 799264"/>
              <a:gd name="connsiteX2" fmla="*/ 2822575 w 2822575"/>
              <a:gd name="connsiteY2" fmla="*/ 597597 h 799264"/>
              <a:gd name="connsiteX3" fmla="*/ 0 w 2822575"/>
              <a:gd name="connsiteY3" fmla="*/ 584897 h 799264"/>
              <a:gd name="connsiteX4" fmla="*/ 3175 w 2822575"/>
              <a:gd name="connsiteY4" fmla="*/ 0 h 799264"/>
              <a:gd name="connsiteX0" fmla="*/ 68 w 2832168"/>
              <a:gd name="connsiteY0" fmla="*/ 79375 h 799264"/>
              <a:gd name="connsiteX1" fmla="*/ 2832168 w 2832168"/>
              <a:gd name="connsiteY1" fmla="*/ 0 h 799264"/>
              <a:gd name="connsiteX2" fmla="*/ 2832168 w 2832168"/>
              <a:gd name="connsiteY2" fmla="*/ 597597 h 799264"/>
              <a:gd name="connsiteX3" fmla="*/ 9593 w 2832168"/>
              <a:gd name="connsiteY3" fmla="*/ 584897 h 799264"/>
              <a:gd name="connsiteX4" fmla="*/ 68 w 2832168"/>
              <a:gd name="connsiteY4" fmla="*/ 79375 h 799264"/>
              <a:gd name="connsiteX0" fmla="*/ 68 w 2841693"/>
              <a:gd name="connsiteY0" fmla="*/ 22225 h 742114"/>
              <a:gd name="connsiteX1" fmla="*/ 2841693 w 2841693"/>
              <a:gd name="connsiteY1" fmla="*/ 0 h 742114"/>
              <a:gd name="connsiteX2" fmla="*/ 2832168 w 2841693"/>
              <a:gd name="connsiteY2" fmla="*/ 540447 h 742114"/>
              <a:gd name="connsiteX3" fmla="*/ 9593 w 2841693"/>
              <a:gd name="connsiteY3" fmla="*/ 527747 h 742114"/>
              <a:gd name="connsiteX4" fmla="*/ 68 w 2841693"/>
              <a:gd name="connsiteY4" fmla="*/ 22225 h 742114"/>
              <a:gd name="connsiteX0" fmla="*/ 68 w 2841693"/>
              <a:gd name="connsiteY0" fmla="*/ 22225 h 738528"/>
              <a:gd name="connsiteX1" fmla="*/ 2841693 w 2841693"/>
              <a:gd name="connsiteY1" fmla="*/ 0 h 738528"/>
              <a:gd name="connsiteX2" fmla="*/ 2832168 w 2841693"/>
              <a:gd name="connsiteY2" fmla="*/ 540447 h 738528"/>
              <a:gd name="connsiteX3" fmla="*/ 9593 w 2841693"/>
              <a:gd name="connsiteY3" fmla="*/ 518222 h 738528"/>
              <a:gd name="connsiteX4" fmla="*/ 68 w 2841693"/>
              <a:gd name="connsiteY4" fmla="*/ 22225 h 738528"/>
              <a:gd name="connsiteX0" fmla="*/ 68 w 2841693"/>
              <a:gd name="connsiteY0" fmla="*/ 22225 h 752339"/>
              <a:gd name="connsiteX1" fmla="*/ 2841693 w 2841693"/>
              <a:gd name="connsiteY1" fmla="*/ 0 h 752339"/>
              <a:gd name="connsiteX2" fmla="*/ 2832168 w 2841693"/>
              <a:gd name="connsiteY2" fmla="*/ 540447 h 752339"/>
              <a:gd name="connsiteX3" fmla="*/ 9593 w 2841693"/>
              <a:gd name="connsiteY3" fmla="*/ 518222 h 752339"/>
              <a:gd name="connsiteX4" fmla="*/ 68 w 2841693"/>
              <a:gd name="connsiteY4" fmla="*/ 22225 h 752339"/>
              <a:gd name="connsiteX0" fmla="*/ 68 w 2841693"/>
              <a:gd name="connsiteY0" fmla="*/ 22225 h 746704"/>
              <a:gd name="connsiteX1" fmla="*/ 2841693 w 2841693"/>
              <a:gd name="connsiteY1" fmla="*/ 0 h 746704"/>
              <a:gd name="connsiteX2" fmla="*/ 2832168 w 2841693"/>
              <a:gd name="connsiteY2" fmla="*/ 530922 h 746704"/>
              <a:gd name="connsiteX3" fmla="*/ 9593 w 2841693"/>
              <a:gd name="connsiteY3" fmla="*/ 518222 h 746704"/>
              <a:gd name="connsiteX4" fmla="*/ 68 w 2841693"/>
              <a:gd name="connsiteY4" fmla="*/ 22225 h 746704"/>
              <a:gd name="connsiteX0" fmla="*/ 68 w 2841693"/>
              <a:gd name="connsiteY0" fmla="*/ 22225 h 745394"/>
              <a:gd name="connsiteX1" fmla="*/ 2841693 w 2841693"/>
              <a:gd name="connsiteY1" fmla="*/ 0 h 745394"/>
              <a:gd name="connsiteX2" fmla="*/ 2832168 w 2841693"/>
              <a:gd name="connsiteY2" fmla="*/ 530922 h 745394"/>
              <a:gd name="connsiteX3" fmla="*/ 9593 w 2841693"/>
              <a:gd name="connsiteY3" fmla="*/ 518222 h 745394"/>
              <a:gd name="connsiteX4" fmla="*/ 68 w 2841693"/>
              <a:gd name="connsiteY4" fmla="*/ 22225 h 745394"/>
              <a:gd name="connsiteX0" fmla="*/ 68 w 2841693"/>
              <a:gd name="connsiteY0" fmla="*/ 22225 h 737573"/>
              <a:gd name="connsiteX1" fmla="*/ 2841693 w 2841693"/>
              <a:gd name="connsiteY1" fmla="*/ 0 h 737573"/>
              <a:gd name="connsiteX2" fmla="*/ 2832168 w 2841693"/>
              <a:gd name="connsiteY2" fmla="*/ 530922 h 737573"/>
              <a:gd name="connsiteX3" fmla="*/ 9593 w 2841693"/>
              <a:gd name="connsiteY3" fmla="*/ 518222 h 737573"/>
              <a:gd name="connsiteX4" fmla="*/ 68 w 2841693"/>
              <a:gd name="connsiteY4" fmla="*/ 22225 h 737573"/>
              <a:gd name="connsiteX0" fmla="*/ 68 w 2841693"/>
              <a:gd name="connsiteY0" fmla="*/ 22225 h 737573"/>
              <a:gd name="connsiteX1" fmla="*/ 537438 w 2841693"/>
              <a:gd name="connsiteY1" fmla="*/ 16574 h 737573"/>
              <a:gd name="connsiteX2" fmla="*/ 2841693 w 2841693"/>
              <a:gd name="connsiteY2" fmla="*/ 0 h 737573"/>
              <a:gd name="connsiteX3" fmla="*/ 2832168 w 2841693"/>
              <a:gd name="connsiteY3" fmla="*/ 530922 h 737573"/>
              <a:gd name="connsiteX4" fmla="*/ 9593 w 2841693"/>
              <a:gd name="connsiteY4" fmla="*/ 518222 h 737573"/>
              <a:gd name="connsiteX5" fmla="*/ 68 w 2841693"/>
              <a:gd name="connsiteY5"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236063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537438 w 2841693"/>
              <a:gd name="connsiteY1" fmla="*/ 16574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53513 w 2841693"/>
              <a:gd name="connsiteY2" fmla="*/ 19749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 name="connsiteX0" fmla="*/ 68 w 2841693"/>
              <a:gd name="connsiteY0" fmla="*/ 22225 h 737573"/>
              <a:gd name="connsiteX1" fmla="*/ 696188 w 2841693"/>
              <a:gd name="connsiteY1" fmla="*/ 26099 h 737573"/>
              <a:gd name="connsiteX2" fmla="*/ 2163038 w 2841693"/>
              <a:gd name="connsiteY2" fmla="*/ 10224 h 737573"/>
              <a:gd name="connsiteX3" fmla="*/ 2841693 w 2841693"/>
              <a:gd name="connsiteY3" fmla="*/ 0 h 737573"/>
              <a:gd name="connsiteX4" fmla="*/ 2832168 w 2841693"/>
              <a:gd name="connsiteY4" fmla="*/ 530922 h 737573"/>
              <a:gd name="connsiteX5" fmla="*/ 9593 w 2841693"/>
              <a:gd name="connsiteY5" fmla="*/ 518222 h 737573"/>
              <a:gd name="connsiteX6" fmla="*/ 68 w 2841693"/>
              <a:gd name="connsiteY6" fmla="*/ 22225 h 73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1693" h="737573">
                <a:moveTo>
                  <a:pt x="68" y="22225"/>
                </a:moveTo>
                <a:lnTo>
                  <a:pt x="696188" y="26099"/>
                </a:lnTo>
                <a:cubicBezTo>
                  <a:pt x="884571" y="150982"/>
                  <a:pt x="1971480" y="174266"/>
                  <a:pt x="2163038" y="10224"/>
                </a:cubicBezTo>
                <a:lnTo>
                  <a:pt x="2841693" y="0"/>
                </a:lnTo>
                <a:lnTo>
                  <a:pt x="2832168" y="530922"/>
                </a:lnTo>
                <a:cubicBezTo>
                  <a:pt x="2174943" y="857947"/>
                  <a:pt x="257243" y="753172"/>
                  <a:pt x="9593" y="518222"/>
                </a:cubicBezTo>
                <a:cubicBezTo>
                  <a:pt x="10651" y="323256"/>
                  <a:pt x="-990" y="217191"/>
                  <a:pt x="68" y="22225"/>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prstClr val="white"/>
              </a:solidFill>
            </a:endParaRPr>
          </a:p>
        </p:txBody>
      </p:sp>
      <p:sp>
        <p:nvSpPr>
          <p:cNvPr id="116" name="Freeform 71">
            <a:extLst>
              <a:ext uri="{FF2B5EF4-FFF2-40B4-BE49-F238E27FC236}">
                <a16:creationId xmlns:a16="http://schemas.microsoft.com/office/drawing/2014/main" id="{DC15C987-5B57-0045-9848-E2F3E1719E0A}"/>
              </a:ext>
            </a:extLst>
          </p:cNvPr>
          <p:cNvSpPr/>
          <p:nvPr/>
        </p:nvSpPr>
        <p:spPr>
          <a:xfrm>
            <a:off x="517917" y="4991820"/>
            <a:ext cx="1662293" cy="1456480"/>
          </a:xfrm>
          <a:custGeom>
            <a:avLst/>
            <a:gdLst>
              <a:gd name="connsiteX0" fmla="*/ 1416842 w 2819400"/>
              <a:gd name="connsiteY0" fmla="*/ 860339 h 2971800"/>
              <a:gd name="connsiteX1" fmla="*/ 757561 w 2819400"/>
              <a:gd name="connsiteY1" fmla="*/ 1485900 h 2971800"/>
              <a:gd name="connsiteX2" fmla="*/ 1416842 w 2819400"/>
              <a:gd name="connsiteY2" fmla="*/ 2111461 h 2971800"/>
              <a:gd name="connsiteX3" fmla="*/ 2076123 w 2819400"/>
              <a:gd name="connsiteY3" fmla="*/ 1485900 h 2971800"/>
              <a:gd name="connsiteX4" fmla="*/ 1416842 w 2819400"/>
              <a:gd name="connsiteY4" fmla="*/ 860339 h 2971800"/>
              <a:gd name="connsiteX5" fmla="*/ 1409700 w 2819400"/>
              <a:gd name="connsiteY5" fmla="*/ 0 h 2971800"/>
              <a:gd name="connsiteX6" fmla="*/ 2819400 w 2819400"/>
              <a:gd name="connsiteY6" fmla="*/ 1485900 h 2971800"/>
              <a:gd name="connsiteX7" fmla="*/ 1409700 w 2819400"/>
              <a:gd name="connsiteY7" fmla="*/ 2971800 h 2971800"/>
              <a:gd name="connsiteX8" fmla="*/ 0 w 2819400"/>
              <a:gd name="connsiteY8" fmla="*/ 1485900 h 2971800"/>
              <a:gd name="connsiteX9" fmla="*/ 1409700 w 2819400"/>
              <a:gd name="connsiteY9" fmla="*/ 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9400" h="2971800">
                <a:moveTo>
                  <a:pt x="1416842" y="860339"/>
                </a:moveTo>
                <a:cubicBezTo>
                  <a:pt x="1052731" y="860339"/>
                  <a:pt x="757561" y="1140412"/>
                  <a:pt x="757561" y="1485900"/>
                </a:cubicBezTo>
                <a:cubicBezTo>
                  <a:pt x="757561" y="1831388"/>
                  <a:pt x="1052731" y="2111461"/>
                  <a:pt x="1416842" y="2111461"/>
                </a:cubicBezTo>
                <a:cubicBezTo>
                  <a:pt x="1780953" y="2111461"/>
                  <a:pt x="2076123" y="1831388"/>
                  <a:pt x="2076123" y="1485900"/>
                </a:cubicBezTo>
                <a:cubicBezTo>
                  <a:pt x="2076123" y="1140412"/>
                  <a:pt x="1780953" y="860339"/>
                  <a:pt x="1416842" y="860339"/>
                </a:cubicBezTo>
                <a:close/>
                <a:moveTo>
                  <a:pt x="1409700" y="0"/>
                </a:moveTo>
                <a:cubicBezTo>
                  <a:pt x="2188256" y="0"/>
                  <a:pt x="2819400" y="665260"/>
                  <a:pt x="2819400" y="1485900"/>
                </a:cubicBezTo>
                <a:cubicBezTo>
                  <a:pt x="2819400" y="2306540"/>
                  <a:pt x="2188256" y="2971800"/>
                  <a:pt x="1409700" y="2971800"/>
                </a:cubicBezTo>
                <a:cubicBezTo>
                  <a:pt x="631144" y="2971800"/>
                  <a:pt x="0" y="2306540"/>
                  <a:pt x="0" y="1485900"/>
                </a:cubicBezTo>
                <a:cubicBezTo>
                  <a:pt x="0" y="665260"/>
                  <a:pt x="631144" y="0"/>
                  <a:pt x="1409700" y="0"/>
                </a:cubicBezTo>
                <a:close/>
              </a:path>
            </a:pathLst>
          </a:custGeom>
          <a:solidFill>
            <a:schemeClr val="accent4"/>
          </a:solidFill>
          <a:ln>
            <a:solidFill>
              <a:schemeClr val="accent4"/>
            </a:solidFill>
          </a:ln>
          <a:scene3d>
            <a:camera prst="perspectiveRelaxed">
              <a:rot lat="16800000" lon="0" rev="0"/>
            </a:camera>
            <a:lightRig rig="balanced" dir="t">
              <a:rot lat="0" lon="0" rev="13200000"/>
            </a:lightRig>
          </a:scene3d>
          <a:sp3d prstMaterial="metal">
            <a:bevelT h="63500" prst="slop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399">
              <a:solidFill>
                <a:prstClr val="white"/>
              </a:solidFill>
            </a:endParaRPr>
          </a:p>
        </p:txBody>
      </p:sp>
      <p:pic>
        <p:nvPicPr>
          <p:cNvPr id="118" name="Immagine 117">
            <a:extLst>
              <a:ext uri="{FF2B5EF4-FFF2-40B4-BE49-F238E27FC236}">
                <a16:creationId xmlns:a16="http://schemas.microsoft.com/office/drawing/2014/main" id="{85536BA8-F6B0-3F4D-87B8-083BBEF21566}"/>
              </a:ext>
            </a:extLst>
          </p:cNvPr>
          <p:cNvPicPr>
            <a:picLocks noChangeAspect="1"/>
          </p:cNvPicPr>
          <p:nvPr/>
        </p:nvPicPr>
        <p:blipFill rotWithShape="1">
          <a:blip r:embed="rId4"/>
          <a:srcRect t="36879"/>
          <a:stretch/>
        </p:blipFill>
        <p:spPr>
          <a:xfrm>
            <a:off x="1007099" y="5529985"/>
            <a:ext cx="709389" cy="269264"/>
          </a:xfrm>
          <a:prstGeom prst="rect">
            <a:avLst/>
          </a:prstGeom>
        </p:spPr>
      </p:pic>
      <p:sp>
        <p:nvSpPr>
          <p:cNvPr id="119" name="Isosceles Triangle 92">
            <a:extLst>
              <a:ext uri="{FF2B5EF4-FFF2-40B4-BE49-F238E27FC236}">
                <a16:creationId xmlns:a16="http://schemas.microsoft.com/office/drawing/2014/main" id="{DD0BB332-BD72-904D-8919-4E02C5234964}"/>
              </a:ext>
            </a:extLst>
          </p:cNvPr>
          <p:cNvSpPr/>
          <p:nvPr/>
        </p:nvSpPr>
        <p:spPr>
          <a:xfrm rot="5400000" flipH="1">
            <a:off x="2292509" y="5826109"/>
            <a:ext cx="155573" cy="2030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dirty="0">
              <a:solidFill>
                <a:prstClr val="white"/>
              </a:solidFill>
            </a:endParaRPr>
          </a:p>
        </p:txBody>
      </p:sp>
      <p:sp>
        <p:nvSpPr>
          <p:cNvPr id="121" name="Rettangolo 120">
            <a:extLst>
              <a:ext uri="{FF2B5EF4-FFF2-40B4-BE49-F238E27FC236}">
                <a16:creationId xmlns:a16="http://schemas.microsoft.com/office/drawing/2014/main" id="{8EF70DBC-4631-6A42-A248-F784FE0B4A1E}"/>
              </a:ext>
            </a:extLst>
          </p:cNvPr>
          <p:cNvSpPr/>
          <p:nvPr/>
        </p:nvSpPr>
        <p:spPr>
          <a:xfrm>
            <a:off x="2401780" y="5761880"/>
            <a:ext cx="4549566" cy="312650"/>
          </a:xfrm>
          <a:prstGeom prst="rect">
            <a:avLst/>
          </a:prstGeom>
        </p:spPr>
        <p:txBody>
          <a:bodyPr wrap="square">
            <a:spAutoFit/>
          </a:bodyPr>
          <a:lstStyle/>
          <a:p>
            <a:pPr marL="53975" marR="36195" algn="just">
              <a:lnSpc>
                <a:spcPct val="107000"/>
              </a:lnSpc>
              <a:spcAft>
                <a:spcPts val="1200"/>
              </a:spcAft>
            </a:pPr>
            <a:r>
              <a:rPr lang="it-IT" sz="1400" b="1" dirty="0"/>
              <a:t>AGROINDUSTRIA</a:t>
            </a:r>
          </a:p>
        </p:txBody>
      </p:sp>
      <p:grpSp>
        <p:nvGrpSpPr>
          <p:cNvPr id="107" name="Gruppo 106">
            <a:extLst>
              <a:ext uri="{FF2B5EF4-FFF2-40B4-BE49-F238E27FC236}">
                <a16:creationId xmlns:a16="http://schemas.microsoft.com/office/drawing/2014/main" id="{849955B3-D693-4C02-8965-1337B24EA76E}"/>
              </a:ext>
            </a:extLst>
          </p:cNvPr>
          <p:cNvGrpSpPr/>
          <p:nvPr/>
        </p:nvGrpSpPr>
        <p:grpSpPr>
          <a:xfrm>
            <a:off x="6498685" y="1674426"/>
            <a:ext cx="5561437" cy="3537488"/>
            <a:chOff x="6579067" y="1651200"/>
            <a:chExt cx="5378928" cy="3097424"/>
          </a:xfrm>
        </p:grpSpPr>
        <p:grpSp>
          <p:nvGrpSpPr>
            <p:cNvPr id="108" name="Gruppo 107">
              <a:extLst>
                <a:ext uri="{FF2B5EF4-FFF2-40B4-BE49-F238E27FC236}">
                  <a16:creationId xmlns:a16="http://schemas.microsoft.com/office/drawing/2014/main" id="{3FF22DC1-0CE7-4A24-8483-956B8A219F0B}"/>
                </a:ext>
              </a:extLst>
            </p:cNvPr>
            <p:cNvGrpSpPr/>
            <p:nvPr/>
          </p:nvGrpSpPr>
          <p:grpSpPr>
            <a:xfrm>
              <a:off x="6579067" y="1651200"/>
              <a:ext cx="5378928" cy="3097424"/>
              <a:chOff x="310338" y="1860329"/>
              <a:chExt cx="11215444" cy="4687117"/>
            </a:xfrm>
          </p:grpSpPr>
          <p:cxnSp>
            <p:nvCxnSpPr>
              <p:cNvPr id="110" name="Straight Connector 81">
                <a:extLst>
                  <a:ext uri="{FF2B5EF4-FFF2-40B4-BE49-F238E27FC236}">
                    <a16:creationId xmlns:a16="http://schemas.microsoft.com/office/drawing/2014/main" id="{30CD3B1B-55E1-4D01-97C6-C931CE8E13B4}"/>
                  </a:ext>
                </a:extLst>
              </p:cNvPr>
              <p:cNvCxnSpPr>
                <a:cxnSpLocks/>
              </p:cNvCxnSpPr>
              <p:nvPr/>
            </p:nvCxnSpPr>
            <p:spPr>
              <a:xfrm flipV="1">
                <a:off x="1926993" y="3709058"/>
                <a:ext cx="8858161" cy="1635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Straight Connector 82">
                <a:extLst>
                  <a:ext uri="{FF2B5EF4-FFF2-40B4-BE49-F238E27FC236}">
                    <a16:creationId xmlns:a16="http://schemas.microsoft.com/office/drawing/2014/main" id="{B544A9ED-301F-4B5C-AA4C-DFE0FE23B51A}"/>
                  </a:ext>
                </a:extLst>
              </p:cNvPr>
              <p:cNvCxnSpPr/>
              <p:nvPr/>
            </p:nvCxnSpPr>
            <p:spPr>
              <a:xfrm>
                <a:off x="6357939" y="1860329"/>
                <a:ext cx="0" cy="3724694"/>
              </a:xfrm>
              <a:prstGeom prst="line">
                <a:avLst/>
              </a:prstGeom>
              <a:ln w="76200">
                <a:solidFill>
                  <a:schemeClr val="bg1"/>
                </a:solidFill>
              </a:ln>
            </p:spPr>
            <p:style>
              <a:lnRef idx="3">
                <a:schemeClr val="dk1"/>
              </a:lnRef>
              <a:fillRef idx="0">
                <a:schemeClr val="dk1"/>
              </a:fillRef>
              <a:effectRef idx="2">
                <a:schemeClr val="dk1"/>
              </a:effectRef>
              <a:fontRef idx="minor">
                <a:schemeClr val="tx1"/>
              </a:fontRef>
            </p:style>
          </p:cxnSp>
          <p:graphicFrame>
            <p:nvGraphicFramePr>
              <p:cNvPr id="113" name="Grafico 1">
                <a:extLst>
                  <a:ext uri="{FF2B5EF4-FFF2-40B4-BE49-F238E27FC236}">
                    <a16:creationId xmlns:a16="http://schemas.microsoft.com/office/drawing/2014/main" id="{74A93BDF-440F-4DE1-9100-22788E7C8F11}"/>
                  </a:ext>
                </a:extLst>
              </p:cNvPr>
              <p:cNvGraphicFramePr/>
              <p:nvPr/>
            </p:nvGraphicFramePr>
            <p:xfrm>
              <a:off x="310338" y="2196090"/>
              <a:ext cx="10394204" cy="4351356"/>
            </p:xfrm>
            <a:graphic>
              <a:graphicData uri="http://schemas.openxmlformats.org/drawingml/2006/chart">
                <c:chart xmlns:c="http://schemas.openxmlformats.org/drawingml/2006/chart" xmlns:r="http://schemas.openxmlformats.org/officeDocument/2006/relationships" r:id="rId5"/>
              </a:graphicData>
            </a:graphic>
          </p:graphicFrame>
          <p:pic>
            <p:nvPicPr>
              <p:cNvPr id="117" name="Immagine 7">
                <a:extLst>
                  <a:ext uri="{FF2B5EF4-FFF2-40B4-BE49-F238E27FC236}">
                    <a16:creationId xmlns:a16="http://schemas.microsoft.com/office/drawing/2014/main" id="{6F9DBA00-C377-495A-9D8D-805F3A2A3ED7}"/>
                  </a:ext>
                </a:extLst>
              </p:cNvPr>
              <p:cNvPicPr>
                <a:picLocks noChangeAspect="1"/>
              </p:cNvPicPr>
              <p:nvPr/>
            </p:nvPicPr>
            <p:blipFill rotWithShape="1">
              <a:blip r:embed="rId6"/>
              <a:srcRect l="21063" t="16551" r="65863" b="64419"/>
              <a:stretch/>
            </p:blipFill>
            <p:spPr>
              <a:xfrm>
                <a:off x="7730339" y="2239634"/>
                <a:ext cx="1336897" cy="761862"/>
              </a:xfrm>
              <a:prstGeom prst="rect">
                <a:avLst/>
              </a:prstGeom>
            </p:spPr>
          </p:pic>
          <p:pic>
            <p:nvPicPr>
              <p:cNvPr id="120" name="Immagine 8">
                <a:extLst>
                  <a:ext uri="{FF2B5EF4-FFF2-40B4-BE49-F238E27FC236}">
                    <a16:creationId xmlns:a16="http://schemas.microsoft.com/office/drawing/2014/main" id="{4E74E722-D03A-49C3-90BD-F034F575B29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741029" y="2762540"/>
                <a:ext cx="1549275" cy="882891"/>
              </a:xfrm>
              <a:prstGeom prst="rect">
                <a:avLst/>
              </a:prstGeom>
            </p:spPr>
          </p:pic>
          <p:pic>
            <p:nvPicPr>
              <p:cNvPr id="122" name="Immagine 9">
                <a:extLst>
                  <a:ext uri="{FF2B5EF4-FFF2-40B4-BE49-F238E27FC236}">
                    <a16:creationId xmlns:a16="http://schemas.microsoft.com/office/drawing/2014/main" id="{D7BE7888-9CA5-416D-9A10-40BE3A7DDDEE}"/>
                  </a:ext>
                </a:extLst>
              </p:cNvPr>
              <p:cNvPicPr>
                <a:picLocks noChangeAspect="1"/>
              </p:cNvPicPr>
              <p:nvPr/>
            </p:nvPicPr>
            <p:blipFill rotWithShape="1">
              <a:blip r:embed="rId6"/>
              <a:srcRect l="21063" t="16551" r="65863" b="64419"/>
              <a:stretch/>
            </p:blipFill>
            <p:spPr>
              <a:xfrm>
                <a:off x="6012699" y="2303602"/>
                <a:ext cx="1549275" cy="882890"/>
              </a:xfrm>
              <a:prstGeom prst="rect">
                <a:avLst/>
              </a:prstGeom>
            </p:spPr>
          </p:pic>
          <p:sp>
            <p:nvSpPr>
              <p:cNvPr id="123" name="TextBox 289">
                <a:extLst>
                  <a:ext uri="{FF2B5EF4-FFF2-40B4-BE49-F238E27FC236}">
                    <a16:creationId xmlns:a16="http://schemas.microsoft.com/office/drawing/2014/main" id="{0D1DB7D0-C302-4E05-AE3C-537BF9D3FD96}"/>
                  </a:ext>
                </a:extLst>
              </p:cNvPr>
              <p:cNvSpPr txBox="1"/>
              <p:nvPr/>
            </p:nvSpPr>
            <p:spPr>
              <a:xfrm flipH="1">
                <a:off x="6142561" y="5582297"/>
                <a:ext cx="427026" cy="282334"/>
              </a:xfrm>
              <a:prstGeom prst="rect">
                <a:avLst/>
              </a:prstGeom>
              <a:noFill/>
            </p:spPr>
            <p:txBody>
              <a:bodyPr wrap="square" tIns="0" bIns="0" rtlCol="0" anchor="ctr">
                <a:noAutofit/>
              </a:bodyPr>
              <a:lstStyle/>
              <a:p>
                <a:pPr algn="ctr"/>
                <a:r>
                  <a:rPr lang="en-GB" sz="1200" b="1" dirty="0">
                    <a:latin typeface="Univers 45 Light" pitchFamily="2" charset="0"/>
                  </a:rPr>
                  <a:t>0</a:t>
                </a:r>
                <a:endParaRPr lang="en-GB" sz="800" dirty="0">
                  <a:latin typeface="Univers 45 Light" pitchFamily="2" charset="0"/>
                </a:endParaRPr>
              </a:p>
            </p:txBody>
          </p:sp>
          <p:sp>
            <p:nvSpPr>
              <p:cNvPr id="124" name="TextBox 289">
                <a:extLst>
                  <a:ext uri="{FF2B5EF4-FFF2-40B4-BE49-F238E27FC236}">
                    <a16:creationId xmlns:a16="http://schemas.microsoft.com/office/drawing/2014/main" id="{F073D338-7BED-499F-A316-1408C3589D3D}"/>
                  </a:ext>
                </a:extLst>
              </p:cNvPr>
              <p:cNvSpPr txBox="1"/>
              <p:nvPr/>
            </p:nvSpPr>
            <p:spPr>
              <a:xfrm flipH="1">
                <a:off x="8106429" y="3034385"/>
                <a:ext cx="2183877" cy="450399"/>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Innovazione</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ricerca</a:t>
                </a:r>
                <a:endParaRPr lang="en-GB" sz="900" b="1" dirty="0">
                  <a:solidFill>
                    <a:schemeClr val="bg1">
                      <a:lumMod val="50000"/>
                    </a:schemeClr>
                  </a:solidFill>
                  <a:latin typeface="Univers 45 Light" pitchFamily="2" charset="0"/>
                </a:endParaRPr>
              </a:p>
            </p:txBody>
          </p:sp>
          <p:sp>
            <p:nvSpPr>
              <p:cNvPr id="125" name="TextBox 289">
                <a:extLst>
                  <a:ext uri="{FF2B5EF4-FFF2-40B4-BE49-F238E27FC236}">
                    <a16:creationId xmlns:a16="http://schemas.microsoft.com/office/drawing/2014/main" id="{E3F6D5F7-C097-4D78-B133-8B60DF8E23E8}"/>
                  </a:ext>
                </a:extLst>
              </p:cNvPr>
              <p:cNvSpPr txBox="1"/>
              <p:nvPr/>
            </p:nvSpPr>
            <p:spPr>
              <a:xfrm flipH="1">
                <a:off x="7050268" y="2307567"/>
                <a:ext cx="4475514" cy="204760"/>
              </a:xfrm>
              <a:prstGeom prst="rect">
                <a:avLst/>
              </a:prstGeom>
              <a:noFill/>
            </p:spPr>
            <p:txBody>
              <a:bodyPr wrap="square" tIns="0" bIns="0" rtlCol="0" anchor="ctr">
                <a:noAutofit/>
              </a:bodyPr>
              <a:lstStyle/>
              <a:p>
                <a:pPr algn="ctr"/>
                <a:r>
                  <a:rPr lang="it-IT" sz="1100" b="1" dirty="0">
                    <a:solidFill>
                      <a:schemeClr val="tx2"/>
                    </a:solidFill>
                    <a:latin typeface="Univers 45 Light" pitchFamily="2" charset="0"/>
                  </a:rPr>
                  <a:t>Sostegno alla competitività, creazione d’impresa</a:t>
                </a:r>
                <a:endParaRPr lang="en-GB" sz="1100" b="1" dirty="0">
                  <a:solidFill>
                    <a:schemeClr val="tx2"/>
                  </a:solidFill>
                  <a:latin typeface="Univers 45 Light" pitchFamily="2" charset="0"/>
                </a:endParaRPr>
              </a:p>
            </p:txBody>
          </p:sp>
          <p:sp>
            <p:nvSpPr>
              <p:cNvPr id="126" name="TextBox 289">
                <a:extLst>
                  <a:ext uri="{FF2B5EF4-FFF2-40B4-BE49-F238E27FC236}">
                    <a16:creationId xmlns:a16="http://schemas.microsoft.com/office/drawing/2014/main" id="{6A7D718C-578B-413A-9016-3C60179E1870}"/>
                  </a:ext>
                </a:extLst>
              </p:cNvPr>
              <p:cNvSpPr txBox="1"/>
              <p:nvPr/>
            </p:nvSpPr>
            <p:spPr>
              <a:xfrm flipH="1">
                <a:off x="5790637" y="2562115"/>
                <a:ext cx="2360864" cy="300012"/>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Agroindustria</a:t>
                </a:r>
                <a:endParaRPr lang="en-GB" b="1" dirty="0">
                  <a:solidFill>
                    <a:schemeClr val="tx2"/>
                  </a:solidFill>
                  <a:latin typeface="Univers 45 Light" pitchFamily="2" charset="0"/>
                </a:endParaRPr>
              </a:p>
            </p:txBody>
          </p:sp>
          <p:pic>
            <p:nvPicPr>
              <p:cNvPr id="127" name="Immagine 40">
                <a:extLst>
                  <a:ext uri="{FF2B5EF4-FFF2-40B4-BE49-F238E27FC236}">
                    <a16:creationId xmlns:a16="http://schemas.microsoft.com/office/drawing/2014/main" id="{7DEC1188-5F3F-400F-984D-0ED1B2A17A66}"/>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3810471" y="2297449"/>
                <a:ext cx="601775" cy="342935"/>
              </a:xfrm>
              <a:prstGeom prst="rect">
                <a:avLst/>
              </a:prstGeom>
            </p:spPr>
          </p:pic>
          <p:sp>
            <p:nvSpPr>
              <p:cNvPr id="128" name="TextBox 289">
                <a:extLst>
                  <a:ext uri="{FF2B5EF4-FFF2-40B4-BE49-F238E27FC236}">
                    <a16:creationId xmlns:a16="http://schemas.microsoft.com/office/drawing/2014/main" id="{EA871606-1646-4E1F-A063-ABD9C3486445}"/>
                  </a:ext>
                </a:extLst>
              </p:cNvPr>
              <p:cNvSpPr txBox="1"/>
              <p:nvPr/>
            </p:nvSpPr>
            <p:spPr>
              <a:xfrm flipH="1">
                <a:off x="3010870" y="2359131"/>
                <a:ext cx="2729043" cy="171575"/>
              </a:xfrm>
              <a:prstGeom prst="rect">
                <a:avLst/>
              </a:prstGeom>
              <a:noFill/>
            </p:spPr>
            <p:txBody>
              <a:bodyPr wrap="square" tIns="0" bIns="0" rtlCol="0" anchor="ctr">
                <a:noAutofit/>
              </a:bodyPr>
              <a:lstStyle/>
              <a:p>
                <a:pPr algn="ctr"/>
                <a:r>
                  <a:rPr lang="en-GB" sz="900" b="1" dirty="0">
                    <a:solidFill>
                      <a:schemeClr val="bg1">
                        <a:lumMod val="50000"/>
                      </a:schemeClr>
                    </a:solidFill>
                    <a:latin typeface="Univers 45 Light" pitchFamily="2" charset="0"/>
                  </a:rPr>
                  <a:t>Accesso al </a:t>
                </a:r>
                <a:r>
                  <a:rPr lang="en-GB" sz="900" b="1" dirty="0" err="1">
                    <a:solidFill>
                      <a:schemeClr val="bg1">
                        <a:lumMod val="50000"/>
                      </a:schemeClr>
                    </a:solidFill>
                    <a:latin typeface="Univers 45 Light" pitchFamily="2" charset="0"/>
                  </a:rPr>
                  <a:t>credito</a:t>
                </a:r>
                <a:r>
                  <a:rPr lang="en-GB" sz="900" b="1" dirty="0">
                    <a:solidFill>
                      <a:schemeClr val="bg1">
                        <a:lumMod val="50000"/>
                      </a:schemeClr>
                    </a:solidFill>
                    <a:latin typeface="Univers 45 Light" pitchFamily="2" charset="0"/>
                  </a:rPr>
                  <a:t> e </a:t>
                </a:r>
                <a:r>
                  <a:rPr lang="en-GB" sz="900" b="1" dirty="0" err="1">
                    <a:solidFill>
                      <a:schemeClr val="bg1">
                        <a:lumMod val="50000"/>
                      </a:schemeClr>
                    </a:solidFill>
                    <a:latin typeface="Univers 45 Light" pitchFamily="2" charset="0"/>
                  </a:rPr>
                  <a:t>strumenti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finanziari</a:t>
                </a:r>
                <a:endParaRPr lang="en-GB" sz="900" b="1" dirty="0">
                  <a:solidFill>
                    <a:schemeClr val="bg1">
                      <a:lumMod val="50000"/>
                    </a:schemeClr>
                  </a:solidFill>
                  <a:latin typeface="Univers 45 Light" pitchFamily="2" charset="0"/>
                </a:endParaRPr>
              </a:p>
            </p:txBody>
          </p:sp>
          <p:pic>
            <p:nvPicPr>
              <p:cNvPr id="129" name="Immagine 42">
                <a:extLst>
                  <a:ext uri="{FF2B5EF4-FFF2-40B4-BE49-F238E27FC236}">
                    <a16:creationId xmlns:a16="http://schemas.microsoft.com/office/drawing/2014/main" id="{C2183562-150B-4AC1-902D-9E022151E8D1}"/>
                  </a:ext>
                </a:extLst>
              </p:cNvPr>
              <p:cNvPicPr>
                <a:picLocks noChangeAspect="1"/>
              </p:cNvPicPr>
              <p:nvPr/>
            </p:nvPicPr>
            <p:blipFill rotWithShape="1">
              <a:blip r:embed="rId6"/>
              <a:srcRect l="21063" t="16551" r="65863" b="64419"/>
              <a:stretch/>
            </p:blipFill>
            <p:spPr>
              <a:xfrm>
                <a:off x="8106429" y="3849949"/>
                <a:ext cx="1336898" cy="761862"/>
              </a:xfrm>
              <a:prstGeom prst="rect">
                <a:avLst/>
              </a:prstGeom>
            </p:spPr>
          </p:pic>
          <p:sp>
            <p:nvSpPr>
              <p:cNvPr id="130" name="TextBox 289">
                <a:extLst>
                  <a:ext uri="{FF2B5EF4-FFF2-40B4-BE49-F238E27FC236}">
                    <a16:creationId xmlns:a16="http://schemas.microsoft.com/office/drawing/2014/main" id="{80657164-CC99-40A0-9B98-DCF51285DBD4}"/>
                  </a:ext>
                </a:extLst>
              </p:cNvPr>
              <p:cNvSpPr txBox="1"/>
              <p:nvPr/>
            </p:nvSpPr>
            <p:spPr>
              <a:xfrm flipH="1">
                <a:off x="7730339" y="4114274"/>
                <a:ext cx="1684187" cy="292339"/>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Turismo</a:t>
                </a:r>
                <a:endParaRPr lang="en-GB" sz="700" dirty="0">
                  <a:solidFill>
                    <a:schemeClr val="tx2"/>
                  </a:solidFill>
                  <a:latin typeface="Univers 45 Light" pitchFamily="2" charset="0"/>
                </a:endParaRPr>
              </a:p>
            </p:txBody>
          </p:sp>
        </p:grpSp>
        <p:cxnSp>
          <p:nvCxnSpPr>
            <p:cNvPr id="109" name="Connettore diritto 108">
              <a:extLst>
                <a:ext uri="{FF2B5EF4-FFF2-40B4-BE49-F238E27FC236}">
                  <a16:creationId xmlns:a16="http://schemas.microsoft.com/office/drawing/2014/main" id="{C9C0DCBF-D8D1-489A-A5CE-BC516802F454}"/>
                </a:ext>
              </a:extLst>
            </p:cNvPr>
            <p:cNvCxnSpPr>
              <a:cxnSpLocks/>
            </p:cNvCxnSpPr>
            <p:nvPr/>
          </p:nvCxnSpPr>
          <p:spPr>
            <a:xfrm flipH="1">
              <a:off x="7896650" y="4120015"/>
              <a:ext cx="3727461"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31" name="Immagine 42">
            <a:extLst>
              <a:ext uri="{FF2B5EF4-FFF2-40B4-BE49-F238E27FC236}">
                <a16:creationId xmlns:a16="http://schemas.microsoft.com/office/drawing/2014/main" id="{2A64DC00-1C71-4483-AACC-230BB5C1E842}"/>
              </a:ext>
            </a:extLst>
          </p:cNvPr>
          <p:cNvPicPr>
            <a:picLocks noChangeAspect="1"/>
          </p:cNvPicPr>
          <p:nvPr/>
        </p:nvPicPr>
        <p:blipFill rotWithShape="1">
          <a:blip r:embed="rId6"/>
          <a:srcRect l="21063" t="16551" r="65863" b="64419"/>
          <a:stretch/>
        </p:blipFill>
        <p:spPr>
          <a:xfrm>
            <a:off x="8742772" y="3261916"/>
            <a:ext cx="955637" cy="870800"/>
          </a:xfrm>
          <a:prstGeom prst="rect">
            <a:avLst/>
          </a:prstGeom>
        </p:spPr>
      </p:pic>
      <p:sp>
        <p:nvSpPr>
          <p:cNvPr id="132" name="TextBox 289">
            <a:extLst>
              <a:ext uri="{FF2B5EF4-FFF2-40B4-BE49-F238E27FC236}">
                <a16:creationId xmlns:a16="http://schemas.microsoft.com/office/drawing/2014/main" id="{99A518B7-C3B8-4B8E-992C-3D6763355BB5}"/>
              </a:ext>
            </a:extLst>
          </p:cNvPr>
          <p:cNvSpPr txBox="1"/>
          <p:nvPr/>
        </p:nvSpPr>
        <p:spPr>
          <a:xfrm flipH="1">
            <a:off x="8424294" y="3472504"/>
            <a:ext cx="1310518" cy="388447"/>
          </a:xfrm>
          <a:prstGeom prst="rect">
            <a:avLst/>
          </a:prstGeom>
          <a:noFill/>
        </p:spPr>
        <p:txBody>
          <a:bodyPr wrap="square" tIns="0" bIns="0" rtlCol="0" anchor="ctr">
            <a:noAutofit/>
          </a:bodyPr>
          <a:lstStyle/>
          <a:p>
            <a:pPr algn="ctr"/>
            <a:r>
              <a:rPr lang="en-GB" sz="1100" b="1" dirty="0" err="1">
                <a:solidFill>
                  <a:schemeClr val="tx2"/>
                </a:solidFill>
                <a:latin typeface="Univers 45 Light" pitchFamily="2" charset="0"/>
              </a:rPr>
              <a:t>Efficientamento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energetico</a:t>
            </a:r>
            <a:r>
              <a:rPr lang="en-GB" sz="1100" b="1" dirty="0">
                <a:solidFill>
                  <a:schemeClr val="tx2"/>
                </a:solidFill>
                <a:latin typeface="Univers 45 Light" pitchFamily="2" charset="0"/>
              </a:rPr>
              <a:t> </a:t>
            </a:r>
            <a:endParaRPr lang="en-GB" sz="700" dirty="0">
              <a:solidFill>
                <a:schemeClr val="tx2"/>
              </a:solidFill>
              <a:latin typeface="Univers 45 Light" pitchFamily="2" charset="0"/>
            </a:endParaRPr>
          </a:p>
        </p:txBody>
      </p:sp>
      <p:pic>
        <p:nvPicPr>
          <p:cNvPr id="135" name="Immagine 42">
            <a:extLst>
              <a:ext uri="{FF2B5EF4-FFF2-40B4-BE49-F238E27FC236}">
                <a16:creationId xmlns:a16="http://schemas.microsoft.com/office/drawing/2014/main" id="{A7C7D83F-37BE-4128-A5A0-67B4C42F29F6}"/>
              </a:ext>
            </a:extLst>
          </p:cNvPr>
          <p:cNvPicPr>
            <a:picLocks noChangeAspect="1"/>
          </p:cNvPicPr>
          <p:nvPr/>
        </p:nvPicPr>
        <p:blipFill rotWithShape="1">
          <a:blip r:embed="rId6"/>
          <a:srcRect l="21063" t="16551" r="65863" b="64419"/>
          <a:stretch/>
        </p:blipFill>
        <p:spPr>
          <a:xfrm>
            <a:off x="9780796" y="2871678"/>
            <a:ext cx="538600" cy="490786"/>
          </a:xfrm>
          <a:prstGeom prst="rect">
            <a:avLst/>
          </a:prstGeom>
        </p:spPr>
      </p:pic>
      <p:sp>
        <p:nvSpPr>
          <p:cNvPr id="136" name="TextBox 289">
            <a:extLst>
              <a:ext uri="{FF2B5EF4-FFF2-40B4-BE49-F238E27FC236}">
                <a16:creationId xmlns:a16="http://schemas.microsoft.com/office/drawing/2014/main" id="{68C0BA6D-A2B4-4E38-B876-2AC73DBBB0F3}"/>
              </a:ext>
            </a:extLst>
          </p:cNvPr>
          <p:cNvSpPr txBox="1"/>
          <p:nvPr/>
        </p:nvSpPr>
        <p:spPr>
          <a:xfrm flipH="1">
            <a:off x="9585301" y="2838090"/>
            <a:ext cx="1162817" cy="393557"/>
          </a:xfrm>
          <a:prstGeom prst="rect">
            <a:avLst/>
          </a:prstGeom>
          <a:noFill/>
        </p:spPr>
        <p:txBody>
          <a:bodyPr wrap="square" tIns="0" bIns="0" rtlCol="0" anchor="ctr">
            <a:noAutofit/>
          </a:bodyPr>
          <a:lstStyle/>
          <a:p>
            <a:pPr algn="ctr"/>
            <a:r>
              <a:rPr lang="en-GB" sz="1100" b="1" dirty="0">
                <a:solidFill>
                  <a:schemeClr val="tx2"/>
                </a:solidFill>
                <a:latin typeface="Univers 45 Light" pitchFamily="2" charset="0"/>
              </a:rPr>
              <a:t>Beni </a:t>
            </a:r>
            <a:r>
              <a:rPr lang="en-GB" sz="1100" b="1" dirty="0" err="1">
                <a:solidFill>
                  <a:schemeClr val="tx2"/>
                </a:solidFill>
                <a:latin typeface="Univers 45 Light" pitchFamily="2" charset="0"/>
              </a:rPr>
              <a:t>culturali</a:t>
            </a:r>
            <a:r>
              <a:rPr lang="en-GB" sz="1100" b="1" dirty="0">
                <a:solidFill>
                  <a:schemeClr val="tx2"/>
                </a:solidFill>
                <a:latin typeface="Univers 45 Light" pitchFamily="2" charset="0"/>
              </a:rPr>
              <a:t> e </a:t>
            </a:r>
            <a:r>
              <a:rPr lang="en-GB" sz="1100" b="1" dirty="0" err="1">
                <a:solidFill>
                  <a:schemeClr val="tx2"/>
                </a:solidFill>
                <a:latin typeface="Univers 45 Light" pitchFamily="2" charset="0"/>
              </a:rPr>
              <a:t>terzo</a:t>
            </a:r>
            <a:r>
              <a:rPr lang="en-GB" sz="1100" b="1" dirty="0">
                <a:solidFill>
                  <a:schemeClr val="tx2"/>
                </a:solidFill>
                <a:latin typeface="Univers 45 Light" pitchFamily="2" charset="0"/>
              </a:rPr>
              <a:t> </a:t>
            </a:r>
            <a:r>
              <a:rPr lang="en-GB" sz="1100" b="1" dirty="0" err="1">
                <a:solidFill>
                  <a:schemeClr val="tx2"/>
                </a:solidFill>
                <a:latin typeface="Univers 45 Light" pitchFamily="2" charset="0"/>
              </a:rPr>
              <a:t>settore</a:t>
            </a:r>
            <a:endParaRPr lang="en-GB" sz="1100" b="1" dirty="0">
              <a:solidFill>
                <a:schemeClr val="tx2"/>
              </a:solidFill>
              <a:latin typeface="Univers 45 Light" pitchFamily="2" charset="0"/>
            </a:endParaRPr>
          </a:p>
        </p:txBody>
      </p:sp>
      <p:pic>
        <p:nvPicPr>
          <p:cNvPr id="137" name="Immagine 9">
            <a:extLst>
              <a:ext uri="{FF2B5EF4-FFF2-40B4-BE49-F238E27FC236}">
                <a16:creationId xmlns:a16="http://schemas.microsoft.com/office/drawing/2014/main" id="{3DCBED07-E5D9-46A3-AFEF-2B8B6D3584E4}"/>
              </a:ext>
            </a:extLst>
          </p:cNvPr>
          <p:cNvPicPr>
            <a:picLocks noChangeAspect="1"/>
          </p:cNvPicPr>
          <p:nvPr/>
        </p:nvPicPr>
        <p:blipFill rotWithShape="1">
          <a:blip r:embed="rId6"/>
          <a:srcRect l="21063" t="16551" r="65863" b="64419"/>
          <a:stretch/>
        </p:blipFill>
        <p:spPr>
          <a:xfrm>
            <a:off x="7921502" y="2848508"/>
            <a:ext cx="768244" cy="666340"/>
          </a:xfrm>
          <a:prstGeom prst="rect">
            <a:avLst/>
          </a:prstGeom>
        </p:spPr>
      </p:pic>
      <p:sp>
        <p:nvSpPr>
          <p:cNvPr id="138" name="TextBox 289">
            <a:extLst>
              <a:ext uri="{FF2B5EF4-FFF2-40B4-BE49-F238E27FC236}">
                <a16:creationId xmlns:a16="http://schemas.microsoft.com/office/drawing/2014/main" id="{39BA98F9-7259-446C-A64B-747766037ADE}"/>
              </a:ext>
            </a:extLst>
          </p:cNvPr>
          <p:cNvSpPr txBox="1"/>
          <p:nvPr/>
        </p:nvSpPr>
        <p:spPr>
          <a:xfrm flipH="1">
            <a:off x="7736371" y="3034861"/>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a:solidFill>
                  <a:schemeClr val="tx2"/>
                </a:solidFill>
                <a:latin typeface="Univers 45 Light" pitchFamily="2" charset="0"/>
              </a:rPr>
              <a:t>PA </a:t>
            </a:r>
            <a:r>
              <a:rPr lang="en-GB" b="1" dirty="0" err="1">
                <a:solidFill>
                  <a:schemeClr val="tx2"/>
                </a:solidFill>
                <a:latin typeface="Univers 45 Light" pitchFamily="2" charset="0"/>
              </a:rPr>
              <a:t>Digitale</a:t>
            </a:r>
            <a:endParaRPr lang="en-GB" b="1" dirty="0">
              <a:solidFill>
                <a:schemeClr val="tx2"/>
              </a:solidFill>
              <a:latin typeface="Univers 45 Light" pitchFamily="2" charset="0"/>
            </a:endParaRPr>
          </a:p>
        </p:txBody>
      </p:sp>
      <p:pic>
        <p:nvPicPr>
          <p:cNvPr id="139" name="Immagine 9">
            <a:extLst>
              <a:ext uri="{FF2B5EF4-FFF2-40B4-BE49-F238E27FC236}">
                <a16:creationId xmlns:a16="http://schemas.microsoft.com/office/drawing/2014/main" id="{E202AC8A-51A7-4859-A99E-CD82FACC66E3}"/>
              </a:ext>
            </a:extLst>
          </p:cNvPr>
          <p:cNvPicPr>
            <a:picLocks noChangeAspect="1"/>
          </p:cNvPicPr>
          <p:nvPr/>
        </p:nvPicPr>
        <p:blipFill rotWithShape="1">
          <a:blip r:embed="rId6"/>
          <a:srcRect l="21063" t="16551" r="65863" b="64419"/>
          <a:stretch/>
        </p:blipFill>
        <p:spPr>
          <a:xfrm>
            <a:off x="7908959" y="3753938"/>
            <a:ext cx="768244" cy="666340"/>
          </a:xfrm>
          <a:prstGeom prst="rect">
            <a:avLst/>
          </a:prstGeom>
        </p:spPr>
      </p:pic>
      <p:sp>
        <p:nvSpPr>
          <p:cNvPr id="140" name="TextBox 289">
            <a:extLst>
              <a:ext uri="{FF2B5EF4-FFF2-40B4-BE49-F238E27FC236}">
                <a16:creationId xmlns:a16="http://schemas.microsoft.com/office/drawing/2014/main" id="{25C7A9CE-954D-41E1-8772-FE89F7D6AC52}"/>
              </a:ext>
            </a:extLst>
          </p:cNvPr>
          <p:cNvSpPr txBox="1"/>
          <p:nvPr/>
        </p:nvSpPr>
        <p:spPr>
          <a:xfrm flipH="1">
            <a:off x="7798845" y="3949044"/>
            <a:ext cx="1170689" cy="226427"/>
          </a:xfrm>
          <a:prstGeom prst="rect">
            <a:avLst/>
          </a:prstGeom>
          <a:noFill/>
        </p:spPr>
        <p:txBody>
          <a:bodyPr wrap="square" tIns="0" bIns="0" rtlCol="0" anchor="ctr">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b="1" dirty="0" err="1">
                <a:solidFill>
                  <a:schemeClr val="tx2"/>
                </a:solidFill>
                <a:latin typeface="Univers 45 Light" pitchFamily="2" charset="0"/>
              </a:rPr>
              <a:t>Mobilità</a:t>
            </a:r>
            <a:r>
              <a:rPr lang="en-GB" b="1" dirty="0">
                <a:solidFill>
                  <a:schemeClr val="tx2"/>
                </a:solidFill>
                <a:latin typeface="Univers 45 Light" pitchFamily="2" charset="0"/>
              </a:rPr>
              <a:t> e </a:t>
            </a:r>
            <a:r>
              <a:rPr lang="en-GB" b="1" dirty="0" err="1">
                <a:solidFill>
                  <a:schemeClr val="tx2"/>
                </a:solidFill>
                <a:latin typeface="Univers 45 Light" pitchFamily="2" charset="0"/>
              </a:rPr>
              <a:t>banda</a:t>
            </a:r>
            <a:r>
              <a:rPr lang="en-GB" b="1" dirty="0">
                <a:solidFill>
                  <a:schemeClr val="tx2"/>
                </a:solidFill>
                <a:latin typeface="Univers 45 Light" pitchFamily="2" charset="0"/>
              </a:rPr>
              <a:t> </a:t>
            </a:r>
            <a:r>
              <a:rPr lang="en-GB" b="1" dirty="0" err="1">
                <a:solidFill>
                  <a:schemeClr val="tx2"/>
                </a:solidFill>
                <a:latin typeface="Univers 45 Light" pitchFamily="2" charset="0"/>
              </a:rPr>
              <a:t>Larga</a:t>
            </a:r>
            <a:endParaRPr lang="en-GB" b="1" dirty="0">
              <a:solidFill>
                <a:schemeClr val="tx2"/>
              </a:solidFill>
              <a:latin typeface="Univers 45 Light" pitchFamily="2" charset="0"/>
            </a:endParaRPr>
          </a:p>
        </p:txBody>
      </p:sp>
      <p:pic>
        <p:nvPicPr>
          <p:cNvPr id="141" name="Immagine 8">
            <a:extLst>
              <a:ext uri="{FF2B5EF4-FFF2-40B4-BE49-F238E27FC236}">
                <a16:creationId xmlns:a16="http://schemas.microsoft.com/office/drawing/2014/main" id="{649E6C48-5558-4D88-ACA7-3E1CBE30F7F5}"/>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8983882" y="2711950"/>
            <a:ext cx="561139" cy="357759"/>
          </a:xfrm>
          <a:prstGeom prst="rect">
            <a:avLst/>
          </a:prstGeom>
        </p:spPr>
      </p:pic>
      <p:sp>
        <p:nvSpPr>
          <p:cNvPr id="134" name="TextBox 289">
            <a:extLst>
              <a:ext uri="{FF2B5EF4-FFF2-40B4-BE49-F238E27FC236}">
                <a16:creationId xmlns:a16="http://schemas.microsoft.com/office/drawing/2014/main" id="{D2587C55-8CD4-41C1-91BA-9F0A30AEB188}"/>
              </a:ext>
            </a:extLst>
          </p:cNvPr>
          <p:cNvSpPr txBox="1"/>
          <p:nvPr/>
        </p:nvSpPr>
        <p:spPr>
          <a:xfrm flipH="1">
            <a:off x="8559464" y="2771109"/>
            <a:ext cx="1310518" cy="388447"/>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Cambiamenti</a:t>
            </a:r>
            <a:r>
              <a:rPr lang="en-GB" sz="900" b="1" dirty="0">
                <a:solidFill>
                  <a:schemeClr val="bg1">
                    <a:lumMod val="50000"/>
                  </a:schemeClr>
                </a:solidFill>
                <a:latin typeface="Univers 45 Light" pitchFamily="2" charset="0"/>
              </a:rPr>
              <a:t> </a:t>
            </a:r>
            <a:r>
              <a:rPr lang="en-GB" sz="900" b="1" dirty="0" err="1">
                <a:solidFill>
                  <a:schemeClr val="bg1">
                    <a:lumMod val="50000"/>
                  </a:schemeClr>
                </a:solidFill>
                <a:latin typeface="Univers 45 Light" pitchFamily="2" charset="0"/>
              </a:rPr>
              <a:t>climatici</a:t>
            </a:r>
            <a:endParaRPr lang="en-GB" sz="900" b="1" dirty="0">
              <a:solidFill>
                <a:schemeClr val="bg1">
                  <a:lumMod val="50000"/>
                </a:schemeClr>
              </a:solidFill>
              <a:latin typeface="Univers 45 Light" pitchFamily="2" charset="0"/>
            </a:endParaRPr>
          </a:p>
        </p:txBody>
      </p:sp>
      <p:pic>
        <p:nvPicPr>
          <p:cNvPr id="142" name="Immagine 8">
            <a:extLst>
              <a:ext uri="{FF2B5EF4-FFF2-40B4-BE49-F238E27FC236}">
                <a16:creationId xmlns:a16="http://schemas.microsoft.com/office/drawing/2014/main" id="{EF3E979A-3742-40DB-BB7D-825E636EB12C}"/>
              </a:ext>
            </a:extLst>
          </p:cNvPr>
          <p:cNvPicPr>
            <a:picLocks noChangeAspect="1"/>
          </p:cNvPicPr>
          <p:nvPr/>
        </p:nvPicPr>
        <p:blipFill rotWithShape="1">
          <a:blip r:embed="rId6">
            <a:duotone>
              <a:schemeClr val="bg2">
                <a:shade val="45000"/>
                <a:satMod val="135000"/>
              </a:schemeClr>
              <a:prstClr val="white"/>
            </a:duotone>
          </a:blip>
          <a:srcRect l="21063" t="16551" r="65863" b="64419"/>
          <a:stretch/>
        </p:blipFill>
        <p:spPr>
          <a:xfrm>
            <a:off x="9777316" y="3616844"/>
            <a:ext cx="561139" cy="357759"/>
          </a:xfrm>
          <a:prstGeom prst="rect">
            <a:avLst/>
          </a:prstGeom>
        </p:spPr>
      </p:pic>
      <p:sp>
        <p:nvSpPr>
          <p:cNvPr id="133" name="TextBox 289">
            <a:extLst>
              <a:ext uri="{FF2B5EF4-FFF2-40B4-BE49-F238E27FC236}">
                <a16:creationId xmlns:a16="http://schemas.microsoft.com/office/drawing/2014/main" id="{A6569BA1-F2F0-400C-9F19-70FDD433C60D}"/>
              </a:ext>
            </a:extLst>
          </p:cNvPr>
          <p:cNvSpPr txBox="1"/>
          <p:nvPr/>
        </p:nvSpPr>
        <p:spPr>
          <a:xfrm flipH="1">
            <a:off x="9398031" y="3438897"/>
            <a:ext cx="1310518" cy="547744"/>
          </a:xfrm>
          <a:prstGeom prst="rect">
            <a:avLst/>
          </a:prstGeom>
          <a:noFill/>
        </p:spPr>
        <p:txBody>
          <a:bodyPr wrap="square" tIns="0" bIns="0" rtlCol="0" anchor="ctr">
            <a:noAutofit/>
          </a:bodyPr>
          <a:lstStyle/>
          <a:p>
            <a:pPr algn="ctr"/>
            <a:r>
              <a:rPr lang="en-GB" sz="900" b="1" dirty="0" err="1">
                <a:solidFill>
                  <a:schemeClr val="bg1">
                    <a:lumMod val="50000"/>
                  </a:schemeClr>
                </a:solidFill>
                <a:latin typeface="Univers 45 Light" pitchFamily="2" charset="0"/>
              </a:rPr>
              <a:t>Acqua</a:t>
            </a:r>
            <a:endParaRPr lang="en-GB" sz="900" b="1" dirty="0">
              <a:solidFill>
                <a:schemeClr val="bg1">
                  <a:lumMod val="50000"/>
                </a:schemeClr>
              </a:solidFill>
              <a:latin typeface="Univers 45 Light" pitchFamily="2" charset="0"/>
            </a:endParaRPr>
          </a:p>
        </p:txBody>
      </p:sp>
      <p:sp>
        <p:nvSpPr>
          <p:cNvPr id="143" name="CasellaDiTesto 142">
            <a:extLst>
              <a:ext uri="{FF2B5EF4-FFF2-40B4-BE49-F238E27FC236}">
                <a16:creationId xmlns:a16="http://schemas.microsoft.com/office/drawing/2014/main" id="{223D17F6-89E5-4BDB-A647-D62A5855E906}"/>
              </a:ext>
            </a:extLst>
          </p:cNvPr>
          <p:cNvSpPr txBox="1"/>
          <p:nvPr/>
        </p:nvSpPr>
        <p:spPr>
          <a:xfrm rot="16200000">
            <a:off x="6577189" y="3109627"/>
            <a:ext cx="1361976" cy="461665"/>
          </a:xfrm>
          <a:prstGeom prst="rect">
            <a:avLst/>
          </a:prstGeom>
          <a:noFill/>
        </p:spPr>
        <p:txBody>
          <a:bodyPr wrap="none" rtlCol="0">
            <a:spAutoFit/>
          </a:bodyPr>
          <a:lstStyle/>
          <a:p>
            <a:pPr marL="285750" indent="-285750">
              <a:buFont typeface="Wingdings" panose="05000000000000000000" pitchFamily="2" charset="2"/>
              <a:buChar char="ß"/>
            </a:pPr>
            <a:r>
              <a:rPr lang="it-IT" sz="1200" b="1" dirty="0">
                <a:solidFill>
                  <a:schemeClr val="tx1">
                    <a:lumMod val="65000"/>
                    <a:lumOff val="35000"/>
                  </a:schemeClr>
                </a:solidFill>
                <a:sym typeface="Wingdings" panose="05000000000000000000" pitchFamily="2" charset="2"/>
              </a:rPr>
              <a:t>+ TERRITORIO</a:t>
            </a:r>
          </a:p>
          <a:p>
            <a:r>
              <a:rPr lang="it-IT" sz="1200" b="1" dirty="0">
                <a:solidFill>
                  <a:schemeClr val="tx1">
                    <a:lumMod val="65000"/>
                    <a:lumOff val="35000"/>
                  </a:schemeClr>
                </a:solidFill>
                <a:sym typeface="Wingdings" panose="05000000000000000000" pitchFamily="2" charset="2"/>
              </a:rPr>
              <a:t>- TERRITORIO </a:t>
            </a:r>
            <a:endParaRPr lang="it-IT" dirty="0">
              <a:solidFill>
                <a:schemeClr val="tx1">
                  <a:lumMod val="65000"/>
                  <a:lumOff val="35000"/>
                </a:schemeClr>
              </a:solidFill>
            </a:endParaRPr>
          </a:p>
        </p:txBody>
      </p:sp>
      <p:grpSp>
        <p:nvGrpSpPr>
          <p:cNvPr id="106" name="Gruppo 105">
            <a:extLst>
              <a:ext uri="{FF2B5EF4-FFF2-40B4-BE49-F238E27FC236}">
                <a16:creationId xmlns:a16="http://schemas.microsoft.com/office/drawing/2014/main" id="{BCFA4BBB-ECF8-4C9E-9C42-242178E534C0}"/>
              </a:ext>
            </a:extLst>
          </p:cNvPr>
          <p:cNvGrpSpPr/>
          <p:nvPr/>
        </p:nvGrpSpPr>
        <p:grpSpPr>
          <a:xfrm>
            <a:off x="7716180" y="5755807"/>
            <a:ext cx="5296754" cy="862840"/>
            <a:chOff x="8669847" y="5423048"/>
            <a:chExt cx="3353870" cy="1203000"/>
          </a:xfrm>
        </p:grpSpPr>
        <p:sp>
          <p:nvSpPr>
            <p:cNvPr id="144" name="Freeform 50">
              <a:extLst>
                <a:ext uri="{FF2B5EF4-FFF2-40B4-BE49-F238E27FC236}">
                  <a16:creationId xmlns:a16="http://schemas.microsoft.com/office/drawing/2014/main" id="{43F93A69-19AF-431C-950C-A24CB3B94715}"/>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5" name="TextBox 296">
              <a:extLst>
                <a:ext uri="{FF2B5EF4-FFF2-40B4-BE49-F238E27FC236}">
                  <a16:creationId xmlns:a16="http://schemas.microsoft.com/office/drawing/2014/main" id="{0F70C9D6-E246-4714-957E-6D4ED84075CC}"/>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421202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4</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(2/3)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096506"/>
            <a:ext cx="6472881" cy="4555093"/>
          </a:xfrm>
          <a:prstGeom prst="rect">
            <a:avLst/>
          </a:prstGeom>
        </p:spPr>
        <p:txBody>
          <a:bodyPr wrap="square">
            <a:spAutoFit/>
          </a:bodyPr>
          <a:lstStyle/>
          <a:p>
            <a:pPr algn="just"/>
            <a:r>
              <a:rPr lang="it-IT" sz="1300" b="1" dirty="0">
                <a:latin typeface="Univers" panose="020B0503020202020204" pitchFamily="34" charset="0"/>
              </a:rPr>
              <a:t>Sostegno alla competitività, creazione d’impresa e riconversione industriale in ottica green</a:t>
            </a:r>
            <a:endParaRPr lang="it-IT" sz="1300"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In tema di sviluppo locale potranno essere attivati incentivi alle imprese destinati alla creazione di nuovi impianti e per l'ampliamento di quelli esistenti, la diversificazione della produzione, l’innovazione dei processi produttivi e la creazione di start-up innovative. I temi dell’economia circolare e della riduzione dei consumi energetici fanno da sfondo a queste iniziative.</a:t>
            </a:r>
            <a:r>
              <a:rPr lang="it-IT" sz="1400" dirty="0">
                <a:latin typeface="+mj-lt"/>
                <a:ea typeface="Times New Roman" panose="02020603050405020304" pitchFamily="18" charset="0"/>
                <a:cs typeface="Times New Roman" panose="02020603050405020304" pitchFamily="18" charset="0"/>
              </a:rPr>
              <a:t> </a:t>
            </a:r>
            <a:r>
              <a:rPr lang="it-IT" sz="1400" dirty="0">
                <a:solidFill>
                  <a:srgbClr val="000000"/>
                </a:solidFill>
                <a:latin typeface="+mj-lt"/>
                <a:ea typeface="Times New Roman" panose="02020603050405020304" pitchFamily="18" charset="0"/>
                <a:cs typeface="Times New Roman" panose="02020603050405020304" pitchFamily="18" charset="0"/>
              </a:rPr>
              <a:t>Sempre in tema di sviluppo locale sembra promettente l’intervento per l’adeguamento di stabili di proprietà comunale da adibire a centri di aggregazione e a punti vendita di prodotti locali.</a:t>
            </a:r>
          </a:p>
          <a:p>
            <a:pPr algn="just"/>
            <a:endParaRPr lang="it-IT" sz="1400" b="1" dirty="0">
              <a:latin typeface="+mj-lt"/>
            </a:endParaRPr>
          </a:p>
          <a:p>
            <a:pPr algn="just"/>
            <a:r>
              <a:rPr lang="it-IT" sz="1300" b="1" dirty="0">
                <a:latin typeface="Univers" panose="020B0503020202020204" pitchFamily="34" charset="0"/>
              </a:rPr>
              <a:t>Turismo sostenibile e di prossimità</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Il sostegno al turismo sostenibile è assicurato con interventi di promozione i luoghi-simbolo del paesaggio alpino (es. il borgo di Monte </a:t>
            </a:r>
            <a:r>
              <a:rPr lang="it-IT" sz="1400" dirty="0" err="1">
                <a:solidFill>
                  <a:srgbClr val="000000"/>
                </a:solidFill>
                <a:latin typeface="+mj-lt"/>
                <a:ea typeface="Times New Roman" panose="02020603050405020304" pitchFamily="18" charset="0"/>
                <a:cs typeface="Times New Roman" panose="02020603050405020304" pitchFamily="18" charset="0"/>
              </a:rPr>
              <a:t>Lussari</a:t>
            </a:r>
            <a:r>
              <a:rPr lang="it-IT" sz="1400" dirty="0">
                <a:solidFill>
                  <a:srgbClr val="000000"/>
                </a:solidFill>
                <a:latin typeface="+mj-lt"/>
                <a:ea typeface="Times New Roman" panose="02020603050405020304" pitchFamily="18" charset="0"/>
                <a:cs typeface="Times New Roman" panose="02020603050405020304" pitchFamily="18" charset="0"/>
              </a:rPr>
              <a:t> per Canal del Ferro-Val Canale) e interventi strutturali  di miglioramento del confort e della sicurezza dei rifugi.</a:t>
            </a:r>
          </a:p>
          <a:p>
            <a:pPr algn="just"/>
            <a:endParaRPr lang="it-IT" sz="1400" b="1" dirty="0">
              <a:latin typeface="+mj-lt"/>
            </a:endParaRPr>
          </a:p>
          <a:p>
            <a:pPr algn="just"/>
            <a:r>
              <a:rPr lang="it-IT" sz="1300" b="1" dirty="0">
                <a:latin typeface="Univers" panose="020B0503020202020204" pitchFamily="34" charset="0"/>
              </a:rPr>
              <a:t>Beni culturali </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Potenziali interventi in tema di cultura sono quelli per la valorizzazione, l’accessibilità, la fruibilità di musei, attrattori e beni culturali, collezioni artistico-culturali localizzati. Associati a questi interventi sono attivabili interventi di marketing territoriale ed iniziative di promozione dell’offerta turistica montana, ove possibile, coordinata con la promozione delle aree naturali protette e siti Natura 2000.</a:t>
            </a:r>
            <a:endParaRPr lang="it-IT" sz="1400" dirty="0">
              <a:latin typeface="+mj-lt"/>
              <a:ea typeface="Times New Roman" panose="02020603050405020304" pitchFamily="18" charset="0"/>
              <a:cs typeface="Times New Roman" panose="02020603050405020304" pitchFamily="18" charset="0"/>
            </a:endParaRPr>
          </a:p>
        </p:txBody>
      </p:sp>
      <p:grpSp>
        <p:nvGrpSpPr>
          <p:cNvPr id="231" name="Gruppo 230">
            <a:extLst>
              <a:ext uri="{FF2B5EF4-FFF2-40B4-BE49-F238E27FC236}">
                <a16:creationId xmlns:a16="http://schemas.microsoft.com/office/drawing/2014/main" id="{86B059DC-3A28-1B48-8E42-CA13C76B0004}"/>
              </a:ext>
            </a:extLst>
          </p:cNvPr>
          <p:cNvGrpSpPr/>
          <p:nvPr/>
        </p:nvGrpSpPr>
        <p:grpSpPr>
          <a:xfrm>
            <a:off x="6841360" y="1848063"/>
            <a:ext cx="5142103" cy="2735483"/>
            <a:chOff x="798895" y="3587810"/>
            <a:chExt cx="5142103" cy="2735483"/>
          </a:xfrm>
        </p:grpSpPr>
        <p:grpSp>
          <p:nvGrpSpPr>
            <p:cNvPr id="232" name="Gruppo 231">
              <a:extLst>
                <a:ext uri="{FF2B5EF4-FFF2-40B4-BE49-F238E27FC236}">
                  <a16:creationId xmlns:a16="http://schemas.microsoft.com/office/drawing/2014/main" id="{30C5FDD4-5D9C-D24E-8BC1-7A989487A0D2}"/>
                </a:ext>
              </a:extLst>
            </p:cNvPr>
            <p:cNvGrpSpPr/>
            <p:nvPr/>
          </p:nvGrpSpPr>
          <p:grpSpPr>
            <a:xfrm>
              <a:off x="798895" y="3587810"/>
              <a:ext cx="5142103" cy="2735483"/>
              <a:chOff x="1761550" y="1272991"/>
              <a:chExt cx="8888218" cy="5113338"/>
            </a:xfrm>
          </p:grpSpPr>
          <p:sp>
            <p:nvSpPr>
              <p:cNvPr id="236" name="Freeform 9">
                <a:extLst>
                  <a:ext uri="{FF2B5EF4-FFF2-40B4-BE49-F238E27FC236}">
                    <a16:creationId xmlns:a16="http://schemas.microsoft.com/office/drawing/2014/main" id="{95E31B78-281F-7144-9110-DB761A9A0E74}"/>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7" name="Freeform 70">
                <a:extLst>
                  <a:ext uri="{FF2B5EF4-FFF2-40B4-BE49-F238E27FC236}">
                    <a16:creationId xmlns:a16="http://schemas.microsoft.com/office/drawing/2014/main" id="{4D191E83-5C38-1449-92BF-9679F2EDF79F}"/>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8" name="Oval 71">
                <a:extLst>
                  <a:ext uri="{FF2B5EF4-FFF2-40B4-BE49-F238E27FC236}">
                    <a16:creationId xmlns:a16="http://schemas.microsoft.com/office/drawing/2014/main" id="{56DB3D85-F465-3A4E-8869-20C552249AC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9" name="Freeform 72">
                <a:extLst>
                  <a:ext uri="{FF2B5EF4-FFF2-40B4-BE49-F238E27FC236}">
                    <a16:creationId xmlns:a16="http://schemas.microsoft.com/office/drawing/2014/main" id="{4B42D380-B833-7F4A-907E-66FE8D968A1D}"/>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0" name="Freeform 32">
                <a:extLst>
                  <a:ext uri="{FF2B5EF4-FFF2-40B4-BE49-F238E27FC236}">
                    <a16:creationId xmlns:a16="http://schemas.microsoft.com/office/drawing/2014/main" id="{2E309DAC-2864-5C46-B3C0-9A08AFD07ED0}"/>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41" name="Group 11">
                <a:extLst>
                  <a:ext uri="{FF2B5EF4-FFF2-40B4-BE49-F238E27FC236}">
                    <a16:creationId xmlns:a16="http://schemas.microsoft.com/office/drawing/2014/main" id="{E2CAB8F0-A50A-894E-B52A-86F72D8E32C4}"/>
                  </a:ext>
                </a:extLst>
              </p:cNvPr>
              <p:cNvGrpSpPr/>
              <p:nvPr/>
            </p:nvGrpSpPr>
            <p:grpSpPr>
              <a:xfrm>
                <a:off x="2892007" y="5438659"/>
                <a:ext cx="1010429" cy="687217"/>
                <a:chOff x="5005388" y="5281613"/>
                <a:chExt cx="1022350" cy="695325"/>
              </a:xfrm>
              <a:solidFill>
                <a:schemeClr val="bg1">
                  <a:lumMod val="85000"/>
                </a:schemeClr>
              </a:solidFill>
            </p:grpSpPr>
            <p:sp>
              <p:nvSpPr>
                <p:cNvPr id="300" name="Freeform 74">
                  <a:extLst>
                    <a:ext uri="{FF2B5EF4-FFF2-40B4-BE49-F238E27FC236}">
                      <a16:creationId xmlns:a16="http://schemas.microsoft.com/office/drawing/2014/main" id="{52CC7F59-8EC2-5540-B5E4-F42973D5E6B3}"/>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1" name="Freeform 74">
                  <a:extLst>
                    <a:ext uri="{FF2B5EF4-FFF2-40B4-BE49-F238E27FC236}">
                      <a16:creationId xmlns:a16="http://schemas.microsoft.com/office/drawing/2014/main" id="{F7DF2A6A-3DBF-E94C-AA50-C88E6D33DEA0}"/>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42" name="Freeform 75">
                <a:extLst>
                  <a:ext uri="{FF2B5EF4-FFF2-40B4-BE49-F238E27FC236}">
                    <a16:creationId xmlns:a16="http://schemas.microsoft.com/office/drawing/2014/main" id="{021640A5-36E8-5B47-A169-AC4A45B9BF68}"/>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3" name="Freeform 76">
                <a:extLst>
                  <a:ext uri="{FF2B5EF4-FFF2-40B4-BE49-F238E27FC236}">
                    <a16:creationId xmlns:a16="http://schemas.microsoft.com/office/drawing/2014/main" id="{D22CD6D5-86FD-0D44-BEEC-F3FE55097B6E}"/>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4" name="Freeform 77">
                <a:extLst>
                  <a:ext uri="{FF2B5EF4-FFF2-40B4-BE49-F238E27FC236}">
                    <a16:creationId xmlns:a16="http://schemas.microsoft.com/office/drawing/2014/main" id="{FB5BBB43-29F0-BF43-9CEF-A328A2C733FA}"/>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5" name="Freeform 78">
                <a:extLst>
                  <a:ext uri="{FF2B5EF4-FFF2-40B4-BE49-F238E27FC236}">
                    <a16:creationId xmlns:a16="http://schemas.microsoft.com/office/drawing/2014/main" id="{B2752B6E-32FA-8C40-844E-CB3DFE87161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6" name="Freeform 5">
                <a:extLst>
                  <a:ext uri="{FF2B5EF4-FFF2-40B4-BE49-F238E27FC236}">
                    <a16:creationId xmlns:a16="http://schemas.microsoft.com/office/drawing/2014/main" id="{493CBFF8-8B5B-1F4A-8AC1-23E830552A87}"/>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7" name="Freeform 7">
                <a:extLst>
                  <a:ext uri="{FF2B5EF4-FFF2-40B4-BE49-F238E27FC236}">
                    <a16:creationId xmlns:a16="http://schemas.microsoft.com/office/drawing/2014/main" id="{9E8FCD97-BDE5-4845-99D9-832263934211}"/>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8" name="Freeform 8">
                <a:extLst>
                  <a:ext uri="{FF2B5EF4-FFF2-40B4-BE49-F238E27FC236}">
                    <a16:creationId xmlns:a16="http://schemas.microsoft.com/office/drawing/2014/main" id="{731BA8B6-347D-134D-A2E8-3A02E22068F1}"/>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9" name="Freeform 10">
                <a:extLst>
                  <a:ext uri="{FF2B5EF4-FFF2-40B4-BE49-F238E27FC236}">
                    <a16:creationId xmlns:a16="http://schemas.microsoft.com/office/drawing/2014/main" id="{71937FBD-43E7-4347-8C75-5E85B30393DD}"/>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0" name="Freeform 12">
                <a:extLst>
                  <a:ext uri="{FF2B5EF4-FFF2-40B4-BE49-F238E27FC236}">
                    <a16:creationId xmlns:a16="http://schemas.microsoft.com/office/drawing/2014/main" id="{C3952CD4-97F2-634C-B62F-A676F34E1D09}"/>
                  </a:ext>
                </a:extLst>
              </p:cNvPr>
              <p:cNvSpPr>
                <a:spLocks/>
              </p:cNvSpPr>
              <p:nvPr/>
            </p:nvSpPr>
            <p:spPr bwMode="auto">
              <a:xfrm flipH="1">
                <a:off x="3833422" y="4327815"/>
                <a:ext cx="5190263" cy="726443"/>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1" name="Freeform 60">
                <a:extLst>
                  <a:ext uri="{FF2B5EF4-FFF2-40B4-BE49-F238E27FC236}">
                    <a16:creationId xmlns:a16="http://schemas.microsoft.com/office/drawing/2014/main" id="{10585A61-4B4B-D549-B7F4-4287E9B3C4AB}"/>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2" name="Freeform 6">
                <a:extLst>
                  <a:ext uri="{FF2B5EF4-FFF2-40B4-BE49-F238E27FC236}">
                    <a16:creationId xmlns:a16="http://schemas.microsoft.com/office/drawing/2014/main" id="{9A2E82B5-F0DC-104E-BEC4-75D557D85030}"/>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53" name="Group 45">
                <a:extLst>
                  <a:ext uri="{FF2B5EF4-FFF2-40B4-BE49-F238E27FC236}">
                    <a16:creationId xmlns:a16="http://schemas.microsoft.com/office/drawing/2014/main" id="{777A0673-2FD2-364C-8865-F6FE3497301F}"/>
                  </a:ext>
                </a:extLst>
              </p:cNvPr>
              <p:cNvGrpSpPr/>
              <p:nvPr/>
            </p:nvGrpSpPr>
            <p:grpSpPr>
              <a:xfrm>
                <a:off x="3124608" y="3743634"/>
                <a:ext cx="579615" cy="476317"/>
                <a:chOff x="1370013" y="2038351"/>
                <a:chExt cx="481013" cy="395288"/>
              </a:xfrm>
              <a:solidFill>
                <a:schemeClr val="bg1"/>
              </a:solidFill>
            </p:grpSpPr>
            <p:sp>
              <p:nvSpPr>
                <p:cNvPr id="298" name="Freeform 11">
                  <a:extLst>
                    <a:ext uri="{FF2B5EF4-FFF2-40B4-BE49-F238E27FC236}">
                      <a16:creationId xmlns:a16="http://schemas.microsoft.com/office/drawing/2014/main" id="{23E19C47-E591-FA4C-AF53-5EF3849EE3C6}"/>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9" name="Freeform 12">
                  <a:extLst>
                    <a:ext uri="{FF2B5EF4-FFF2-40B4-BE49-F238E27FC236}">
                      <a16:creationId xmlns:a16="http://schemas.microsoft.com/office/drawing/2014/main" id="{495B58E1-F8D4-A744-A588-D10D59460772}"/>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4" name="Group 65">
                <a:extLst>
                  <a:ext uri="{FF2B5EF4-FFF2-40B4-BE49-F238E27FC236}">
                    <a16:creationId xmlns:a16="http://schemas.microsoft.com/office/drawing/2014/main" id="{B43E3888-6845-BE44-A334-B402EB6CFA0E}"/>
                  </a:ext>
                </a:extLst>
              </p:cNvPr>
              <p:cNvGrpSpPr/>
              <p:nvPr/>
            </p:nvGrpSpPr>
            <p:grpSpPr>
              <a:xfrm>
                <a:off x="3173909" y="2159988"/>
                <a:ext cx="481013" cy="477838"/>
                <a:chOff x="1835150" y="2667001"/>
                <a:chExt cx="481013" cy="477838"/>
              </a:xfrm>
              <a:solidFill>
                <a:schemeClr val="bg1"/>
              </a:solidFill>
            </p:grpSpPr>
            <p:sp>
              <p:nvSpPr>
                <p:cNvPr id="282" name="Freeform 17">
                  <a:extLst>
                    <a:ext uri="{FF2B5EF4-FFF2-40B4-BE49-F238E27FC236}">
                      <a16:creationId xmlns:a16="http://schemas.microsoft.com/office/drawing/2014/main" id="{027DFF6A-4810-FE4A-B413-A3EB059964A1}"/>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3" name="Freeform 18">
                  <a:extLst>
                    <a:ext uri="{FF2B5EF4-FFF2-40B4-BE49-F238E27FC236}">
                      <a16:creationId xmlns:a16="http://schemas.microsoft.com/office/drawing/2014/main" id="{5B420236-1971-8D46-8B41-949D70297F88}"/>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4" name="Freeform 19">
                  <a:extLst>
                    <a:ext uri="{FF2B5EF4-FFF2-40B4-BE49-F238E27FC236}">
                      <a16:creationId xmlns:a16="http://schemas.microsoft.com/office/drawing/2014/main" id="{30FCF743-535C-F74B-B0F2-C105E36F9D1A}"/>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5" name="Freeform 20">
                  <a:extLst>
                    <a:ext uri="{FF2B5EF4-FFF2-40B4-BE49-F238E27FC236}">
                      <a16:creationId xmlns:a16="http://schemas.microsoft.com/office/drawing/2014/main" id="{7CDC9465-8C5E-EA42-8707-2C80082001B7}"/>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6" name="Freeform 21">
                  <a:extLst>
                    <a:ext uri="{FF2B5EF4-FFF2-40B4-BE49-F238E27FC236}">
                      <a16:creationId xmlns:a16="http://schemas.microsoft.com/office/drawing/2014/main" id="{339792C3-7982-C841-A7B1-0DC8B25548A2}"/>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7" name="Freeform 22">
                  <a:extLst>
                    <a:ext uri="{FF2B5EF4-FFF2-40B4-BE49-F238E27FC236}">
                      <a16:creationId xmlns:a16="http://schemas.microsoft.com/office/drawing/2014/main" id="{A61050A7-670B-0441-8A4E-2839C9FE072B}"/>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8" name="Freeform 23">
                  <a:extLst>
                    <a:ext uri="{FF2B5EF4-FFF2-40B4-BE49-F238E27FC236}">
                      <a16:creationId xmlns:a16="http://schemas.microsoft.com/office/drawing/2014/main" id="{24AA8FD6-4BC3-E649-96A1-082E1EDC18F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9" name="Freeform 24">
                  <a:extLst>
                    <a:ext uri="{FF2B5EF4-FFF2-40B4-BE49-F238E27FC236}">
                      <a16:creationId xmlns:a16="http://schemas.microsoft.com/office/drawing/2014/main" id="{AECB5032-44A5-2C4A-BA96-F11BC3E4B022}"/>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0" name="Freeform 25">
                  <a:extLst>
                    <a:ext uri="{FF2B5EF4-FFF2-40B4-BE49-F238E27FC236}">
                      <a16:creationId xmlns:a16="http://schemas.microsoft.com/office/drawing/2014/main" id="{4C8D0053-72C2-6141-9576-41FFD0A0BC11}"/>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1" name="Freeform 26">
                  <a:extLst>
                    <a:ext uri="{FF2B5EF4-FFF2-40B4-BE49-F238E27FC236}">
                      <a16:creationId xmlns:a16="http://schemas.microsoft.com/office/drawing/2014/main" id="{DEA89116-66F7-2741-A80F-4F3D504209DB}"/>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2" name="Freeform 27">
                  <a:extLst>
                    <a:ext uri="{FF2B5EF4-FFF2-40B4-BE49-F238E27FC236}">
                      <a16:creationId xmlns:a16="http://schemas.microsoft.com/office/drawing/2014/main" id="{E83E5329-325B-324A-904E-BE2FA489D9BA}"/>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3" name="Freeform 28">
                  <a:extLst>
                    <a:ext uri="{FF2B5EF4-FFF2-40B4-BE49-F238E27FC236}">
                      <a16:creationId xmlns:a16="http://schemas.microsoft.com/office/drawing/2014/main" id="{AAF95220-F6A8-4E4C-B881-3D4A5A847088}"/>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4" name="Freeform 29">
                  <a:extLst>
                    <a:ext uri="{FF2B5EF4-FFF2-40B4-BE49-F238E27FC236}">
                      <a16:creationId xmlns:a16="http://schemas.microsoft.com/office/drawing/2014/main" id="{EAE5F28D-9632-414F-85C6-0514C64D25EF}"/>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5" name="Freeform 30">
                  <a:extLst>
                    <a:ext uri="{FF2B5EF4-FFF2-40B4-BE49-F238E27FC236}">
                      <a16:creationId xmlns:a16="http://schemas.microsoft.com/office/drawing/2014/main" id="{23D81798-9562-8B40-A320-64C7388CE4BD}"/>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6" name="Freeform 31">
                  <a:extLst>
                    <a:ext uri="{FF2B5EF4-FFF2-40B4-BE49-F238E27FC236}">
                      <a16:creationId xmlns:a16="http://schemas.microsoft.com/office/drawing/2014/main" id="{46E49184-B108-2048-9086-55AF55B2A12A}"/>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7" name="Freeform 32">
                  <a:extLst>
                    <a:ext uri="{FF2B5EF4-FFF2-40B4-BE49-F238E27FC236}">
                      <a16:creationId xmlns:a16="http://schemas.microsoft.com/office/drawing/2014/main" id="{2E5C547F-4C4B-B342-9E8A-0FA5BA8FD2AE}"/>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5" name="Group 81">
                <a:extLst>
                  <a:ext uri="{FF2B5EF4-FFF2-40B4-BE49-F238E27FC236}">
                    <a16:creationId xmlns:a16="http://schemas.microsoft.com/office/drawing/2014/main" id="{ECD49AED-1C89-B44F-83AA-2285510EC43F}"/>
                  </a:ext>
                </a:extLst>
              </p:cNvPr>
              <p:cNvGrpSpPr/>
              <p:nvPr/>
            </p:nvGrpSpPr>
            <p:grpSpPr>
              <a:xfrm>
                <a:off x="3196927" y="1381651"/>
                <a:ext cx="434976" cy="477838"/>
                <a:chOff x="592138" y="2925763"/>
                <a:chExt cx="434976" cy="477838"/>
              </a:xfrm>
              <a:solidFill>
                <a:schemeClr val="bg1"/>
              </a:solidFill>
            </p:grpSpPr>
            <p:sp>
              <p:nvSpPr>
                <p:cNvPr id="270" name="Freeform 37">
                  <a:extLst>
                    <a:ext uri="{FF2B5EF4-FFF2-40B4-BE49-F238E27FC236}">
                      <a16:creationId xmlns:a16="http://schemas.microsoft.com/office/drawing/2014/main" id="{C9BD8E9E-7923-D44F-8AED-3E96982A1082}"/>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1" name="Freeform 38">
                  <a:extLst>
                    <a:ext uri="{FF2B5EF4-FFF2-40B4-BE49-F238E27FC236}">
                      <a16:creationId xmlns:a16="http://schemas.microsoft.com/office/drawing/2014/main" id="{72185D52-E3F4-0844-BE52-A0478C2E992F}"/>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2" name="Freeform 39">
                  <a:extLst>
                    <a:ext uri="{FF2B5EF4-FFF2-40B4-BE49-F238E27FC236}">
                      <a16:creationId xmlns:a16="http://schemas.microsoft.com/office/drawing/2014/main" id="{8004EC23-29E4-114B-9DAD-28509204304D}"/>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3" name="Freeform 40">
                  <a:extLst>
                    <a:ext uri="{FF2B5EF4-FFF2-40B4-BE49-F238E27FC236}">
                      <a16:creationId xmlns:a16="http://schemas.microsoft.com/office/drawing/2014/main" id="{CE480AC7-12F8-9040-97E1-BFE9B1E48A3C}"/>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4" name="Freeform 41">
                  <a:extLst>
                    <a:ext uri="{FF2B5EF4-FFF2-40B4-BE49-F238E27FC236}">
                      <a16:creationId xmlns:a16="http://schemas.microsoft.com/office/drawing/2014/main" id="{B8087927-800E-0040-9E3B-4E4503ECC99F}"/>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5" name="Freeform 42">
                  <a:extLst>
                    <a:ext uri="{FF2B5EF4-FFF2-40B4-BE49-F238E27FC236}">
                      <a16:creationId xmlns:a16="http://schemas.microsoft.com/office/drawing/2014/main" id="{8C7077C5-8021-004B-B6D9-261D16FB4B6C}"/>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6" name="Freeform 43">
                  <a:extLst>
                    <a:ext uri="{FF2B5EF4-FFF2-40B4-BE49-F238E27FC236}">
                      <a16:creationId xmlns:a16="http://schemas.microsoft.com/office/drawing/2014/main" id="{2DE5AF09-7238-834F-A380-D5311D4CCE7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7" name="Freeform 44">
                  <a:extLst>
                    <a:ext uri="{FF2B5EF4-FFF2-40B4-BE49-F238E27FC236}">
                      <a16:creationId xmlns:a16="http://schemas.microsoft.com/office/drawing/2014/main" id="{6DB703ED-0232-3B4F-B9F9-1670A55B450F}"/>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8" name="Freeform 45">
                  <a:extLst>
                    <a:ext uri="{FF2B5EF4-FFF2-40B4-BE49-F238E27FC236}">
                      <a16:creationId xmlns:a16="http://schemas.microsoft.com/office/drawing/2014/main" id="{555F55BD-9884-174D-8CDC-73FDCE3C8B46}"/>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79" name="Freeform 46">
                  <a:extLst>
                    <a:ext uri="{FF2B5EF4-FFF2-40B4-BE49-F238E27FC236}">
                      <a16:creationId xmlns:a16="http://schemas.microsoft.com/office/drawing/2014/main" id="{B87C354F-84B4-6242-9030-E5FB5CA0D328}"/>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0" name="Freeform 47">
                  <a:extLst>
                    <a:ext uri="{FF2B5EF4-FFF2-40B4-BE49-F238E27FC236}">
                      <a16:creationId xmlns:a16="http://schemas.microsoft.com/office/drawing/2014/main" id="{9560E991-2529-5A44-A518-43A87570E5AB}"/>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1" name="Freeform 48">
                  <a:extLst>
                    <a:ext uri="{FF2B5EF4-FFF2-40B4-BE49-F238E27FC236}">
                      <a16:creationId xmlns:a16="http://schemas.microsoft.com/office/drawing/2014/main" id="{FD55295D-565F-D444-AD37-4B40D1E29EF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256" name="Group 89">
                <a:extLst>
                  <a:ext uri="{FF2B5EF4-FFF2-40B4-BE49-F238E27FC236}">
                    <a16:creationId xmlns:a16="http://schemas.microsoft.com/office/drawing/2014/main" id="{0DBF809C-7EA5-044A-960E-D1639A6EBFC6}"/>
                  </a:ext>
                </a:extLst>
              </p:cNvPr>
              <p:cNvGrpSpPr/>
              <p:nvPr/>
            </p:nvGrpSpPr>
            <p:grpSpPr>
              <a:xfrm>
                <a:off x="3141365" y="2938325"/>
                <a:ext cx="546101" cy="477838"/>
                <a:chOff x="1247775" y="3403600"/>
                <a:chExt cx="571501" cy="500063"/>
              </a:xfrm>
              <a:solidFill>
                <a:schemeClr val="bg1"/>
              </a:solidFill>
            </p:grpSpPr>
            <p:sp>
              <p:nvSpPr>
                <p:cNvPr id="266" name="Freeform 53">
                  <a:extLst>
                    <a:ext uri="{FF2B5EF4-FFF2-40B4-BE49-F238E27FC236}">
                      <a16:creationId xmlns:a16="http://schemas.microsoft.com/office/drawing/2014/main" id="{FDAA5603-5DE0-844F-B7E1-8344EF085651}"/>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7" name="Freeform 54">
                  <a:extLst>
                    <a:ext uri="{FF2B5EF4-FFF2-40B4-BE49-F238E27FC236}">
                      <a16:creationId xmlns:a16="http://schemas.microsoft.com/office/drawing/2014/main" id="{B00642D6-30E0-DA43-9BAB-07E2C4D0DB1E}"/>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8" name="Freeform 55">
                  <a:extLst>
                    <a:ext uri="{FF2B5EF4-FFF2-40B4-BE49-F238E27FC236}">
                      <a16:creationId xmlns:a16="http://schemas.microsoft.com/office/drawing/2014/main" id="{3788A577-28DF-3A4D-8C92-53AEB577E59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9" name="Freeform 56">
                  <a:extLst>
                    <a:ext uri="{FF2B5EF4-FFF2-40B4-BE49-F238E27FC236}">
                      <a16:creationId xmlns:a16="http://schemas.microsoft.com/office/drawing/2014/main" id="{79EC3B44-9EDC-A746-B072-115771B10BFD}"/>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57" name="TextBox 95">
                <a:extLst>
                  <a:ext uri="{FF2B5EF4-FFF2-40B4-BE49-F238E27FC236}">
                    <a16:creationId xmlns:a16="http://schemas.microsoft.com/office/drawing/2014/main" id="{83D8D989-6BD9-784D-944A-982AC46AEA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258" name="TextBox 97">
                <a:extLst>
                  <a:ext uri="{FF2B5EF4-FFF2-40B4-BE49-F238E27FC236}">
                    <a16:creationId xmlns:a16="http://schemas.microsoft.com/office/drawing/2014/main" id="{48138337-6A83-6744-96E9-CD558BBC0F3A}"/>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259" name="TextBox 100">
                <a:extLst>
                  <a:ext uri="{FF2B5EF4-FFF2-40B4-BE49-F238E27FC236}">
                    <a16:creationId xmlns:a16="http://schemas.microsoft.com/office/drawing/2014/main" id="{E0F63DBF-F859-BE4C-9159-DA387D768192}"/>
                  </a:ext>
                </a:extLst>
              </p:cNvPr>
              <p:cNvSpPr txBox="1"/>
              <p:nvPr/>
            </p:nvSpPr>
            <p:spPr>
              <a:xfrm>
                <a:off x="4852412"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200" dirty="0">
                  <a:solidFill>
                    <a:prstClr val="white"/>
                  </a:solidFill>
                  <a:latin typeface="Arial" panose="020B0604020202020204" pitchFamily="34" charset="0"/>
                  <a:cs typeface="Arial" panose="020B0604020202020204" pitchFamily="34" charset="0"/>
                </a:endParaRPr>
              </a:p>
            </p:txBody>
          </p:sp>
          <p:sp>
            <p:nvSpPr>
              <p:cNvPr id="260" name="Freeform 56">
                <a:extLst>
                  <a:ext uri="{FF2B5EF4-FFF2-40B4-BE49-F238E27FC236}">
                    <a16:creationId xmlns:a16="http://schemas.microsoft.com/office/drawing/2014/main" id="{850C2E3D-A26B-BC4C-93E2-233AE5C3A1F3}"/>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1" name="Freeform 58">
                <a:extLst>
                  <a:ext uri="{FF2B5EF4-FFF2-40B4-BE49-F238E27FC236}">
                    <a16:creationId xmlns:a16="http://schemas.microsoft.com/office/drawing/2014/main" id="{4F017140-06C3-684D-ADAA-EE4ED02A4BFD}"/>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2" name="Freeform 59">
                <a:extLst>
                  <a:ext uri="{FF2B5EF4-FFF2-40B4-BE49-F238E27FC236}">
                    <a16:creationId xmlns:a16="http://schemas.microsoft.com/office/drawing/2014/main" id="{621315BA-A1C2-9440-AD15-1313DCC2D70F}"/>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263" name="TextBox 99">
                <a:extLst>
                  <a:ext uri="{FF2B5EF4-FFF2-40B4-BE49-F238E27FC236}">
                    <a16:creationId xmlns:a16="http://schemas.microsoft.com/office/drawing/2014/main" id="{1F859367-75B2-F542-BFF1-DEB326C7FA0D}"/>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264" name="Freeform 57">
                <a:extLst>
                  <a:ext uri="{FF2B5EF4-FFF2-40B4-BE49-F238E27FC236}">
                    <a16:creationId xmlns:a16="http://schemas.microsoft.com/office/drawing/2014/main" id="{68987486-F184-DD4A-BA32-36B7BEF6A055}"/>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65" name="Freeform 61">
                <a:extLst>
                  <a:ext uri="{FF2B5EF4-FFF2-40B4-BE49-F238E27FC236}">
                    <a16:creationId xmlns:a16="http://schemas.microsoft.com/office/drawing/2014/main" id="{C5D178CB-93E9-D74A-ADDF-B6043311D568}"/>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33" name="TextBox 99">
              <a:extLst>
                <a:ext uri="{FF2B5EF4-FFF2-40B4-BE49-F238E27FC236}">
                  <a16:creationId xmlns:a16="http://schemas.microsoft.com/office/drawing/2014/main" id="{EF866492-A949-6046-8A3E-4C549FD95ECC}"/>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sp>
          <p:nvSpPr>
            <p:cNvPr id="234" name="Rettangolo 233">
              <a:extLst>
                <a:ext uri="{FF2B5EF4-FFF2-40B4-BE49-F238E27FC236}">
                  <a16:creationId xmlns:a16="http://schemas.microsoft.com/office/drawing/2014/main" id="{64766A5C-6450-4C44-981A-E3136BAF8216}"/>
                </a:ext>
              </a:extLst>
            </p:cNvPr>
            <p:cNvSpPr/>
            <p:nvPr/>
          </p:nvSpPr>
          <p:spPr>
            <a:xfrm>
              <a:off x="2638482" y="4367579"/>
              <a:ext cx="2196435" cy="276999"/>
            </a:xfrm>
            <a:prstGeom prst="rect">
              <a:avLst/>
            </a:prstGeom>
          </p:spPr>
          <p:txBody>
            <a:bodyPr wrap="none">
              <a:spAutoFit/>
            </a:bodyPr>
            <a:lstStyle/>
            <a:p>
              <a:r>
                <a:rPr lang="en-US" sz="1200" kern="0" dirty="0" err="1">
                  <a:solidFill>
                    <a:prstClr val="white"/>
                  </a:solidFill>
                  <a:latin typeface="Arial" panose="020B0604020202020204" pitchFamily="34" charset="0"/>
                  <a:cs typeface="Arial" panose="020B0604020202020204" pitchFamily="34" charset="0"/>
                </a:rPr>
                <a:t>Servizi</a:t>
              </a:r>
              <a:r>
                <a:rPr lang="en-US" sz="1200" kern="0" dirty="0">
                  <a:solidFill>
                    <a:prstClr val="white"/>
                  </a:solidFill>
                  <a:latin typeface="Arial" panose="020B0604020202020204" pitchFamily="34" charset="0"/>
                  <a:cs typeface="Arial" panose="020B0604020202020204" pitchFamily="34" charset="0"/>
                </a:rPr>
                <a:t> a </a:t>
              </a:r>
              <a:r>
                <a:rPr lang="en-US" sz="1200" kern="0" dirty="0" err="1">
                  <a:solidFill>
                    <a:prstClr val="white"/>
                  </a:solidFill>
                  <a:latin typeface="Arial" panose="020B0604020202020204" pitchFamily="34" charset="0"/>
                  <a:cs typeface="Arial" panose="020B0604020202020204" pitchFamily="34" charset="0"/>
                </a:rPr>
                <a:t>favore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delle</a:t>
              </a:r>
              <a:r>
                <a:rPr lang="en-US" sz="1200" kern="0" dirty="0">
                  <a:solidFill>
                    <a:prstClr val="white"/>
                  </a:solidFill>
                  <a:latin typeface="Arial" panose="020B0604020202020204" pitchFamily="34" charset="0"/>
                  <a:cs typeface="Arial" panose="020B0604020202020204" pitchFamily="34" charset="0"/>
                </a:rPr>
                <a:t> </a:t>
              </a:r>
              <a:r>
                <a:rPr lang="en-US" sz="1200" kern="0" dirty="0" err="1">
                  <a:solidFill>
                    <a:prstClr val="white"/>
                  </a:solidFill>
                  <a:latin typeface="Arial" panose="020B0604020202020204" pitchFamily="34" charset="0"/>
                  <a:cs typeface="Arial" panose="020B0604020202020204" pitchFamily="34" charset="0"/>
                </a:rPr>
                <a:t>imprese</a:t>
              </a:r>
              <a:endParaRPr lang="en-US" sz="1600" dirty="0">
                <a:solidFill>
                  <a:prstClr val="white"/>
                </a:solidFill>
                <a:latin typeface="Arial" panose="020B0604020202020204" pitchFamily="34" charset="0"/>
                <a:cs typeface="Arial" panose="020B0604020202020204" pitchFamily="34" charset="0"/>
              </a:endParaRPr>
            </a:p>
          </p:txBody>
        </p:sp>
        <p:sp>
          <p:nvSpPr>
            <p:cNvPr id="235" name="TextBox 97">
              <a:extLst>
                <a:ext uri="{FF2B5EF4-FFF2-40B4-BE49-F238E27FC236}">
                  <a16:creationId xmlns:a16="http://schemas.microsoft.com/office/drawing/2014/main" id="{25C1FF68-048A-364B-8D84-95593F05F14B}"/>
                </a:ext>
              </a:extLst>
            </p:cNvPr>
            <p:cNvSpPr txBox="1"/>
            <p:nvPr/>
          </p:nvSpPr>
          <p:spPr>
            <a:xfrm>
              <a:off x="2385310" y="5266640"/>
              <a:ext cx="2354115" cy="276999"/>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Valorizzazione</a:t>
              </a:r>
              <a:r>
                <a:rPr lang="en-US" sz="1200" dirty="0">
                  <a:solidFill>
                    <a:prstClr val="white"/>
                  </a:solidFill>
                  <a:latin typeface="Arial" panose="020B0604020202020204" pitchFamily="34" charset="0"/>
                  <a:cs typeface="Arial" panose="020B0604020202020204" pitchFamily="34" charset="0"/>
                </a:rPr>
                <a:t> asset </a:t>
              </a:r>
              <a:r>
                <a:rPr lang="en-US" sz="1200" dirty="0" err="1">
                  <a:solidFill>
                    <a:prstClr val="white"/>
                  </a:solidFill>
                  <a:latin typeface="Arial" panose="020B0604020202020204" pitchFamily="34" charset="0"/>
                  <a:cs typeface="Arial" panose="020B0604020202020204" pitchFamily="34" charset="0"/>
                </a:rPr>
                <a:t>territorialii</a:t>
              </a:r>
              <a:endParaRPr lang="en-US" sz="1200" dirty="0">
                <a:solidFill>
                  <a:prstClr val="white"/>
                </a:solidFill>
                <a:latin typeface="Arial" panose="020B0604020202020204" pitchFamily="34" charset="0"/>
                <a:cs typeface="Arial" panose="020B0604020202020204" pitchFamily="34" charset="0"/>
              </a:endParaRPr>
            </a:p>
          </p:txBody>
        </p:sp>
      </p:grpSp>
      <p:grpSp>
        <p:nvGrpSpPr>
          <p:cNvPr id="82" name="Gruppo 81">
            <a:extLst>
              <a:ext uri="{FF2B5EF4-FFF2-40B4-BE49-F238E27FC236}">
                <a16:creationId xmlns:a16="http://schemas.microsoft.com/office/drawing/2014/main" id="{94266BE1-6ED1-4BDA-AFD8-A37B90C33D2F}"/>
              </a:ext>
            </a:extLst>
          </p:cNvPr>
          <p:cNvGrpSpPr/>
          <p:nvPr/>
        </p:nvGrpSpPr>
        <p:grpSpPr>
          <a:xfrm>
            <a:off x="7781652" y="5868652"/>
            <a:ext cx="5296754" cy="862840"/>
            <a:chOff x="8669847" y="5423048"/>
            <a:chExt cx="3353870" cy="1203000"/>
          </a:xfrm>
        </p:grpSpPr>
        <p:sp>
          <p:nvSpPr>
            <p:cNvPr id="83" name="Freeform 50">
              <a:extLst>
                <a:ext uri="{FF2B5EF4-FFF2-40B4-BE49-F238E27FC236}">
                  <a16:creationId xmlns:a16="http://schemas.microsoft.com/office/drawing/2014/main" id="{8D32D1B4-4868-4A7B-895E-05D26A80C53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extBox 296">
              <a:extLst>
                <a:ext uri="{FF2B5EF4-FFF2-40B4-BE49-F238E27FC236}">
                  <a16:creationId xmlns:a16="http://schemas.microsoft.com/office/drawing/2014/main" id="{A278A224-FA2B-4456-94BC-D39190541149}"/>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3911802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5</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Gli ambiti di intervento proposti per le aree interne (3/3)</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ttangolo 1">
            <a:extLst>
              <a:ext uri="{FF2B5EF4-FFF2-40B4-BE49-F238E27FC236}">
                <a16:creationId xmlns:a16="http://schemas.microsoft.com/office/drawing/2014/main" id="{C5EA31DE-EC39-6D4C-964E-C66CE5FDC86A}"/>
              </a:ext>
            </a:extLst>
          </p:cNvPr>
          <p:cNvSpPr/>
          <p:nvPr/>
        </p:nvSpPr>
        <p:spPr>
          <a:xfrm>
            <a:off x="305902" y="1166939"/>
            <a:ext cx="6536299" cy="5047536"/>
          </a:xfrm>
          <a:prstGeom prst="rect">
            <a:avLst/>
          </a:prstGeom>
        </p:spPr>
        <p:txBody>
          <a:bodyPr wrap="square">
            <a:spAutoFit/>
          </a:bodyPr>
          <a:lstStyle/>
          <a:p>
            <a:pPr algn="just"/>
            <a:r>
              <a:rPr lang="it-IT" sz="1300" b="1" dirty="0" err="1">
                <a:latin typeface="Univers" panose="020B0503020202020204" pitchFamily="34" charset="0"/>
              </a:rPr>
              <a:t>Mobilita’</a:t>
            </a:r>
            <a:endParaRPr lang="it-IT" sz="1300" b="1" dirty="0">
              <a:latin typeface="Univers" panose="020B0503020202020204" pitchFamily="34" charset="0"/>
            </a:endParaRP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mobilità gli interventi potenzialmente attivabili riguardano l’accessibilità delle aree forestali e </a:t>
            </a:r>
            <a:r>
              <a:rPr lang="it-IT" sz="1400" dirty="0" err="1">
                <a:solidFill>
                  <a:srgbClr val="000000"/>
                </a:solidFill>
                <a:latin typeface="+mj-lt"/>
                <a:ea typeface="Times New Roman" panose="02020603050405020304" pitchFamily="18" charset="0"/>
                <a:cs typeface="Times New Roman" panose="02020603050405020304" pitchFamily="18" charset="0"/>
              </a:rPr>
              <a:t>malghive</a:t>
            </a:r>
            <a:r>
              <a:rPr lang="it-IT" sz="1400" dirty="0">
                <a:solidFill>
                  <a:srgbClr val="000000"/>
                </a:solidFill>
                <a:latin typeface="+mj-lt"/>
                <a:ea typeface="Times New Roman" panose="02020603050405020304" pitchFamily="18" charset="0"/>
                <a:cs typeface="Times New Roman" panose="02020603050405020304" pitchFamily="18" charset="0"/>
              </a:rPr>
              <a:t>, il potenziamento tecnologico e organizzativo del TPL ivi compreso il rinnovo della flotta dei veicoli, l’accessibilità e dotazione dei centri di interscambio modale, il completamento del sistema di piste ciclabili regionali (es. Ciclovia della pianura e del Natisone per il tratto friulano), le infrastrutture per la mobilità elettrica con la rete di colonnine per la ricarica.</a:t>
            </a:r>
          </a:p>
          <a:p>
            <a:pPr algn="just"/>
            <a:endParaRPr lang="it-IT" sz="1400" b="1" dirty="0">
              <a:latin typeface="+mj-lt"/>
            </a:endParaRPr>
          </a:p>
          <a:p>
            <a:pPr algn="just"/>
            <a:r>
              <a:rPr lang="it-IT" sz="1300" b="1" dirty="0" err="1">
                <a:latin typeface="Univers" panose="020B0503020202020204" pitchFamily="34" charset="0"/>
              </a:rPr>
              <a:t>Pa</a:t>
            </a:r>
            <a:r>
              <a:rPr lang="it-IT" sz="1300" b="1" dirty="0">
                <a:latin typeface="Univers" panose="020B0503020202020204" pitchFamily="34" charset="0"/>
              </a:rPr>
              <a:t> digitale</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l’agenda digitale iniziative tese all’estensione della rete regionale in Banda Ultra Larga per il collegamento delle sedi ospedaliere, l’estensione delle opere già finanziate a valere sul Piano Scuole e per Incentivare l'utilizzo dello smart </a:t>
            </a:r>
            <a:r>
              <a:rPr lang="it-IT" sz="1400" dirty="0" err="1">
                <a:solidFill>
                  <a:srgbClr val="000000"/>
                </a:solidFill>
                <a:latin typeface="+mj-lt"/>
                <a:ea typeface="Times New Roman" panose="02020603050405020304" pitchFamily="18" charset="0"/>
                <a:cs typeface="Times New Roman" panose="02020603050405020304" pitchFamily="18" charset="0"/>
              </a:rPr>
              <a:t>working</a:t>
            </a:r>
            <a:r>
              <a:rPr lang="it-IT" sz="1400" dirty="0">
                <a:latin typeface="+mj-lt"/>
                <a:ea typeface="Times New Roman" panose="02020603050405020304" pitchFamily="18" charset="0"/>
                <a:cs typeface="Times New Roman" panose="02020603050405020304" pitchFamily="18" charset="0"/>
              </a:rPr>
              <a:t>.</a:t>
            </a:r>
          </a:p>
          <a:p>
            <a:pPr algn="just"/>
            <a:endParaRPr lang="it-IT" sz="1400" b="1" dirty="0">
              <a:latin typeface="+mj-lt"/>
            </a:endParaRPr>
          </a:p>
          <a:p>
            <a:pPr algn="just"/>
            <a:r>
              <a:rPr lang="it-IT" sz="1300" b="1" dirty="0">
                <a:latin typeface="Univers" panose="020B0503020202020204" pitchFamily="34" charset="0"/>
              </a:rPr>
              <a:t>Efficientamento edifici pubblici</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L’efficienza energetica riguarda la riqualificazione energetica di edifici scolatici del patrimonio pubblico di edilizia residenziale sovvenzionata. Per i comuni montani, un progetto pilota è destinato alla manutenzione di acquedotti rurali di piccole o micro-dimensioni.</a:t>
            </a:r>
            <a:endParaRPr lang="it-IT" sz="1400" dirty="0">
              <a:latin typeface="+mj-lt"/>
              <a:ea typeface="Times New Roman" panose="02020603050405020304" pitchFamily="18" charset="0"/>
              <a:cs typeface="Times New Roman" panose="02020603050405020304" pitchFamily="18" charset="0"/>
            </a:endParaRPr>
          </a:p>
          <a:p>
            <a:pPr algn="just"/>
            <a:endParaRPr lang="it-IT" sz="1400" b="1" dirty="0">
              <a:latin typeface="+mj-lt"/>
            </a:endParaRPr>
          </a:p>
          <a:p>
            <a:pPr algn="just"/>
            <a:r>
              <a:rPr lang="it-IT" sz="1300" b="1" dirty="0">
                <a:latin typeface="Univers" panose="020B0503020202020204" pitchFamily="34" charset="0"/>
              </a:rPr>
              <a:t>Agroindustria</a:t>
            </a:r>
          </a:p>
          <a:p>
            <a:pPr algn="just"/>
            <a:r>
              <a:rPr lang="it-IT" sz="1400" dirty="0">
                <a:solidFill>
                  <a:srgbClr val="000000"/>
                </a:solidFill>
                <a:latin typeface="+mj-lt"/>
                <a:ea typeface="Times New Roman" panose="02020603050405020304" pitchFamily="18" charset="0"/>
                <a:cs typeface="Times New Roman" panose="02020603050405020304" pitchFamily="18" charset="0"/>
              </a:rPr>
              <a:t>Per la parte agro-industria gli interventi proposti riguardano il sostegno alla capacità produttiva delle segherie e la trasformazione di grossi quantitativi di legname a fini energetici.</a:t>
            </a:r>
            <a:endParaRPr lang="it-IT" sz="1400" dirty="0">
              <a:latin typeface="+mj-lt"/>
              <a:ea typeface="Times New Roman" panose="02020603050405020304" pitchFamily="18" charset="0"/>
              <a:cs typeface="Times New Roman" panose="02020603050405020304" pitchFamily="18" charset="0"/>
            </a:endParaRPr>
          </a:p>
        </p:txBody>
      </p:sp>
      <p:grpSp>
        <p:nvGrpSpPr>
          <p:cNvPr id="14" name="Gruppo 13">
            <a:extLst>
              <a:ext uri="{FF2B5EF4-FFF2-40B4-BE49-F238E27FC236}">
                <a16:creationId xmlns:a16="http://schemas.microsoft.com/office/drawing/2014/main" id="{F11CD252-47A5-1545-B349-ECF717213B11}"/>
              </a:ext>
            </a:extLst>
          </p:cNvPr>
          <p:cNvGrpSpPr/>
          <p:nvPr/>
        </p:nvGrpSpPr>
        <p:grpSpPr>
          <a:xfrm>
            <a:off x="6930517" y="2459631"/>
            <a:ext cx="5142103" cy="2735483"/>
            <a:chOff x="798895" y="3587810"/>
            <a:chExt cx="5142103" cy="2735483"/>
          </a:xfrm>
        </p:grpSpPr>
        <p:grpSp>
          <p:nvGrpSpPr>
            <p:cNvPr id="16" name="Gruppo 15">
              <a:extLst>
                <a:ext uri="{FF2B5EF4-FFF2-40B4-BE49-F238E27FC236}">
                  <a16:creationId xmlns:a16="http://schemas.microsoft.com/office/drawing/2014/main" id="{BA6364BF-8ED4-6242-864F-DA2FDAF337A6}"/>
                </a:ext>
              </a:extLst>
            </p:cNvPr>
            <p:cNvGrpSpPr/>
            <p:nvPr/>
          </p:nvGrpSpPr>
          <p:grpSpPr>
            <a:xfrm>
              <a:off x="798895" y="3587810"/>
              <a:ext cx="5142103" cy="2735483"/>
              <a:chOff x="1761550" y="1272991"/>
              <a:chExt cx="8888218" cy="5113338"/>
            </a:xfrm>
          </p:grpSpPr>
          <p:sp>
            <p:nvSpPr>
              <p:cNvPr id="20" name="Freeform 9">
                <a:extLst>
                  <a:ext uri="{FF2B5EF4-FFF2-40B4-BE49-F238E27FC236}">
                    <a16:creationId xmlns:a16="http://schemas.microsoft.com/office/drawing/2014/main" id="{AC392B11-E030-4C44-924E-DC2445AE9BE3}"/>
                  </a:ext>
                </a:extLst>
              </p:cNvPr>
              <p:cNvSpPr>
                <a:spLocks/>
              </p:cNvSpPr>
              <p:nvPr/>
            </p:nvSpPr>
            <p:spPr bwMode="auto">
              <a:xfrm flipH="1">
                <a:off x="4035632" y="2697515"/>
                <a:ext cx="6001587" cy="792459"/>
              </a:xfrm>
              <a:custGeom>
                <a:avLst/>
                <a:gdLst>
                  <a:gd name="T0" fmla="*/ 431 w 1620"/>
                  <a:gd name="T1" fmla="*/ 0 h 498"/>
                  <a:gd name="T2" fmla="*/ 431 w 1620"/>
                  <a:gd name="T3" fmla="*/ 0 h 498"/>
                  <a:gd name="T4" fmla="*/ 144 w 1620"/>
                  <a:gd name="T5" fmla="*/ 0 h 498"/>
                  <a:gd name="T6" fmla="*/ 0 w 1620"/>
                  <a:gd name="T7" fmla="*/ 249 h 498"/>
                  <a:gd name="T8" fmla="*/ 144 w 1620"/>
                  <a:gd name="T9" fmla="*/ 498 h 498"/>
                  <a:gd name="T10" fmla="*/ 192 w 1620"/>
                  <a:gd name="T11" fmla="*/ 498 h 498"/>
                  <a:gd name="T12" fmla="*/ 431 w 1620"/>
                  <a:gd name="T13" fmla="*/ 498 h 498"/>
                  <a:gd name="T14" fmla="*/ 1620 w 1620"/>
                  <a:gd name="T15" fmla="*/ 498 h 498"/>
                  <a:gd name="T16" fmla="*/ 1620 w 1620"/>
                  <a:gd name="T17" fmla="*/ 0 h 498"/>
                  <a:gd name="T18" fmla="*/ 431 w 1620"/>
                  <a:gd name="T1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0" h="498">
                    <a:moveTo>
                      <a:pt x="431" y="0"/>
                    </a:moveTo>
                    <a:lnTo>
                      <a:pt x="431" y="0"/>
                    </a:lnTo>
                    <a:lnTo>
                      <a:pt x="144" y="0"/>
                    </a:lnTo>
                    <a:lnTo>
                      <a:pt x="0" y="249"/>
                    </a:lnTo>
                    <a:lnTo>
                      <a:pt x="144" y="498"/>
                    </a:lnTo>
                    <a:lnTo>
                      <a:pt x="192" y="498"/>
                    </a:lnTo>
                    <a:lnTo>
                      <a:pt x="431" y="498"/>
                    </a:lnTo>
                    <a:lnTo>
                      <a:pt x="1620" y="498"/>
                    </a:lnTo>
                    <a:lnTo>
                      <a:pt x="1620" y="0"/>
                    </a:lnTo>
                    <a:lnTo>
                      <a:pt x="431" y="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2" name="Freeform 70">
                <a:extLst>
                  <a:ext uri="{FF2B5EF4-FFF2-40B4-BE49-F238E27FC236}">
                    <a16:creationId xmlns:a16="http://schemas.microsoft.com/office/drawing/2014/main" id="{3A86B6F6-9DC9-F44B-B103-EB5677C11A10}"/>
                  </a:ext>
                </a:extLst>
              </p:cNvPr>
              <p:cNvSpPr>
                <a:spLocks/>
              </p:cNvSpPr>
              <p:nvPr/>
            </p:nvSpPr>
            <p:spPr bwMode="auto">
              <a:xfrm>
                <a:off x="3248951" y="6351811"/>
                <a:ext cx="287126" cy="34518"/>
              </a:xfrm>
              <a:custGeom>
                <a:avLst/>
                <a:gdLst>
                  <a:gd name="T0" fmla="*/ 0 w 131"/>
                  <a:gd name="T1" fmla="*/ 0 h 16"/>
                  <a:gd name="T2" fmla="*/ 0 w 131"/>
                  <a:gd name="T3" fmla="*/ 10 h 16"/>
                  <a:gd name="T4" fmla="*/ 10 w 131"/>
                  <a:gd name="T5" fmla="*/ 12 h 16"/>
                  <a:gd name="T6" fmla="*/ 4 w 131"/>
                  <a:gd name="T7" fmla="*/ 14 h 16"/>
                  <a:gd name="T8" fmla="*/ 61 w 131"/>
                  <a:gd name="T9" fmla="*/ 16 h 16"/>
                  <a:gd name="T10" fmla="*/ 120 w 131"/>
                  <a:gd name="T11" fmla="*/ 14 h 16"/>
                  <a:gd name="T12" fmla="*/ 116 w 131"/>
                  <a:gd name="T13" fmla="*/ 12 h 16"/>
                  <a:gd name="T14" fmla="*/ 130 w 131"/>
                  <a:gd name="T15" fmla="*/ 10 h 16"/>
                  <a:gd name="T16" fmla="*/ 130 w 131"/>
                  <a:gd name="T17" fmla="*/ 0 h 16"/>
                  <a:gd name="T18" fmla="*/ 0 w 131"/>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6">
                    <a:moveTo>
                      <a:pt x="0" y="0"/>
                    </a:moveTo>
                    <a:cubicBezTo>
                      <a:pt x="0" y="10"/>
                      <a:pt x="0" y="10"/>
                      <a:pt x="0" y="10"/>
                    </a:cubicBezTo>
                    <a:cubicBezTo>
                      <a:pt x="0" y="11"/>
                      <a:pt x="3" y="12"/>
                      <a:pt x="10" y="12"/>
                    </a:cubicBezTo>
                    <a:cubicBezTo>
                      <a:pt x="6" y="13"/>
                      <a:pt x="4" y="13"/>
                      <a:pt x="4" y="14"/>
                    </a:cubicBezTo>
                    <a:cubicBezTo>
                      <a:pt x="4" y="16"/>
                      <a:pt x="29" y="16"/>
                      <a:pt x="61" y="16"/>
                    </a:cubicBezTo>
                    <a:cubicBezTo>
                      <a:pt x="93" y="16"/>
                      <a:pt x="120" y="16"/>
                      <a:pt x="120" y="14"/>
                    </a:cubicBezTo>
                    <a:cubicBezTo>
                      <a:pt x="120" y="13"/>
                      <a:pt x="118" y="13"/>
                      <a:pt x="116" y="12"/>
                    </a:cubicBezTo>
                    <a:cubicBezTo>
                      <a:pt x="126" y="12"/>
                      <a:pt x="130" y="12"/>
                      <a:pt x="130" y="10"/>
                    </a:cubicBezTo>
                    <a:cubicBezTo>
                      <a:pt x="130" y="0"/>
                      <a:pt x="130" y="0"/>
                      <a:pt x="130" y="0"/>
                    </a:cubicBezTo>
                    <a:cubicBezTo>
                      <a:pt x="131" y="0"/>
                      <a:pt x="0" y="0"/>
                      <a:pt x="0" y="0"/>
                    </a:cubicBezTo>
                    <a:close/>
                  </a:path>
                </a:pathLst>
              </a:cu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3" name="Oval 71">
                <a:extLst>
                  <a:ext uri="{FF2B5EF4-FFF2-40B4-BE49-F238E27FC236}">
                    <a16:creationId xmlns:a16="http://schemas.microsoft.com/office/drawing/2014/main" id="{2631A079-0EDE-9344-B496-2DEC4F457739}"/>
                  </a:ext>
                </a:extLst>
              </p:cNvPr>
              <p:cNvSpPr>
                <a:spLocks noChangeArrowheads="1"/>
              </p:cNvSpPr>
              <p:nvPr/>
            </p:nvSpPr>
            <p:spPr bwMode="auto">
              <a:xfrm>
                <a:off x="3159520" y="5972116"/>
                <a:ext cx="464420" cy="406369"/>
              </a:xfrm>
              <a:prstGeom prst="ellipse">
                <a:avLst/>
              </a:prstGeom>
              <a:solidFill>
                <a:srgbClr val="31353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4" name="Freeform 72">
                <a:extLst>
                  <a:ext uri="{FF2B5EF4-FFF2-40B4-BE49-F238E27FC236}">
                    <a16:creationId xmlns:a16="http://schemas.microsoft.com/office/drawing/2014/main" id="{7A0F0D97-98C2-BB4F-96A4-1E76EC0575C7}"/>
                  </a:ext>
                </a:extLst>
              </p:cNvPr>
              <p:cNvSpPr>
                <a:spLocks/>
              </p:cNvSpPr>
              <p:nvPr/>
            </p:nvSpPr>
            <p:spPr bwMode="auto">
              <a:xfrm>
                <a:off x="2739031" y="5217431"/>
                <a:ext cx="1316383" cy="955515"/>
              </a:xfrm>
              <a:custGeom>
                <a:avLst/>
                <a:gdLst>
                  <a:gd name="T0" fmla="*/ 599 w 599"/>
                  <a:gd name="T1" fmla="*/ 404 h 435"/>
                  <a:gd name="T2" fmla="*/ 567 w 599"/>
                  <a:gd name="T3" fmla="*/ 435 h 435"/>
                  <a:gd name="T4" fmla="*/ 31 w 599"/>
                  <a:gd name="T5" fmla="*/ 435 h 435"/>
                  <a:gd name="T6" fmla="*/ 0 w 599"/>
                  <a:gd name="T7" fmla="*/ 404 h 435"/>
                  <a:gd name="T8" fmla="*/ 0 w 599"/>
                  <a:gd name="T9" fmla="*/ 31 h 435"/>
                  <a:gd name="T10" fmla="*/ 31 w 599"/>
                  <a:gd name="T11" fmla="*/ 0 h 435"/>
                  <a:gd name="T12" fmla="*/ 567 w 599"/>
                  <a:gd name="T13" fmla="*/ 0 h 435"/>
                  <a:gd name="T14" fmla="*/ 599 w 599"/>
                  <a:gd name="T15" fmla="*/ 31 h 435"/>
                  <a:gd name="T16" fmla="*/ 599 w 599"/>
                  <a:gd name="T17" fmla="*/ 40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9" h="435">
                    <a:moveTo>
                      <a:pt x="599" y="404"/>
                    </a:moveTo>
                    <a:cubicBezTo>
                      <a:pt x="599" y="421"/>
                      <a:pt x="585" y="435"/>
                      <a:pt x="567" y="435"/>
                    </a:cubicBezTo>
                    <a:cubicBezTo>
                      <a:pt x="31" y="435"/>
                      <a:pt x="31" y="435"/>
                      <a:pt x="31" y="435"/>
                    </a:cubicBezTo>
                    <a:cubicBezTo>
                      <a:pt x="14" y="435"/>
                      <a:pt x="0" y="421"/>
                      <a:pt x="0" y="404"/>
                    </a:cubicBezTo>
                    <a:cubicBezTo>
                      <a:pt x="0" y="31"/>
                      <a:pt x="0" y="31"/>
                      <a:pt x="0" y="31"/>
                    </a:cubicBezTo>
                    <a:cubicBezTo>
                      <a:pt x="0" y="14"/>
                      <a:pt x="14" y="0"/>
                      <a:pt x="31" y="0"/>
                    </a:cubicBezTo>
                    <a:cubicBezTo>
                      <a:pt x="567" y="0"/>
                      <a:pt x="567" y="0"/>
                      <a:pt x="567" y="0"/>
                    </a:cubicBezTo>
                    <a:cubicBezTo>
                      <a:pt x="585" y="0"/>
                      <a:pt x="599" y="14"/>
                      <a:pt x="599" y="31"/>
                    </a:cubicBezTo>
                    <a:lnTo>
                      <a:pt x="599" y="404"/>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5" name="Freeform 32">
                <a:extLst>
                  <a:ext uri="{FF2B5EF4-FFF2-40B4-BE49-F238E27FC236}">
                    <a16:creationId xmlns:a16="http://schemas.microsoft.com/office/drawing/2014/main" id="{7657C752-B467-7548-8188-E139670C0EBC}"/>
                  </a:ext>
                </a:extLst>
              </p:cNvPr>
              <p:cNvSpPr>
                <a:spLocks/>
              </p:cNvSpPr>
              <p:nvPr/>
            </p:nvSpPr>
            <p:spPr bwMode="auto">
              <a:xfrm>
                <a:off x="2635477" y="4999342"/>
                <a:ext cx="1523490" cy="337333"/>
              </a:xfrm>
              <a:custGeom>
                <a:avLst/>
                <a:gdLst>
                  <a:gd name="T0" fmla="*/ 650 w 669"/>
                  <a:gd name="T1" fmla="*/ 0 h 148"/>
                  <a:gd name="T2" fmla="*/ 333 w 669"/>
                  <a:gd name="T3" fmla="*/ 23 h 148"/>
                  <a:gd name="T4" fmla="*/ 18 w 669"/>
                  <a:gd name="T5" fmla="*/ 0 h 148"/>
                  <a:gd name="T6" fmla="*/ 14 w 669"/>
                  <a:gd name="T7" fmla="*/ 24 h 148"/>
                  <a:gd name="T8" fmla="*/ 26 w 669"/>
                  <a:gd name="T9" fmla="*/ 67 h 148"/>
                  <a:gd name="T10" fmla="*/ 33 w 669"/>
                  <a:gd name="T11" fmla="*/ 148 h 148"/>
                  <a:gd name="T12" fmla="*/ 315 w 669"/>
                  <a:gd name="T13" fmla="*/ 148 h 148"/>
                  <a:gd name="T14" fmla="*/ 352 w 669"/>
                  <a:gd name="T15" fmla="*/ 148 h 148"/>
                  <a:gd name="T16" fmla="*/ 636 w 669"/>
                  <a:gd name="T17" fmla="*/ 148 h 148"/>
                  <a:gd name="T18" fmla="*/ 643 w 669"/>
                  <a:gd name="T19" fmla="*/ 67 h 148"/>
                  <a:gd name="T20" fmla="*/ 655 w 669"/>
                  <a:gd name="T21" fmla="*/ 25 h 148"/>
                  <a:gd name="T22" fmla="*/ 650 w 669"/>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9" h="148">
                    <a:moveTo>
                      <a:pt x="650" y="0"/>
                    </a:moveTo>
                    <a:cubicBezTo>
                      <a:pt x="589" y="15"/>
                      <a:pt x="395" y="22"/>
                      <a:pt x="333" y="23"/>
                    </a:cubicBezTo>
                    <a:cubicBezTo>
                      <a:pt x="272" y="22"/>
                      <a:pt x="79" y="15"/>
                      <a:pt x="18" y="0"/>
                    </a:cubicBezTo>
                    <a:cubicBezTo>
                      <a:pt x="18" y="0"/>
                      <a:pt x="0" y="2"/>
                      <a:pt x="14" y="24"/>
                    </a:cubicBezTo>
                    <a:cubicBezTo>
                      <a:pt x="14" y="24"/>
                      <a:pt x="24" y="29"/>
                      <a:pt x="26" y="67"/>
                    </a:cubicBezTo>
                    <a:cubicBezTo>
                      <a:pt x="29" y="104"/>
                      <a:pt x="18" y="129"/>
                      <a:pt x="33" y="148"/>
                    </a:cubicBezTo>
                    <a:cubicBezTo>
                      <a:pt x="315" y="148"/>
                      <a:pt x="315" y="148"/>
                      <a:pt x="315" y="148"/>
                    </a:cubicBezTo>
                    <a:cubicBezTo>
                      <a:pt x="352" y="148"/>
                      <a:pt x="352" y="148"/>
                      <a:pt x="352" y="148"/>
                    </a:cubicBezTo>
                    <a:cubicBezTo>
                      <a:pt x="636" y="148"/>
                      <a:pt x="636" y="148"/>
                      <a:pt x="636" y="148"/>
                    </a:cubicBezTo>
                    <a:cubicBezTo>
                      <a:pt x="651" y="129"/>
                      <a:pt x="640" y="104"/>
                      <a:pt x="643" y="67"/>
                    </a:cubicBezTo>
                    <a:cubicBezTo>
                      <a:pt x="645" y="29"/>
                      <a:pt x="655" y="25"/>
                      <a:pt x="655" y="25"/>
                    </a:cubicBezTo>
                    <a:cubicBezTo>
                      <a:pt x="669" y="3"/>
                      <a:pt x="650" y="0"/>
                      <a:pt x="650" y="0"/>
                    </a:cubicBezTo>
                  </a:path>
                </a:pathLst>
              </a:custGeom>
              <a:gradFill>
                <a:gsLst>
                  <a:gs pos="0">
                    <a:schemeClr val="bg1">
                      <a:lumMod val="50000"/>
                    </a:schemeClr>
                  </a:gs>
                  <a:gs pos="25000">
                    <a:schemeClr val="bg1">
                      <a:lumMod val="65000"/>
                    </a:schemeClr>
                  </a:gs>
                  <a:gs pos="75000">
                    <a:schemeClr val="bg1">
                      <a:lumMod val="65000"/>
                    </a:schemeClr>
                  </a:gs>
                  <a:gs pos="50000">
                    <a:schemeClr val="bg1">
                      <a:lumMod val="85000"/>
                    </a:schemeClr>
                  </a:gs>
                  <a:gs pos="100000">
                    <a:schemeClr val="bg1">
                      <a:lumMod val="50000"/>
                    </a:scheme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26" name="Group 11">
                <a:extLst>
                  <a:ext uri="{FF2B5EF4-FFF2-40B4-BE49-F238E27FC236}">
                    <a16:creationId xmlns:a16="http://schemas.microsoft.com/office/drawing/2014/main" id="{E4D6245E-1BEE-B048-B536-E53579F97B7B}"/>
                  </a:ext>
                </a:extLst>
              </p:cNvPr>
              <p:cNvGrpSpPr/>
              <p:nvPr/>
            </p:nvGrpSpPr>
            <p:grpSpPr>
              <a:xfrm>
                <a:off x="2892007" y="5438659"/>
                <a:ext cx="1010429" cy="687217"/>
                <a:chOff x="5005388" y="5281613"/>
                <a:chExt cx="1022350" cy="695325"/>
              </a:xfrm>
              <a:solidFill>
                <a:schemeClr val="bg1">
                  <a:lumMod val="85000"/>
                </a:schemeClr>
              </a:solidFill>
            </p:grpSpPr>
            <p:sp>
              <p:nvSpPr>
                <p:cNvPr id="89" name="Freeform 74">
                  <a:extLst>
                    <a:ext uri="{FF2B5EF4-FFF2-40B4-BE49-F238E27FC236}">
                      <a16:creationId xmlns:a16="http://schemas.microsoft.com/office/drawing/2014/main" id="{7B05874F-030E-8F41-AA87-AACDD772A665}"/>
                    </a:ext>
                  </a:extLst>
                </p:cNvPr>
                <p:cNvSpPr>
                  <a:spLocks/>
                </p:cNvSpPr>
                <p:nvPr/>
              </p:nvSpPr>
              <p:spPr bwMode="auto">
                <a:xfrm>
                  <a:off x="5005388"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90" name="Freeform 74">
                  <a:extLst>
                    <a:ext uri="{FF2B5EF4-FFF2-40B4-BE49-F238E27FC236}">
                      <a16:creationId xmlns:a16="http://schemas.microsoft.com/office/drawing/2014/main" id="{9F586B0A-8419-614E-980A-E7D6886BCE98}"/>
                    </a:ext>
                  </a:extLst>
                </p:cNvPr>
                <p:cNvSpPr>
                  <a:spLocks/>
                </p:cNvSpPr>
                <p:nvPr/>
              </p:nvSpPr>
              <p:spPr bwMode="auto">
                <a:xfrm>
                  <a:off x="5762625" y="5281613"/>
                  <a:ext cx="265113" cy="695325"/>
                </a:xfrm>
                <a:custGeom>
                  <a:avLst/>
                  <a:gdLst>
                    <a:gd name="T0" fmla="*/ 119 w 119"/>
                    <a:gd name="T1" fmla="*/ 274 h 312"/>
                    <a:gd name="T2" fmla="*/ 119 w 119"/>
                    <a:gd name="T3" fmla="*/ 9 h 312"/>
                    <a:gd name="T4" fmla="*/ 0 w 119"/>
                    <a:gd name="T5" fmla="*/ 14 h 312"/>
                    <a:gd name="T6" fmla="*/ 0 w 119"/>
                    <a:gd name="T7" fmla="*/ 279 h 312"/>
                    <a:gd name="T8" fmla="*/ 119 w 119"/>
                    <a:gd name="T9" fmla="*/ 274 h 312"/>
                  </a:gdLst>
                  <a:ahLst/>
                  <a:cxnLst>
                    <a:cxn ang="0">
                      <a:pos x="T0" y="T1"/>
                    </a:cxn>
                    <a:cxn ang="0">
                      <a:pos x="T2" y="T3"/>
                    </a:cxn>
                    <a:cxn ang="0">
                      <a:pos x="T4" y="T5"/>
                    </a:cxn>
                    <a:cxn ang="0">
                      <a:pos x="T6" y="T7"/>
                    </a:cxn>
                    <a:cxn ang="0">
                      <a:pos x="T8" y="T9"/>
                    </a:cxn>
                  </a:cxnLst>
                  <a:rect l="0" t="0" r="r" b="b"/>
                  <a:pathLst>
                    <a:path w="119" h="312">
                      <a:moveTo>
                        <a:pt x="119" y="274"/>
                      </a:moveTo>
                      <a:cubicBezTo>
                        <a:pt x="119" y="263"/>
                        <a:pt x="119" y="20"/>
                        <a:pt x="119" y="9"/>
                      </a:cubicBezTo>
                      <a:cubicBezTo>
                        <a:pt x="119" y="0"/>
                        <a:pt x="0" y="7"/>
                        <a:pt x="0" y="14"/>
                      </a:cubicBezTo>
                      <a:cubicBezTo>
                        <a:pt x="0" y="25"/>
                        <a:pt x="0" y="268"/>
                        <a:pt x="0" y="279"/>
                      </a:cubicBezTo>
                      <a:cubicBezTo>
                        <a:pt x="17" y="312"/>
                        <a:pt x="110" y="308"/>
                        <a:pt x="119" y="274"/>
                      </a:cubicBezTo>
                      <a:close/>
                    </a:path>
                  </a:pathLst>
                </a:custGeom>
                <a:solidFill>
                  <a:schemeClr val="bg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27" name="Freeform 75">
                <a:extLst>
                  <a:ext uri="{FF2B5EF4-FFF2-40B4-BE49-F238E27FC236}">
                    <a16:creationId xmlns:a16="http://schemas.microsoft.com/office/drawing/2014/main" id="{558B25C9-881F-B743-96E3-505D35DE226C}"/>
                  </a:ext>
                </a:extLst>
              </p:cNvPr>
              <p:cNvSpPr>
                <a:spLocks/>
              </p:cNvSpPr>
              <p:nvPr/>
            </p:nvSpPr>
            <p:spPr bwMode="auto">
              <a:xfrm>
                <a:off x="2721772" y="5879545"/>
                <a:ext cx="1350900" cy="94139"/>
              </a:xfrm>
              <a:custGeom>
                <a:avLst/>
                <a:gdLst>
                  <a:gd name="T0" fmla="*/ 615 w 615"/>
                  <a:gd name="T1" fmla="*/ 19 h 43"/>
                  <a:gd name="T2" fmla="*/ 615 w 615"/>
                  <a:gd name="T3" fmla="*/ 19 h 43"/>
                  <a:gd name="T4" fmla="*/ 602 w 615"/>
                  <a:gd name="T5" fmla="*/ 2 h 43"/>
                  <a:gd name="T6" fmla="*/ 601 w 615"/>
                  <a:gd name="T7" fmla="*/ 2 h 43"/>
                  <a:gd name="T8" fmla="*/ 598 w 615"/>
                  <a:gd name="T9" fmla="*/ 1 h 43"/>
                  <a:gd name="T10" fmla="*/ 598 w 615"/>
                  <a:gd name="T11" fmla="*/ 1 h 43"/>
                  <a:gd name="T12" fmla="*/ 595 w 615"/>
                  <a:gd name="T13" fmla="*/ 0 h 43"/>
                  <a:gd name="T14" fmla="*/ 594 w 615"/>
                  <a:gd name="T15" fmla="*/ 0 h 43"/>
                  <a:gd name="T16" fmla="*/ 591 w 615"/>
                  <a:gd name="T17" fmla="*/ 0 h 43"/>
                  <a:gd name="T18" fmla="*/ 24 w 615"/>
                  <a:gd name="T19" fmla="*/ 0 h 43"/>
                  <a:gd name="T20" fmla="*/ 21 w 615"/>
                  <a:gd name="T21" fmla="*/ 0 h 43"/>
                  <a:gd name="T22" fmla="*/ 20 w 615"/>
                  <a:gd name="T23" fmla="*/ 0 h 43"/>
                  <a:gd name="T24" fmla="*/ 17 w 615"/>
                  <a:gd name="T25" fmla="*/ 1 h 43"/>
                  <a:gd name="T26" fmla="*/ 16 w 615"/>
                  <a:gd name="T27" fmla="*/ 1 h 43"/>
                  <a:gd name="T28" fmla="*/ 13 w 615"/>
                  <a:gd name="T29" fmla="*/ 2 h 43"/>
                  <a:gd name="T30" fmla="*/ 13 w 615"/>
                  <a:gd name="T31" fmla="*/ 2 h 43"/>
                  <a:gd name="T32" fmla="*/ 10 w 615"/>
                  <a:gd name="T33" fmla="*/ 4 h 43"/>
                  <a:gd name="T34" fmla="*/ 10 w 615"/>
                  <a:gd name="T35" fmla="*/ 4 h 43"/>
                  <a:gd name="T36" fmla="*/ 10 w 615"/>
                  <a:gd name="T37" fmla="*/ 4 h 43"/>
                  <a:gd name="T38" fmla="*/ 0 w 615"/>
                  <a:gd name="T39" fmla="*/ 19 h 43"/>
                  <a:gd name="T40" fmla="*/ 0 w 615"/>
                  <a:gd name="T41" fmla="*/ 19 h 43"/>
                  <a:gd name="T42" fmla="*/ 0 w 615"/>
                  <a:gd name="T43" fmla="*/ 19 h 43"/>
                  <a:gd name="T44" fmla="*/ 0 w 615"/>
                  <a:gd name="T45" fmla="*/ 22 h 43"/>
                  <a:gd name="T46" fmla="*/ 24 w 615"/>
                  <a:gd name="T47" fmla="*/ 43 h 43"/>
                  <a:gd name="T48" fmla="*/ 591 w 615"/>
                  <a:gd name="T49" fmla="*/ 43 h 43"/>
                  <a:gd name="T50" fmla="*/ 615 w 615"/>
                  <a:gd name="T51" fmla="*/ 22 h 43"/>
                  <a:gd name="T52" fmla="*/ 615 w 615"/>
                  <a:gd name="T53" fmla="*/ 19 h 43"/>
                  <a:gd name="T54" fmla="*/ 615 w 615"/>
                  <a:gd name="T5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3">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3"/>
                      <a:pt x="24" y="43"/>
                    </a:cubicBezTo>
                    <a:cubicBezTo>
                      <a:pt x="591" y="43"/>
                      <a:pt x="591" y="43"/>
                      <a:pt x="591" y="43"/>
                    </a:cubicBezTo>
                    <a:cubicBezTo>
                      <a:pt x="604" y="43"/>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8" name="Freeform 76">
                <a:extLst>
                  <a:ext uri="{FF2B5EF4-FFF2-40B4-BE49-F238E27FC236}">
                    <a16:creationId xmlns:a16="http://schemas.microsoft.com/office/drawing/2014/main" id="{12944218-6C87-584B-BECA-CE6811881672}"/>
                  </a:ext>
                </a:extLst>
              </p:cNvPr>
              <p:cNvSpPr>
                <a:spLocks/>
              </p:cNvSpPr>
              <p:nvPr/>
            </p:nvSpPr>
            <p:spPr bwMode="auto">
              <a:xfrm>
                <a:off x="2721772" y="5716370"/>
                <a:ext cx="1350900" cy="97277"/>
              </a:xfrm>
              <a:custGeom>
                <a:avLst/>
                <a:gdLst>
                  <a:gd name="T0" fmla="*/ 615 w 615"/>
                  <a:gd name="T1" fmla="*/ 19 h 44"/>
                  <a:gd name="T2" fmla="*/ 615 w 615"/>
                  <a:gd name="T3" fmla="*/ 19 h 44"/>
                  <a:gd name="T4" fmla="*/ 602 w 615"/>
                  <a:gd name="T5" fmla="*/ 3 h 44"/>
                  <a:gd name="T6" fmla="*/ 601 w 615"/>
                  <a:gd name="T7" fmla="*/ 3 h 44"/>
                  <a:gd name="T8" fmla="*/ 598 w 615"/>
                  <a:gd name="T9" fmla="*/ 2 h 44"/>
                  <a:gd name="T10" fmla="*/ 598 w 615"/>
                  <a:gd name="T11" fmla="*/ 2 h 44"/>
                  <a:gd name="T12" fmla="*/ 595 w 615"/>
                  <a:gd name="T13" fmla="*/ 1 h 44"/>
                  <a:gd name="T14" fmla="*/ 594 w 615"/>
                  <a:gd name="T15" fmla="*/ 1 h 44"/>
                  <a:gd name="T16" fmla="*/ 591 w 615"/>
                  <a:gd name="T17" fmla="*/ 0 h 44"/>
                  <a:gd name="T18" fmla="*/ 24 w 615"/>
                  <a:gd name="T19" fmla="*/ 0 h 44"/>
                  <a:gd name="T20" fmla="*/ 21 w 615"/>
                  <a:gd name="T21" fmla="*/ 1 h 44"/>
                  <a:gd name="T22" fmla="*/ 20 w 615"/>
                  <a:gd name="T23" fmla="*/ 1 h 44"/>
                  <a:gd name="T24" fmla="*/ 17 w 615"/>
                  <a:gd name="T25" fmla="*/ 2 h 44"/>
                  <a:gd name="T26" fmla="*/ 16 w 615"/>
                  <a:gd name="T27" fmla="*/ 2 h 44"/>
                  <a:gd name="T28" fmla="*/ 13 w 615"/>
                  <a:gd name="T29" fmla="*/ 3 h 44"/>
                  <a:gd name="T30" fmla="*/ 13 w 615"/>
                  <a:gd name="T31" fmla="*/ 3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ubicBezTo>
                      <a:pt x="591" y="44"/>
                      <a:pt x="591" y="44"/>
                      <a:pt x="591" y="44"/>
                    </a:cubicBezTo>
                    <a:cubicBezTo>
                      <a:pt x="604" y="44"/>
                      <a:pt x="615" y="34"/>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29" name="Freeform 77">
                <a:extLst>
                  <a:ext uri="{FF2B5EF4-FFF2-40B4-BE49-F238E27FC236}">
                    <a16:creationId xmlns:a16="http://schemas.microsoft.com/office/drawing/2014/main" id="{F67B9788-0946-554D-8211-8E1446CF0616}"/>
                  </a:ext>
                </a:extLst>
              </p:cNvPr>
              <p:cNvSpPr>
                <a:spLocks/>
              </p:cNvSpPr>
              <p:nvPr/>
            </p:nvSpPr>
            <p:spPr bwMode="auto">
              <a:xfrm>
                <a:off x="2721772" y="5551626"/>
                <a:ext cx="1350900" cy="97277"/>
              </a:xfrm>
              <a:custGeom>
                <a:avLst/>
                <a:gdLst>
                  <a:gd name="T0" fmla="*/ 615 w 615"/>
                  <a:gd name="T1" fmla="*/ 19 h 44"/>
                  <a:gd name="T2" fmla="*/ 615 w 615"/>
                  <a:gd name="T3" fmla="*/ 19 h 44"/>
                  <a:gd name="T4" fmla="*/ 602 w 615"/>
                  <a:gd name="T5" fmla="*/ 2 h 44"/>
                  <a:gd name="T6" fmla="*/ 601 w 615"/>
                  <a:gd name="T7" fmla="*/ 2 h 44"/>
                  <a:gd name="T8" fmla="*/ 598 w 615"/>
                  <a:gd name="T9" fmla="*/ 1 h 44"/>
                  <a:gd name="T10" fmla="*/ 598 w 615"/>
                  <a:gd name="T11" fmla="*/ 1 h 44"/>
                  <a:gd name="T12" fmla="*/ 595 w 615"/>
                  <a:gd name="T13" fmla="*/ 0 h 44"/>
                  <a:gd name="T14" fmla="*/ 594 w 615"/>
                  <a:gd name="T15" fmla="*/ 0 h 44"/>
                  <a:gd name="T16" fmla="*/ 591 w 615"/>
                  <a:gd name="T17" fmla="*/ 0 h 44"/>
                  <a:gd name="T18" fmla="*/ 24 w 615"/>
                  <a:gd name="T19" fmla="*/ 0 h 44"/>
                  <a:gd name="T20" fmla="*/ 21 w 615"/>
                  <a:gd name="T21" fmla="*/ 0 h 44"/>
                  <a:gd name="T22" fmla="*/ 20 w 615"/>
                  <a:gd name="T23" fmla="*/ 0 h 44"/>
                  <a:gd name="T24" fmla="*/ 17 w 615"/>
                  <a:gd name="T25" fmla="*/ 1 h 44"/>
                  <a:gd name="T26" fmla="*/ 16 w 615"/>
                  <a:gd name="T27" fmla="*/ 1 h 44"/>
                  <a:gd name="T28" fmla="*/ 13 w 615"/>
                  <a:gd name="T29" fmla="*/ 2 h 44"/>
                  <a:gd name="T30" fmla="*/ 13 w 615"/>
                  <a:gd name="T31" fmla="*/ 2 h 44"/>
                  <a:gd name="T32" fmla="*/ 10 w 615"/>
                  <a:gd name="T33" fmla="*/ 4 h 44"/>
                  <a:gd name="T34" fmla="*/ 10 w 615"/>
                  <a:gd name="T35" fmla="*/ 4 h 44"/>
                  <a:gd name="T36" fmla="*/ 10 w 615"/>
                  <a:gd name="T37" fmla="*/ 4 h 44"/>
                  <a:gd name="T38" fmla="*/ 0 w 615"/>
                  <a:gd name="T39" fmla="*/ 19 h 44"/>
                  <a:gd name="T40" fmla="*/ 0 w 615"/>
                  <a:gd name="T41" fmla="*/ 19 h 44"/>
                  <a:gd name="T42" fmla="*/ 0 w 615"/>
                  <a:gd name="T43" fmla="*/ 19 h 44"/>
                  <a:gd name="T44" fmla="*/ 0 w 615"/>
                  <a:gd name="T45" fmla="*/ 22 h 44"/>
                  <a:gd name="T46" fmla="*/ 24 w 615"/>
                  <a:gd name="T47" fmla="*/ 44 h 44"/>
                  <a:gd name="T48" fmla="*/ 591 w 615"/>
                  <a:gd name="T49" fmla="*/ 44 h 44"/>
                  <a:gd name="T50" fmla="*/ 615 w 615"/>
                  <a:gd name="T51" fmla="*/ 22 h 44"/>
                  <a:gd name="T52" fmla="*/ 615 w 615"/>
                  <a:gd name="T53" fmla="*/ 19 h 44"/>
                  <a:gd name="T54" fmla="*/ 615 w 615"/>
                  <a:gd name="T55"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615" y="19"/>
                    </a:moveTo>
                    <a:cubicBezTo>
                      <a:pt x="615" y="19"/>
                      <a:pt x="615" y="19"/>
                      <a:pt x="615" y="19"/>
                    </a:cubicBezTo>
                    <a:cubicBezTo>
                      <a:pt x="614" y="12"/>
                      <a:pt x="609" y="6"/>
                      <a:pt x="602" y="2"/>
                    </a:cubicBezTo>
                    <a:cubicBezTo>
                      <a:pt x="602" y="2"/>
                      <a:pt x="602" y="2"/>
                      <a:pt x="601" y="2"/>
                    </a:cubicBezTo>
                    <a:cubicBezTo>
                      <a:pt x="600" y="2"/>
                      <a:pt x="599" y="1"/>
                      <a:pt x="598" y="1"/>
                    </a:cubicBezTo>
                    <a:cubicBezTo>
                      <a:pt x="598" y="1"/>
                      <a:pt x="598" y="1"/>
                      <a:pt x="598" y="1"/>
                    </a:cubicBezTo>
                    <a:cubicBezTo>
                      <a:pt x="597" y="1"/>
                      <a:pt x="596" y="1"/>
                      <a:pt x="595" y="0"/>
                    </a:cubicBezTo>
                    <a:cubicBezTo>
                      <a:pt x="595" y="0"/>
                      <a:pt x="595" y="0"/>
                      <a:pt x="594" y="0"/>
                    </a:cubicBezTo>
                    <a:cubicBezTo>
                      <a:pt x="593" y="0"/>
                      <a:pt x="592" y="0"/>
                      <a:pt x="591" y="0"/>
                    </a:cubicBezTo>
                    <a:cubicBezTo>
                      <a:pt x="24" y="0"/>
                      <a:pt x="24" y="0"/>
                      <a:pt x="24" y="0"/>
                    </a:cubicBezTo>
                    <a:cubicBezTo>
                      <a:pt x="23" y="0"/>
                      <a:pt x="22" y="0"/>
                      <a:pt x="21" y="0"/>
                    </a:cubicBezTo>
                    <a:cubicBezTo>
                      <a:pt x="20" y="0"/>
                      <a:pt x="20" y="0"/>
                      <a:pt x="20" y="0"/>
                    </a:cubicBezTo>
                    <a:cubicBezTo>
                      <a:pt x="19" y="1"/>
                      <a:pt x="18" y="1"/>
                      <a:pt x="17" y="1"/>
                    </a:cubicBezTo>
                    <a:cubicBezTo>
                      <a:pt x="16" y="1"/>
                      <a:pt x="16" y="1"/>
                      <a:pt x="16" y="1"/>
                    </a:cubicBezTo>
                    <a:cubicBezTo>
                      <a:pt x="15" y="1"/>
                      <a:pt x="14" y="2"/>
                      <a:pt x="13" y="2"/>
                    </a:cubicBezTo>
                    <a:cubicBezTo>
                      <a:pt x="13" y="2"/>
                      <a:pt x="13" y="2"/>
                      <a:pt x="13" y="2"/>
                    </a:cubicBezTo>
                    <a:cubicBezTo>
                      <a:pt x="12" y="3"/>
                      <a:pt x="11" y="3"/>
                      <a:pt x="10" y="4"/>
                    </a:cubicBezTo>
                    <a:cubicBezTo>
                      <a:pt x="10" y="4"/>
                      <a:pt x="10" y="4"/>
                      <a:pt x="10" y="4"/>
                    </a:cubicBezTo>
                    <a:cubicBezTo>
                      <a:pt x="10" y="4"/>
                      <a:pt x="10" y="4"/>
                      <a:pt x="10" y="4"/>
                    </a:cubicBezTo>
                    <a:cubicBezTo>
                      <a:pt x="5" y="8"/>
                      <a:pt x="1" y="13"/>
                      <a:pt x="0" y="19"/>
                    </a:cubicBezTo>
                    <a:cubicBezTo>
                      <a:pt x="0" y="19"/>
                      <a:pt x="0" y="19"/>
                      <a:pt x="0" y="19"/>
                    </a:cubicBezTo>
                    <a:cubicBezTo>
                      <a:pt x="0" y="19"/>
                      <a:pt x="0" y="19"/>
                      <a:pt x="0" y="19"/>
                    </a:cubicBezTo>
                    <a:cubicBezTo>
                      <a:pt x="0" y="20"/>
                      <a:pt x="0" y="21"/>
                      <a:pt x="0" y="22"/>
                    </a:cubicBezTo>
                    <a:cubicBezTo>
                      <a:pt x="0" y="33"/>
                      <a:pt x="10" y="44"/>
                      <a:pt x="24" y="44"/>
                    </a:cubicBezTo>
                    <a:cubicBezTo>
                      <a:pt x="591" y="44"/>
                      <a:pt x="591" y="44"/>
                      <a:pt x="591" y="44"/>
                    </a:cubicBezTo>
                    <a:cubicBezTo>
                      <a:pt x="604" y="44"/>
                      <a:pt x="615" y="33"/>
                      <a:pt x="615" y="22"/>
                    </a:cubicBezTo>
                    <a:cubicBezTo>
                      <a:pt x="615" y="21"/>
                      <a:pt x="615" y="20"/>
                      <a:pt x="615" y="19"/>
                    </a:cubicBezTo>
                    <a:cubicBezTo>
                      <a:pt x="615" y="19"/>
                      <a:pt x="615" y="19"/>
                      <a:pt x="615" y="19"/>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0" name="Freeform 78">
                <a:extLst>
                  <a:ext uri="{FF2B5EF4-FFF2-40B4-BE49-F238E27FC236}">
                    <a16:creationId xmlns:a16="http://schemas.microsoft.com/office/drawing/2014/main" id="{D11E8900-0631-FC49-B4DC-63856F7C4BEF}"/>
                  </a:ext>
                </a:extLst>
              </p:cNvPr>
              <p:cNvSpPr>
                <a:spLocks/>
              </p:cNvSpPr>
              <p:nvPr/>
            </p:nvSpPr>
            <p:spPr bwMode="auto">
              <a:xfrm>
                <a:off x="2721772" y="5388451"/>
                <a:ext cx="1350900" cy="97277"/>
              </a:xfrm>
              <a:custGeom>
                <a:avLst/>
                <a:gdLst>
                  <a:gd name="T0" fmla="*/ 24 w 615"/>
                  <a:gd name="T1" fmla="*/ 44 h 44"/>
                  <a:gd name="T2" fmla="*/ 591 w 615"/>
                  <a:gd name="T3" fmla="*/ 44 h 44"/>
                  <a:gd name="T4" fmla="*/ 615 w 615"/>
                  <a:gd name="T5" fmla="*/ 22 h 44"/>
                  <a:gd name="T6" fmla="*/ 615 w 615"/>
                  <a:gd name="T7" fmla="*/ 19 h 44"/>
                  <a:gd name="T8" fmla="*/ 615 w 615"/>
                  <a:gd name="T9" fmla="*/ 19 h 44"/>
                  <a:gd name="T10" fmla="*/ 615 w 615"/>
                  <a:gd name="T11" fmla="*/ 19 h 44"/>
                  <a:gd name="T12" fmla="*/ 602 w 615"/>
                  <a:gd name="T13" fmla="*/ 3 h 44"/>
                  <a:gd name="T14" fmla="*/ 601 w 615"/>
                  <a:gd name="T15" fmla="*/ 3 h 44"/>
                  <a:gd name="T16" fmla="*/ 598 w 615"/>
                  <a:gd name="T17" fmla="*/ 2 h 44"/>
                  <a:gd name="T18" fmla="*/ 598 w 615"/>
                  <a:gd name="T19" fmla="*/ 2 h 44"/>
                  <a:gd name="T20" fmla="*/ 595 w 615"/>
                  <a:gd name="T21" fmla="*/ 1 h 44"/>
                  <a:gd name="T22" fmla="*/ 594 w 615"/>
                  <a:gd name="T23" fmla="*/ 1 h 44"/>
                  <a:gd name="T24" fmla="*/ 591 w 615"/>
                  <a:gd name="T25" fmla="*/ 0 h 44"/>
                  <a:gd name="T26" fmla="*/ 24 w 615"/>
                  <a:gd name="T27" fmla="*/ 0 h 44"/>
                  <a:gd name="T28" fmla="*/ 21 w 615"/>
                  <a:gd name="T29" fmla="*/ 1 h 44"/>
                  <a:gd name="T30" fmla="*/ 20 w 615"/>
                  <a:gd name="T31" fmla="*/ 1 h 44"/>
                  <a:gd name="T32" fmla="*/ 17 w 615"/>
                  <a:gd name="T33" fmla="*/ 2 h 44"/>
                  <a:gd name="T34" fmla="*/ 16 w 615"/>
                  <a:gd name="T35" fmla="*/ 2 h 44"/>
                  <a:gd name="T36" fmla="*/ 13 w 615"/>
                  <a:gd name="T37" fmla="*/ 3 h 44"/>
                  <a:gd name="T38" fmla="*/ 13 w 615"/>
                  <a:gd name="T39" fmla="*/ 3 h 44"/>
                  <a:gd name="T40" fmla="*/ 10 w 615"/>
                  <a:gd name="T41" fmla="*/ 4 h 44"/>
                  <a:gd name="T42" fmla="*/ 10 w 615"/>
                  <a:gd name="T43" fmla="*/ 5 h 44"/>
                  <a:gd name="T44" fmla="*/ 10 w 615"/>
                  <a:gd name="T45" fmla="*/ 5 h 44"/>
                  <a:gd name="T46" fmla="*/ 0 w 615"/>
                  <a:gd name="T47" fmla="*/ 19 h 44"/>
                  <a:gd name="T48" fmla="*/ 0 w 615"/>
                  <a:gd name="T49" fmla="*/ 19 h 44"/>
                  <a:gd name="T50" fmla="*/ 0 w 615"/>
                  <a:gd name="T51" fmla="*/ 19 h 44"/>
                  <a:gd name="T52" fmla="*/ 0 w 615"/>
                  <a:gd name="T53" fmla="*/ 22 h 44"/>
                  <a:gd name="T54" fmla="*/ 24 w 615"/>
                  <a:gd name="T5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15" h="44">
                    <a:moveTo>
                      <a:pt x="24" y="44"/>
                    </a:moveTo>
                    <a:cubicBezTo>
                      <a:pt x="591" y="44"/>
                      <a:pt x="591" y="44"/>
                      <a:pt x="591" y="44"/>
                    </a:cubicBezTo>
                    <a:cubicBezTo>
                      <a:pt x="604" y="44"/>
                      <a:pt x="615" y="34"/>
                      <a:pt x="615" y="22"/>
                    </a:cubicBezTo>
                    <a:cubicBezTo>
                      <a:pt x="615" y="21"/>
                      <a:pt x="615" y="20"/>
                      <a:pt x="615" y="19"/>
                    </a:cubicBezTo>
                    <a:cubicBezTo>
                      <a:pt x="615" y="19"/>
                      <a:pt x="615" y="19"/>
                      <a:pt x="615" y="19"/>
                    </a:cubicBezTo>
                    <a:cubicBezTo>
                      <a:pt x="615" y="19"/>
                      <a:pt x="615" y="19"/>
                      <a:pt x="615" y="19"/>
                    </a:cubicBezTo>
                    <a:cubicBezTo>
                      <a:pt x="614" y="12"/>
                      <a:pt x="609" y="6"/>
                      <a:pt x="602" y="3"/>
                    </a:cubicBezTo>
                    <a:cubicBezTo>
                      <a:pt x="602" y="3"/>
                      <a:pt x="602" y="3"/>
                      <a:pt x="601" y="3"/>
                    </a:cubicBezTo>
                    <a:cubicBezTo>
                      <a:pt x="600" y="2"/>
                      <a:pt x="599" y="2"/>
                      <a:pt x="598" y="2"/>
                    </a:cubicBezTo>
                    <a:cubicBezTo>
                      <a:pt x="598" y="2"/>
                      <a:pt x="598" y="2"/>
                      <a:pt x="598" y="2"/>
                    </a:cubicBezTo>
                    <a:cubicBezTo>
                      <a:pt x="597" y="1"/>
                      <a:pt x="596" y="1"/>
                      <a:pt x="595" y="1"/>
                    </a:cubicBezTo>
                    <a:cubicBezTo>
                      <a:pt x="595" y="1"/>
                      <a:pt x="595" y="1"/>
                      <a:pt x="594" y="1"/>
                    </a:cubicBezTo>
                    <a:cubicBezTo>
                      <a:pt x="593" y="1"/>
                      <a:pt x="592" y="0"/>
                      <a:pt x="591" y="0"/>
                    </a:cubicBezTo>
                    <a:cubicBezTo>
                      <a:pt x="24" y="0"/>
                      <a:pt x="24" y="0"/>
                      <a:pt x="24" y="0"/>
                    </a:cubicBezTo>
                    <a:cubicBezTo>
                      <a:pt x="23" y="0"/>
                      <a:pt x="22" y="1"/>
                      <a:pt x="21" y="1"/>
                    </a:cubicBezTo>
                    <a:cubicBezTo>
                      <a:pt x="20" y="1"/>
                      <a:pt x="20" y="1"/>
                      <a:pt x="20" y="1"/>
                    </a:cubicBezTo>
                    <a:cubicBezTo>
                      <a:pt x="19" y="1"/>
                      <a:pt x="18" y="1"/>
                      <a:pt x="17" y="2"/>
                    </a:cubicBezTo>
                    <a:cubicBezTo>
                      <a:pt x="16" y="2"/>
                      <a:pt x="16" y="2"/>
                      <a:pt x="16" y="2"/>
                    </a:cubicBezTo>
                    <a:cubicBezTo>
                      <a:pt x="15" y="2"/>
                      <a:pt x="14" y="2"/>
                      <a:pt x="13" y="3"/>
                    </a:cubicBezTo>
                    <a:cubicBezTo>
                      <a:pt x="13" y="3"/>
                      <a:pt x="13" y="3"/>
                      <a:pt x="13" y="3"/>
                    </a:cubicBezTo>
                    <a:cubicBezTo>
                      <a:pt x="12" y="3"/>
                      <a:pt x="11" y="4"/>
                      <a:pt x="10" y="4"/>
                    </a:cubicBezTo>
                    <a:cubicBezTo>
                      <a:pt x="10" y="4"/>
                      <a:pt x="10" y="4"/>
                      <a:pt x="10" y="5"/>
                    </a:cubicBezTo>
                    <a:cubicBezTo>
                      <a:pt x="10" y="5"/>
                      <a:pt x="10" y="5"/>
                      <a:pt x="10" y="5"/>
                    </a:cubicBezTo>
                    <a:cubicBezTo>
                      <a:pt x="5" y="8"/>
                      <a:pt x="1" y="13"/>
                      <a:pt x="0" y="19"/>
                    </a:cubicBezTo>
                    <a:cubicBezTo>
                      <a:pt x="0" y="19"/>
                      <a:pt x="0" y="19"/>
                      <a:pt x="0" y="19"/>
                    </a:cubicBezTo>
                    <a:cubicBezTo>
                      <a:pt x="0" y="19"/>
                      <a:pt x="0" y="19"/>
                      <a:pt x="0" y="19"/>
                    </a:cubicBezTo>
                    <a:cubicBezTo>
                      <a:pt x="0" y="20"/>
                      <a:pt x="0" y="21"/>
                      <a:pt x="0" y="22"/>
                    </a:cubicBezTo>
                    <a:cubicBezTo>
                      <a:pt x="0" y="34"/>
                      <a:pt x="10" y="44"/>
                      <a:pt x="24" y="44"/>
                    </a:cubicBezTo>
                    <a:close/>
                  </a:path>
                </a:pathLst>
              </a:custGeom>
              <a:solidFill>
                <a:schemeClr val="bg1">
                  <a:lumMod val="6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1" name="Freeform 5">
                <a:extLst>
                  <a:ext uri="{FF2B5EF4-FFF2-40B4-BE49-F238E27FC236}">
                    <a16:creationId xmlns:a16="http://schemas.microsoft.com/office/drawing/2014/main" id="{CD555776-8324-A04B-997A-9A4FEF0E6F1E}"/>
                  </a:ext>
                </a:extLst>
              </p:cNvPr>
              <p:cNvSpPr>
                <a:spLocks/>
              </p:cNvSpPr>
              <p:nvPr/>
            </p:nvSpPr>
            <p:spPr bwMode="auto">
              <a:xfrm flipH="1">
                <a:off x="3522662" y="1272991"/>
                <a:ext cx="7075348" cy="726640"/>
              </a:xfrm>
              <a:custGeom>
                <a:avLst/>
                <a:gdLst>
                  <a:gd name="T0" fmla="*/ 469 w 1973"/>
                  <a:gd name="T1" fmla="*/ 0 h 444"/>
                  <a:gd name="T2" fmla="*/ 469 w 1973"/>
                  <a:gd name="T3" fmla="*/ 0 h 444"/>
                  <a:gd name="T4" fmla="*/ 157 w 1973"/>
                  <a:gd name="T5" fmla="*/ 0 h 444"/>
                  <a:gd name="T6" fmla="*/ 0 w 1973"/>
                  <a:gd name="T7" fmla="*/ 222 h 444"/>
                  <a:gd name="T8" fmla="*/ 157 w 1973"/>
                  <a:gd name="T9" fmla="*/ 444 h 444"/>
                  <a:gd name="T10" fmla="*/ 240 w 1973"/>
                  <a:gd name="T11" fmla="*/ 444 h 444"/>
                  <a:gd name="T12" fmla="*/ 469 w 1973"/>
                  <a:gd name="T13" fmla="*/ 444 h 444"/>
                  <a:gd name="T14" fmla="*/ 1973 w 1973"/>
                  <a:gd name="T15" fmla="*/ 444 h 444"/>
                  <a:gd name="T16" fmla="*/ 1973 w 1973"/>
                  <a:gd name="T17" fmla="*/ 0 h 444"/>
                  <a:gd name="T18" fmla="*/ 469 w 1973"/>
                  <a:gd name="T19"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3" h="444">
                    <a:moveTo>
                      <a:pt x="469" y="0"/>
                    </a:moveTo>
                    <a:lnTo>
                      <a:pt x="469" y="0"/>
                    </a:lnTo>
                    <a:lnTo>
                      <a:pt x="157" y="0"/>
                    </a:lnTo>
                    <a:lnTo>
                      <a:pt x="0" y="222"/>
                    </a:lnTo>
                    <a:lnTo>
                      <a:pt x="157" y="444"/>
                    </a:lnTo>
                    <a:lnTo>
                      <a:pt x="240" y="444"/>
                    </a:lnTo>
                    <a:lnTo>
                      <a:pt x="469" y="444"/>
                    </a:lnTo>
                    <a:lnTo>
                      <a:pt x="1973" y="444"/>
                    </a:lnTo>
                    <a:lnTo>
                      <a:pt x="1973" y="0"/>
                    </a:lnTo>
                    <a:lnTo>
                      <a:pt x="469" y="0"/>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2" name="Freeform 7">
                <a:extLst>
                  <a:ext uri="{FF2B5EF4-FFF2-40B4-BE49-F238E27FC236}">
                    <a16:creationId xmlns:a16="http://schemas.microsoft.com/office/drawing/2014/main" id="{6387C062-8CA8-D946-8AFF-982C3FCADE6E}"/>
                  </a:ext>
                </a:extLst>
              </p:cNvPr>
              <p:cNvSpPr>
                <a:spLocks/>
              </p:cNvSpPr>
              <p:nvPr/>
            </p:nvSpPr>
            <p:spPr bwMode="auto">
              <a:xfrm>
                <a:off x="3978532" y="1988451"/>
                <a:ext cx="6671236" cy="720165"/>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3" name="Freeform 8">
                <a:extLst>
                  <a:ext uri="{FF2B5EF4-FFF2-40B4-BE49-F238E27FC236}">
                    <a16:creationId xmlns:a16="http://schemas.microsoft.com/office/drawing/2014/main" id="{504178FB-0ED0-E54E-8836-A218E895F36B}"/>
                  </a:ext>
                </a:extLst>
              </p:cNvPr>
              <p:cNvSpPr>
                <a:spLocks/>
              </p:cNvSpPr>
              <p:nvPr/>
            </p:nvSpPr>
            <p:spPr bwMode="auto">
              <a:xfrm>
                <a:off x="3978532" y="1988451"/>
                <a:ext cx="2890079" cy="742133"/>
              </a:xfrm>
              <a:custGeom>
                <a:avLst/>
                <a:gdLst>
                  <a:gd name="T0" fmla="*/ 1842 w 1842"/>
                  <a:gd name="T1" fmla="*/ 235 h 473"/>
                  <a:gd name="T2" fmla="*/ 1707 w 1842"/>
                  <a:gd name="T3" fmla="*/ 0 h 473"/>
                  <a:gd name="T4" fmla="*/ 1436 w 1842"/>
                  <a:gd name="T5" fmla="*/ 0 h 473"/>
                  <a:gd name="T6" fmla="*/ 0 w 1842"/>
                  <a:gd name="T7" fmla="*/ 3 h 473"/>
                  <a:gd name="T8" fmla="*/ 0 w 1842"/>
                  <a:gd name="T9" fmla="*/ 473 h 473"/>
                  <a:gd name="T10" fmla="*/ 1604 w 1842"/>
                  <a:gd name="T11" fmla="*/ 469 h 473"/>
                  <a:gd name="T12" fmla="*/ 1707 w 1842"/>
                  <a:gd name="T13" fmla="*/ 469 h 473"/>
                  <a:gd name="T14" fmla="*/ 1842 w 1842"/>
                  <a:gd name="T15" fmla="*/ 235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2" h="473">
                    <a:moveTo>
                      <a:pt x="1842" y="235"/>
                    </a:moveTo>
                    <a:lnTo>
                      <a:pt x="1707" y="0"/>
                    </a:lnTo>
                    <a:lnTo>
                      <a:pt x="1436" y="0"/>
                    </a:lnTo>
                    <a:lnTo>
                      <a:pt x="0" y="3"/>
                    </a:lnTo>
                    <a:lnTo>
                      <a:pt x="0" y="473"/>
                    </a:lnTo>
                    <a:lnTo>
                      <a:pt x="1604" y="469"/>
                    </a:lnTo>
                    <a:lnTo>
                      <a:pt x="1707" y="469"/>
                    </a:lnTo>
                    <a:lnTo>
                      <a:pt x="1842" y="235"/>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4" name="Freeform 10">
                <a:extLst>
                  <a:ext uri="{FF2B5EF4-FFF2-40B4-BE49-F238E27FC236}">
                    <a16:creationId xmlns:a16="http://schemas.microsoft.com/office/drawing/2014/main" id="{D92CE778-CA4C-674E-B716-884C67A7952F}"/>
                  </a:ext>
                </a:extLst>
              </p:cNvPr>
              <p:cNvSpPr>
                <a:spLocks/>
              </p:cNvSpPr>
              <p:nvPr/>
            </p:nvSpPr>
            <p:spPr bwMode="auto">
              <a:xfrm>
                <a:off x="4138567" y="3480560"/>
                <a:ext cx="5454333" cy="847255"/>
              </a:xfrm>
              <a:custGeom>
                <a:avLst/>
                <a:gdLst>
                  <a:gd name="T0" fmla="*/ 1351 w 1506"/>
                  <a:gd name="T1" fmla="*/ 1 h 540"/>
                  <a:gd name="T2" fmla="*/ 1251 w 1506"/>
                  <a:gd name="T3" fmla="*/ 1 h 540"/>
                  <a:gd name="T4" fmla="*/ 1251 w 1506"/>
                  <a:gd name="T5" fmla="*/ 0 h 540"/>
                  <a:gd name="T6" fmla="*/ 0 w 1506"/>
                  <a:gd name="T7" fmla="*/ 0 h 540"/>
                  <a:gd name="T8" fmla="*/ 0 w 1506"/>
                  <a:gd name="T9" fmla="*/ 540 h 540"/>
                  <a:gd name="T10" fmla="*/ 1040 w 1506"/>
                  <a:gd name="T11" fmla="*/ 540 h 540"/>
                  <a:gd name="T12" fmla="*/ 1251 w 1506"/>
                  <a:gd name="T13" fmla="*/ 540 h 540"/>
                  <a:gd name="T14" fmla="*/ 1351 w 1506"/>
                  <a:gd name="T15" fmla="*/ 540 h 540"/>
                  <a:gd name="T16" fmla="*/ 1506 w 1506"/>
                  <a:gd name="T17" fmla="*/ 270 h 540"/>
                  <a:gd name="T18" fmla="*/ 1351 w 1506"/>
                  <a:gd name="T19" fmla="*/ 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6" h="540">
                    <a:moveTo>
                      <a:pt x="1351" y="1"/>
                    </a:moveTo>
                    <a:lnTo>
                      <a:pt x="1251" y="1"/>
                    </a:lnTo>
                    <a:lnTo>
                      <a:pt x="1251" y="0"/>
                    </a:lnTo>
                    <a:lnTo>
                      <a:pt x="0" y="0"/>
                    </a:lnTo>
                    <a:lnTo>
                      <a:pt x="0" y="540"/>
                    </a:lnTo>
                    <a:lnTo>
                      <a:pt x="1040" y="540"/>
                    </a:lnTo>
                    <a:lnTo>
                      <a:pt x="1251" y="540"/>
                    </a:lnTo>
                    <a:lnTo>
                      <a:pt x="1351" y="540"/>
                    </a:lnTo>
                    <a:lnTo>
                      <a:pt x="1506" y="270"/>
                    </a:lnTo>
                    <a:lnTo>
                      <a:pt x="1351" y="1"/>
                    </a:ln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5" name="Freeform 12">
                <a:extLst>
                  <a:ext uri="{FF2B5EF4-FFF2-40B4-BE49-F238E27FC236}">
                    <a16:creationId xmlns:a16="http://schemas.microsoft.com/office/drawing/2014/main" id="{CD6AE3D8-CF58-C347-9820-FBA93B0B54A9}"/>
                  </a:ext>
                </a:extLst>
              </p:cNvPr>
              <p:cNvSpPr>
                <a:spLocks/>
              </p:cNvSpPr>
              <p:nvPr/>
            </p:nvSpPr>
            <p:spPr bwMode="auto">
              <a:xfrm flipH="1">
                <a:off x="4158967" y="4331399"/>
                <a:ext cx="5190263" cy="726442"/>
              </a:xfrm>
              <a:custGeom>
                <a:avLst/>
                <a:gdLst>
                  <a:gd name="T0" fmla="*/ 1401 w 1401"/>
                  <a:gd name="T1" fmla="*/ 0 h 499"/>
                  <a:gd name="T2" fmla="*/ 144 w 1401"/>
                  <a:gd name="T3" fmla="*/ 0 h 499"/>
                  <a:gd name="T4" fmla="*/ 0 w 1401"/>
                  <a:gd name="T5" fmla="*/ 249 h 499"/>
                  <a:gd name="T6" fmla="*/ 144 w 1401"/>
                  <a:gd name="T7" fmla="*/ 499 h 499"/>
                  <a:gd name="T8" fmla="*/ 1401 w 1401"/>
                  <a:gd name="T9" fmla="*/ 499 h 499"/>
                  <a:gd name="T10" fmla="*/ 1401 w 1401"/>
                  <a:gd name="T11" fmla="*/ 0 h 499"/>
                </a:gdLst>
                <a:ahLst/>
                <a:cxnLst>
                  <a:cxn ang="0">
                    <a:pos x="T0" y="T1"/>
                  </a:cxn>
                  <a:cxn ang="0">
                    <a:pos x="T2" y="T3"/>
                  </a:cxn>
                  <a:cxn ang="0">
                    <a:pos x="T4" y="T5"/>
                  </a:cxn>
                  <a:cxn ang="0">
                    <a:pos x="T6" y="T7"/>
                  </a:cxn>
                  <a:cxn ang="0">
                    <a:pos x="T8" y="T9"/>
                  </a:cxn>
                  <a:cxn ang="0">
                    <a:pos x="T10" y="T11"/>
                  </a:cxn>
                </a:cxnLst>
                <a:rect l="0" t="0" r="r" b="b"/>
                <a:pathLst>
                  <a:path w="1401" h="499">
                    <a:moveTo>
                      <a:pt x="1401" y="0"/>
                    </a:moveTo>
                    <a:lnTo>
                      <a:pt x="144" y="0"/>
                    </a:lnTo>
                    <a:lnTo>
                      <a:pt x="0" y="249"/>
                    </a:lnTo>
                    <a:lnTo>
                      <a:pt x="144" y="499"/>
                    </a:lnTo>
                    <a:lnTo>
                      <a:pt x="1401" y="499"/>
                    </a:lnTo>
                    <a:lnTo>
                      <a:pt x="1401" y="0"/>
                    </a:ln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sz="1200" dirty="0">
                  <a:solidFill>
                    <a:prstClr val="white"/>
                  </a:solidFill>
                  <a:latin typeface="Arial" panose="020B0604020202020204" pitchFamily="34" charset="0"/>
                  <a:cs typeface="Arial" panose="020B0604020202020204" pitchFamily="34" charset="0"/>
                </a:endParaRPr>
              </a:p>
            </p:txBody>
          </p:sp>
          <p:sp>
            <p:nvSpPr>
              <p:cNvPr id="36" name="Freeform 60">
                <a:extLst>
                  <a:ext uri="{FF2B5EF4-FFF2-40B4-BE49-F238E27FC236}">
                    <a16:creationId xmlns:a16="http://schemas.microsoft.com/office/drawing/2014/main" id="{750739BF-D483-4F4E-913C-E32F3655E07F}"/>
                  </a:ext>
                </a:extLst>
              </p:cNvPr>
              <p:cNvSpPr>
                <a:spLocks/>
              </p:cNvSpPr>
              <p:nvPr/>
            </p:nvSpPr>
            <p:spPr bwMode="auto">
              <a:xfrm>
                <a:off x="4998376" y="2587804"/>
                <a:ext cx="9414" cy="7846"/>
              </a:xfrm>
              <a:custGeom>
                <a:avLst/>
                <a:gdLst>
                  <a:gd name="T0" fmla="*/ 4 w 4"/>
                  <a:gd name="T1" fmla="*/ 3 h 4"/>
                  <a:gd name="T2" fmla="*/ 0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3"/>
                      <a:pt x="4" y="0"/>
                      <a:pt x="0" y="0"/>
                    </a:cubicBezTo>
                    <a:cubicBezTo>
                      <a:pt x="0" y="4"/>
                      <a:pt x="0" y="4"/>
                      <a:pt x="0" y="4"/>
                    </a:cubicBezTo>
                    <a:lnTo>
                      <a:pt x="4" y="3"/>
                    </a:lnTo>
                    <a:close/>
                  </a:path>
                </a:pathLst>
              </a:custGeom>
              <a:solidFill>
                <a:srgbClr val="231F20"/>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37" name="Freeform 6">
                <a:extLst>
                  <a:ext uri="{FF2B5EF4-FFF2-40B4-BE49-F238E27FC236}">
                    <a16:creationId xmlns:a16="http://schemas.microsoft.com/office/drawing/2014/main" id="{9254C52C-BEF0-6B49-B254-B7EDD74E73F9}"/>
                  </a:ext>
                </a:extLst>
              </p:cNvPr>
              <p:cNvSpPr>
                <a:spLocks noEditPoints="1"/>
              </p:cNvSpPr>
              <p:nvPr/>
            </p:nvSpPr>
            <p:spPr bwMode="auto">
              <a:xfrm>
                <a:off x="3176876" y="4458203"/>
                <a:ext cx="475079" cy="475079"/>
              </a:xfrm>
              <a:custGeom>
                <a:avLst/>
                <a:gdLst>
                  <a:gd name="T0" fmla="*/ 2626 w 3517"/>
                  <a:gd name="T1" fmla="*/ 2260 h 3518"/>
                  <a:gd name="T2" fmla="*/ 3015 w 3517"/>
                  <a:gd name="T3" fmla="*/ 2649 h 3518"/>
                  <a:gd name="T4" fmla="*/ 3074 w 3517"/>
                  <a:gd name="T5" fmla="*/ 2773 h 3518"/>
                  <a:gd name="T6" fmla="*/ 2967 w 3517"/>
                  <a:gd name="T7" fmla="*/ 2858 h 3518"/>
                  <a:gd name="T8" fmla="*/ 2428 w 3517"/>
                  <a:gd name="T9" fmla="*/ 2797 h 3518"/>
                  <a:gd name="T10" fmla="*/ 2442 w 3517"/>
                  <a:gd name="T11" fmla="*/ 2240 h 3518"/>
                  <a:gd name="T12" fmla="*/ 2570 w 3517"/>
                  <a:gd name="T13" fmla="*/ 1982 h 3518"/>
                  <a:gd name="T14" fmla="*/ 2219 w 3517"/>
                  <a:gd name="T15" fmla="*/ 2129 h 3518"/>
                  <a:gd name="T16" fmla="*/ 2008 w 3517"/>
                  <a:gd name="T17" fmla="*/ 2443 h 3518"/>
                  <a:gd name="T18" fmla="*/ 2008 w 3517"/>
                  <a:gd name="T19" fmla="*/ 2834 h 3518"/>
                  <a:gd name="T20" fmla="*/ 2219 w 3517"/>
                  <a:gd name="T21" fmla="*/ 3146 h 3518"/>
                  <a:gd name="T22" fmla="*/ 2570 w 3517"/>
                  <a:gd name="T23" fmla="*/ 3294 h 3518"/>
                  <a:gd name="T24" fmla="*/ 2951 w 3517"/>
                  <a:gd name="T25" fmla="*/ 3218 h 3518"/>
                  <a:gd name="T26" fmla="*/ 3217 w 3517"/>
                  <a:gd name="T27" fmla="*/ 2952 h 3518"/>
                  <a:gd name="T28" fmla="*/ 3293 w 3517"/>
                  <a:gd name="T29" fmla="*/ 2571 h 3518"/>
                  <a:gd name="T30" fmla="*/ 3146 w 3517"/>
                  <a:gd name="T31" fmla="*/ 2219 h 3518"/>
                  <a:gd name="T32" fmla="*/ 2834 w 3517"/>
                  <a:gd name="T33" fmla="*/ 2009 h 3518"/>
                  <a:gd name="T34" fmla="*/ 1539 w 3517"/>
                  <a:gd name="T35" fmla="*/ 2418 h 3518"/>
                  <a:gd name="T36" fmla="*/ 439 w 3517"/>
                  <a:gd name="T37" fmla="*/ 2418 h 3518"/>
                  <a:gd name="T38" fmla="*/ 2929 w 3517"/>
                  <a:gd name="T39" fmla="*/ 1809 h 3518"/>
                  <a:gd name="T40" fmla="*/ 3284 w 3517"/>
                  <a:gd name="T41" fmla="*/ 2042 h 3518"/>
                  <a:gd name="T42" fmla="*/ 3488 w 3517"/>
                  <a:gd name="T43" fmla="*/ 2416 h 3518"/>
                  <a:gd name="T44" fmla="*/ 3488 w 3517"/>
                  <a:gd name="T45" fmla="*/ 2860 h 3518"/>
                  <a:gd name="T46" fmla="*/ 3284 w 3517"/>
                  <a:gd name="T47" fmla="*/ 3234 h 3518"/>
                  <a:gd name="T48" fmla="*/ 2929 w 3517"/>
                  <a:gd name="T49" fmla="*/ 3468 h 3518"/>
                  <a:gd name="T50" fmla="*/ 2487 w 3517"/>
                  <a:gd name="T51" fmla="*/ 3505 h 3518"/>
                  <a:gd name="T52" fmla="*/ 2096 w 3517"/>
                  <a:gd name="T53" fmla="*/ 3330 h 3518"/>
                  <a:gd name="T54" fmla="*/ 1835 w 3517"/>
                  <a:gd name="T55" fmla="*/ 2997 h 3518"/>
                  <a:gd name="T56" fmla="*/ 1761 w 3517"/>
                  <a:gd name="T57" fmla="*/ 2563 h 3518"/>
                  <a:gd name="T58" fmla="*/ 1903 w 3517"/>
                  <a:gd name="T59" fmla="*/ 2154 h 3518"/>
                  <a:gd name="T60" fmla="*/ 2214 w 3517"/>
                  <a:gd name="T61" fmla="*/ 1867 h 3518"/>
                  <a:gd name="T62" fmla="*/ 2638 w 3517"/>
                  <a:gd name="T63" fmla="*/ 1759 h 3518"/>
                  <a:gd name="T64" fmla="*/ 1099 w 3517"/>
                  <a:gd name="T65" fmla="*/ 1320 h 3518"/>
                  <a:gd name="T66" fmla="*/ 879 w 3517"/>
                  <a:gd name="T67" fmla="*/ 1320 h 3518"/>
                  <a:gd name="T68" fmla="*/ 329 w 3517"/>
                  <a:gd name="T69" fmla="*/ 550 h 3518"/>
                  <a:gd name="T70" fmla="*/ 420 w 3517"/>
                  <a:gd name="T71" fmla="*/ 727 h 3518"/>
                  <a:gd name="T72" fmla="*/ 619 w 3517"/>
                  <a:gd name="T73" fmla="*/ 758 h 3518"/>
                  <a:gd name="T74" fmla="*/ 758 w 3517"/>
                  <a:gd name="T75" fmla="*/ 619 h 3518"/>
                  <a:gd name="T76" fmla="*/ 2090 w 3517"/>
                  <a:gd name="T77" fmla="*/ 585 h 3518"/>
                  <a:gd name="T78" fmla="*/ 2207 w 3517"/>
                  <a:gd name="T79" fmla="*/ 746 h 3518"/>
                  <a:gd name="T80" fmla="*/ 2409 w 3517"/>
                  <a:gd name="T81" fmla="*/ 746 h 3518"/>
                  <a:gd name="T82" fmla="*/ 2525 w 3517"/>
                  <a:gd name="T83" fmla="*/ 585 h 3518"/>
                  <a:gd name="T84" fmla="*/ 2729 w 3517"/>
                  <a:gd name="T85" fmla="*/ 468 h 3518"/>
                  <a:gd name="T86" fmla="*/ 2854 w 3517"/>
                  <a:gd name="T87" fmla="*/ 643 h 3518"/>
                  <a:gd name="T88" fmla="*/ 220 w 3517"/>
                  <a:gd name="T89" fmla="*/ 2616 h 3518"/>
                  <a:gd name="T90" fmla="*/ 238 w 3517"/>
                  <a:gd name="T91" fmla="*/ 2858 h 3518"/>
                  <a:gd name="T92" fmla="*/ 46 w 3517"/>
                  <a:gd name="T93" fmla="*/ 2759 h 3518"/>
                  <a:gd name="T94" fmla="*/ 3 w 3517"/>
                  <a:gd name="T95" fmla="*/ 643 h 3518"/>
                  <a:gd name="T96" fmla="*/ 128 w 3517"/>
                  <a:gd name="T97" fmla="*/ 468 h 3518"/>
                  <a:gd name="T98" fmla="*/ 2356 w 3517"/>
                  <a:gd name="T99" fmla="*/ 12 h 3518"/>
                  <a:gd name="T100" fmla="*/ 2418 w 3517"/>
                  <a:gd name="T101" fmla="*/ 550 h 3518"/>
                  <a:gd name="T102" fmla="*/ 2333 w 3517"/>
                  <a:gd name="T103" fmla="*/ 657 h 3518"/>
                  <a:gd name="T104" fmla="*/ 2209 w 3517"/>
                  <a:gd name="T105" fmla="*/ 598 h 3518"/>
                  <a:gd name="T106" fmla="*/ 2222 w 3517"/>
                  <a:gd name="T107" fmla="*/ 42 h 3518"/>
                  <a:gd name="T108" fmla="*/ 574 w 3517"/>
                  <a:gd name="T109" fmla="*/ 3 h 3518"/>
                  <a:gd name="T110" fmla="*/ 660 w 3517"/>
                  <a:gd name="T111" fmla="*/ 110 h 3518"/>
                  <a:gd name="T112" fmla="*/ 598 w 3517"/>
                  <a:gd name="T113" fmla="*/ 648 h 3518"/>
                  <a:gd name="T114" fmla="*/ 464 w 3517"/>
                  <a:gd name="T115" fmla="*/ 618 h 3518"/>
                  <a:gd name="T116" fmla="*/ 451 w 3517"/>
                  <a:gd name="T117" fmla="*/ 62 h 3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7" h="3518">
                    <a:moveTo>
                      <a:pt x="2528" y="2199"/>
                    </a:moveTo>
                    <a:lnTo>
                      <a:pt x="2552" y="2201"/>
                    </a:lnTo>
                    <a:lnTo>
                      <a:pt x="2576" y="2210"/>
                    </a:lnTo>
                    <a:lnTo>
                      <a:pt x="2596" y="2222"/>
                    </a:lnTo>
                    <a:lnTo>
                      <a:pt x="2613" y="2240"/>
                    </a:lnTo>
                    <a:lnTo>
                      <a:pt x="2626" y="2260"/>
                    </a:lnTo>
                    <a:lnTo>
                      <a:pt x="2635" y="2283"/>
                    </a:lnTo>
                    <a:lnTo>
                      <a:pt x="2638" y="2308"/>
                    </a:lnTo>
                    <a:lnTo>
                      <a:pt x="2638" y="2638"/>
                    </a:lnTo>
                    <a:lnTo>
                      <a:pt x="2967" y="2638"/>
                    </a:lnTo>
                    <a:lnTo>
                      <a:pt x="2992" y="2641"/>
                    </a:lnTo>
                    <a:lnTo>
                      <a:pt x="3015" y="2649"/>
                    </a:lnTo>
                    <a:lnTo>
                      <a:pt x="3036" y="2662"/>
                    </a:lnTo>
                    <a:lnTo>
                      <a:pt x="3053" y="2679"/>
                    </a:lnTo>
                    <a:lnTo>
                      <a:pt x="3066" y="2699"/>
                    </a:lnTo>
                    <a:lnTo>
                      <a:pt x="3074" y="2723"/>
                    </a:lnTo>
                    <a:lnTo>
                      <a:pt x="3077" y="2749"/>
                    </a:lnTo>
                    <a:lnTo>
                      <a:pt x="3074" y="2773"/>
                    </a:lnTo>
                    <a:lnTo>
                      <a:pt x="3066" y="2797"/>
                    </a:lnTo>
                    <a:lnTo>
                      <a:pt x="3053" y="2817"/>
                    </a:lnTo>
                    <a:lnTo>
                      <a:pt x="3036" y="2834"/>
                    </a:lnTo>
                    <a:lnTo>
                      <a:pt x="3015" y="2847"/>
                    </a:lnTo>
                    <a:lnTo>
                      <a:pt x="2992" y="2856"/>
                    </a:lnTo>
                    <a:lnTo>
                      <a:pt x="2967" y="2858"/>
                    </a:lnTo>
                    <a:lnTo>
                      <a:pt x="2528" y="2858"/>
                    </a:lnTo>
                    <a:lnTo>
                      <a:pt x="2502" y="2856"/>
                    </a:lnTo>
                    <a:lnTo>
                      <a:pt x="2480" y="2847"/>
                    </a:lnTo>
                    <a:lnTo>
                      <a:pt x="2459" y="2834"/>
                    </a:lnTo>
                    <a:lnTo>
                      <a:pt x="2442" y="2817"/>
                    </a:lnTo>
                    <a:lnTo>
                      <a:pt x="2428" y="2797"/>
                    </a:lnTo>
                    <a:lnTo>
                      <a:pt x="2421" y="2773"/>
                    </a:lnTo>
                    <a:lnTo>
                      <a:pt x="2418" y="2749"/>
                    </a:lnTo>
                    <a:lnTo>
                      <a:pt x="2418" y="2308"/>
                    </a:lnTo>
                    <a:lnTo>
                      <a:pt x="2421" y="2283"/>
                    </a:lnTo>
                    <a:lnTo>
                      <a:pt x="2428" y="2260"/>
                    </a:lnTo>
                    <a:lnTo>
                      <a:pt x="2442" y="2240"/>
                    </a:lnTo>
                    <a:lnTo>
                      <a:pt x="2459" y="2222"/>
                    </a:lnTo>
                    <a:lnTo>
                      <a:pt x="2480" y="2210"/>
                    </a:lnTo>
                    <a:lnTo>
                      <a:pt x="2502" y="2201"/>
                    </a:lnTo>
                    <a:lnTo>
                      <a:pt x="2528" y="2199"/>
                    </a:lnTo>
                    <a:close/>
                    <a:moveTo>
                      <a:pt x="2638" y="1979"/>
                    </a:moveTo>
                    <a:lnTo>
                      <a:pt x="2570" y="1982"/>
                    </a:lnTo>
                    <a:lnTo>
                      <a:pt x="2504" y="1993"/>
                    </a:lnTo>
                    <a:lnTo>
                      <a:pt x="2441" y="2009"/>
                    </a:lnTo>
                    <a:lnTo>
                      <a:pt x="2381" y="2031"/>
                    </a:lnTo>
                    <a:lnTo>
                      <a:pt x="2323" y="2059"/>
                    </a:lnTo>
                    <a:lnTo>
                      <a:pt x="2269" y="2092"/>
                    </a:lnTo>
                    <a:lnTo>
                      <a:pt x="2219" y="2129"/>
                    </a:lnTo>
                    <a:lnTo>
                      <a:pt x="2172" y="2172"/>
                    </a:lnTo>
                    <a:lnTo>
                      <a:pt x="2129" y="2219"/>
                    </a:lnTo>
                    <a:lnTo>
                      <a:pt x="2090" y="2270"/>
                    </a:lnTo>
                    <a:lnTo>
                      <a:pt x="2057" y="2324"/>
                    </a:lnTo>
                    <a:lnTo>
                      <a:pt x="2029" y="2382"/>
                    </a:lnTo>
                    <a:lnTo>
                      <a:pt x="2008" y="2443"/>
                    </a:lnTo>
                    <a:lnTo>
                      <a:pt x="1991" y="2506"/>
                    </a:lnTo>
                    <a:lnTo>
                      <a:pt x="1981" y="2571"/>
                    </a:lnTo>
                    <a:lnTo>
                      <a:pt x="1978" y="2638"/>
                    </a:lnTo>
                    <a:lnTo>
                      <a:pt x="1981" y="2706"/>
                    </a:lnTo>
                    <a:lnTo>
                      <a:pt x="1991" y="2771"/>
                    </a:lnTo>
                    <a:lnTo>
                      <a:pt x="2008" y="2834"/>
                    </a:lnTo>
                    <a:lnTo>
                      <a:pt x="2029" y="2895"/>
                    </a:lnTo>
                    <a:lnTo>
                      <a:pt x="2057" y="2952"/>
                    </a:lnTo>
                    <a:lnTo>
                      <a:pt x="2090" y="3006"/>
                    </a:lnTo>
                    <a:lnTo>
                      <a:pt x="2129" y="3058"/>
                    </a:lnTo>
                    <a:lnTo>
                      <a:pt x="2172" y="3105"/>
                    </a:lnTo>
                    <a:lnTo>
                      <a:pt x="2219" y="3146"/>
                    </a:lnTo>
                    <a:lnTo>
                      <a:pt x="2269" y="3185"/>
                    </a:lnTo>
                    <a:lnTo>
                      <a:pt x="2323" y="3218"/>
                    </a:lnTo>
                    <a:lnTo>
                      <a:pt x="2381" y="3246"/>
                    </a:lnTo>
                    <a:lnTo>
                      <a:pt x="2441" y="3268"/>
                    </a:lnTo>
                    <a:lnTo>
                      <a:pt x="2504" y="3284"/>
                    </a:lnTo>
                    <a:lnTo>
                      <a:pt x="2570" y="3294"/>
                    </a:lnTo>
                    <a:lnTo>
                      <a:pt x="2638" y="3297"/>
                    </a:lnTo>
                    <a:lnTo>
                      <a:pt x="2705" y="3294"/>
                    </a:lnTo>
                    <a:lnTo>
                      <a:pt x="2770" y="3284"/>
                    </a:lnTo>
                    <a:lnTo>
                      <a:pt x="2834" y="3268"/>
                    </a:lnTo>
                    <a:lnTo>
                      <a:pt x="2893" y="3246"/>
                    </a:lnTo>
                    <a:lnTo>
                      <a:pt x="2951" y="3218"/>
                    </a:lnTo>
                    <a:lnTo>
                      <a:pt x="3006" y="3185"/>
                    </a:lnTo>
                    <a:lnTo>
                      <a:pt x="3057" y="3146"/>
                    </a:lnTo>
                    <a:lnTo>
                      <a:pt x="3103" y="3105"/>
                    </a:lnTo>
                    <a:lnTo>
                      <a:pt x="3146" y="3058"/>
                    </a:lnTo>
                    <a:lnTo>
                      <a:pt x="3184" y="3006"/>
                    </a:lnTo>
                    <a:lnTo>
                      <a:pt x="3217" y="2952"/>
                    </a:lnTo>
                    <a:lnTo>
                      <a:pt x="3245" y="2895"/>
                    </a:lnTo>
                    <a:lnTo>
                      <a:pt x="3267" y="2834"/>
                    </a:lnTo>
                    <a:lnTo>
                      <a:pt x="3284" y="2771"/>
                    </a:lnTo>
                    <a:lnTo>
                      <a:pt x="3293" y="2706"/>
                    </a:lnTo>
                    <a:lnTo>
                      <a:pt x="3297" y="2638"/>
                    </a:lnTo>
                    <a:lnTo>
                      <a:pt x="3293" y="2571"/>
                    </a:lnTo>
                    <a:lnTo>
                      <a:pt x="3284" y="2506"/>
                    </a:lnTo>
                    <a:lnTo>
                      <a:pt x="3267" y="2443"/>
                    </a:lnTo>
                    <a:lnTo>
                      <a:pt x="3245" y="2382"/>
                    </a:lnTo>
                    <a:lnTo>
                      <a:pt x="3217" y="2324"/>
                    </a:lnTo>
                    <a:lnTo>
                      <a:pt x="3184" y="2270"/>
                    </a:lnTo>
                    <a:lnTo>
                      <a:pt x="3146" y="2219"/>
                    </a:lnTo>
                    <a:lnTo>
                      <a:pt x="3103" y="2172"/>
                    </a:lnTo>
                    <a:lnTo>
                      <a:pt x="3057" y="2129"/>
                    </a:lnTo>
                    <a:lnTo>
                      <a:pt x="3006" y="2092"/>
                    </a:lnTo>
                    <a:lnTo>
                      <a:pt x="2951" y="2059"/>
                    </a:lnTo>
                    <a:lnTo>
                      <a:pt x="2893" y="2031"/>
                    </a:lnTo>
                    <a:lnTo>
                      <a:pt x="2834" y="2009"/>
                    </a:lnTo>
                    <a:lnTo>
                      <a:pt x="2770" y="1993"/>
                    </a:lnTo>
                    <a:lnTo>
                      <a:pt x="2705" y="1982"/>
                    </a:lnTo>
                    <a:lnTo>
                      <a:pt x="2638" y="1979"/>
                    </a:lnTo>
                    <a:close/>
                    <a:moveTo>
                      <a:pt x="1099" y="1979"/>
                    </a:moveTo>
                    <a:lnTo>
                      <a:pt x="1539" y="1979"/>
                    </a:lnTo>
                    <a:lnTo>
                      <a:pt x="1539" y="2418"/>
                    </a:lnTo>
                    <a:lnTo>
                      <a:pt x="1099" y="2418"/>
                    </a:lnTo>
                    <a:lnTo>
                      <a:pt x="1099" y="1979"/>
                    </a:lnTo>
                    <a:close/>
                    <a:moveTo>
                      <a:pt x="439" y="1979"/>
                    </a:moveTo>
                    <a:lnTo>
                      <a:pt x="879" y="1979"/>
                    </a:lnTo>
                    <a:lnTo>
                      <a:pt x="879" y="2418"/>
                    </a:lnTo>
                    <a:lnTo>
                      <a:pt x="439" y="2418"/>
                    </a:lnTo>
                    <a:lnTo>
                      <a:pt x="439" y="1979"/>
                    </a:lnTo>
                    <a:close/>
                    <a:moveTo>
                      <a:pt x="2638" y="1759"/>
                    </a:moveTo>
                    <a:lnTo>
                      <a:pt x="2714" y="1763"/>
                    </a:lnTo>
                    <a:lnTo>
                      <a:pt x="2788" y="1772"/>
                    </a:lnTo>
                    <a:lnTo>
                      <a:pt x="2859" y="1787"/>
                    </a:lnTo>
                    <a:lnTo>
                      <a:pt x="2929" y="1809"/>
                    </a:lnTo>
                    <a:lnTo>
                      <a:pt x="2996" y="1835"/>
                    </a:lnTo>
                    <a:lnTo>
                      <a:pt x="3060" y="1867"/>
                    </a:lnTo>
                    <a:lnTo>
                      <a:pt x="3121" y="1904"/>
                    </a:lnTo>
                    <a:lnTo>
                      <a:pt x="3179" y="1945"/>
                    </a:lnTo>
                    <a:lnTo>
                      <a:pt x="3233" y="1991"/>
                    </a:lnTo>
                    <a:lnTo>
                      <a:pt x="3284" y="2042"/>
                    </a:lnTo>
                    <a:lnTo>
                      <a:pt x="3330" y="2096"/>
                    </a:lnTo>
                    <a:lnTo>
                      <a:pt x="3371" y="2154"/>
                    </a:lnTo>
                    <a:lnTo>
                      <a:pt x="3409" y="2215"/>
                    </a:lnTo>
                    <a:lnTo>
                      <a:pt x="3440" y="2279"/>
                    </a:lnTo>
                    <a:lnTo>
                      <a:pt x="3467" y="2347"/>
                    </a:lnTo>
                    <a:lnTo>
                      <a:pt x="3488" y="2416"/>
                    </a:lnTo>
                    <a:lnTo>
                      <a:pt x="3504" y="2489"/>
                    </a:lnTo>
                    <a:lnTo>
                      <a:pt x="3514" y="2563"/>
                    </a:lnTo>
                    <a:lnTo>
                      <a:pt x="3517" y="2638"/>
                    </a:lnTo>
                    <a:lnTo>
                      <a:pt x="3514" y="2714"/>
                    </a:lnTo>
                    <a:lnTo>
                      <a:pt x="3504" y="2788"/>
                    </a:lnTo>
                    <a:lnTo>
                      <a:pt x="3488" y="2860"/>
                    </a:lnTo>
                    <a:lnTo>
                      <a:pt x="3467" y="2929"/>
                    </a:lnTo>
                    <a:lnTo>
                      <a:pt x="3440" y="2997"/>
                    </a:lnTo>
                    <a:lnTo>
                      <a:pt x="3409" y="3061"/>
                    </a:lnTo>
                    <a:lnTo>
                      <a:pt x="3371" y="3123"/>
                    </a:lnTo>
                    <a:lnTo>
                      <a:pt x="3330" y="3181"/>
                    </a:lnTo>
                    <a:lnTo>
                      <a:pt x="3284" y="3234"/>
                    </a:lnTo>
                    <a:lnTo>
                      <a:pt x="3233" y="3284"/>
                    </a:lnTo>
                    <a:lnTo>
                      <a:pt x="3179" y="3330"/>
                    </a:lnTo>
                    <a:lnTo>
                      <a:pt x="3121" y="3372"/>
                    </a:lnTo>
                    <a:lnTo>
                      <a:pt x="3060" y="3410"/>
                    </a:lnTo>
                    <a:lnTo>
                      <a:pt x="2996" y="3442"/>
                    </a:lnTo>
                    <a:lnTo>
                      <a:pt x="2929" y="3468"/>
                    </a:lnTo>
                    <a:lnTo>
                      <a:pt x="2859" y="3490"/>
                    </a:lnTo>
                    <a:lnTo>
                      <a:pt x="2788" y="3505"/>
                    </a:lnTo>
                    <a:lnTo>
                      <a:pt x="2714" y="3514"/>
                    </a:lnTo>
                    <a:lnTo>
                      <a:pt x="2638" y="3518"/>
                    </a:lnTo>
                    <a:lnTo>
                      <a:pt x="2562" y="3514"/>
                    </a:lnTo>
                    <a:lnTo>
                      <a:pt x="2487" y="3505"/>
                    </a:lnTo>
                    <a:lnTo>
                      <a:pt x="2415" y="3490"/>
                    </a:lnTo>
                    <a:lnTo>
                      <a:pt x="2346" y="3468"/>
                    </a:lnTo>
                    <a:lnTo>
                      <a:pt x="2279" y="3442"/>
                    </a:lnTo>
                    <a:lnTo>
                      <a:pt x="2214" y="3410"/>
                    </a:lnTo>
                    <a:lnTo>
                      <a:pt x="2153" y="3372"/>
                    </a:lnTo>
                    <a:lnTo>
                      <a:pt x="2096" y="3330"/>
                    </a:lnTo>
                    <a:lnTo>
                      <a:pt x="2041" y="3284"/>
                    </a:lnTo>
                    <a:lnTo>
                      <a:pt x="1991" y="3234"/>
                    </a:lnTo>
                    <a:lnTo>
                      <a:pt x="1945" y="3181"/>
                    </a:lnTo>
                    <a:lnTo>
                      <a:pt x="1903" y="3123"/>
                    </a:lnTo>
                    <a:lnTo>
                      <a:pt x="1867" y="3061"/>
                    </a:lnTo>
                    <a:lnTo>
                      <a:pt x="1835" y="2997"/>
                    </a:lnTo>
                    <a:lnTo>
                      <a:pt x="1808" y="2929"/>
                    </a:lnTo>
                    <a:lnTo>
                      <a:pt x="1787" y="2860"/>
                    </a:lnTo>
                    <a:lnTo>
                      <a:pt x="1771" y="2788"/>
                    </a:lnTo>
                    <a:lnTo>
                      <a:pt x="1761" y="2714"/>
                    </a:lnTo>
                    <a:lnTo>
                      <a:pt x="1758" y="2638"/>
                    </a:lnTo>
                    <a:lnTo>
                      <a:pt x="1761" y="2563"/>
                    </a:lnTo>
                    <a:lnTo>
                      <a:pt x="1771" y="2489"/>
                    </a:lnTo>
                    <a:lnTo>
                      <a:pt x="1787" y="2416"/>
                    </a:lnTo>
                    <a:lnTo>
                      <a:pt x="1808" y="2347"/>
                    </a:lnTo>
                    <a:lnTo>
                      <a:pt x="1835" y="2279"/>
                    </a:lnTo>
                    <a:lnTo>
                      <a:pt x="1867" y="2215"/>
                    </a:lnTo>
                    <a:lnTo>
                      <a:pt x="1903" y="2154"/>
                    </a:lnTo>
                    <a:lnTo>
                      <a:pt x="1945" y="2096"/>
                    </a:lnTo>
                    <a:lnTo>
                      <a:pt x="1991" y="2042"/>
                    </a:lnTo>
                    <a:lnTo>
                      <a:pt x="2041" y="1991"/>
                    </a:lnTo>
                    <a:lnTo>
                      <a:pt x="2096" y="1945"/>
                    </a:lnTo>
                    <a:lnTo>
                      <a:pt x="2153" y="1904"/>
                    </a:lnTo>
                    <a:lnTo>
                      <a:pt x="2214" y="1867"/>
                    </a:lnTo>
                    <a:lnTo>
                      <a:pt x="2279" y="1835"/>
                    </a:lnTo>
                    <a:lnTo>
                      <a:pt x="2346" y="1809"/>
                    </a:lnTo>
                    <a:lnTo>
                      <a:pt x="2415" y="1787"/>
                    </a:lnTo>
                    <a:lnTo>
                      <a:pt x="2487" y="1772"/>
                    </a:lnTo>
                    <a:lnTo>
                      <a:pt x="2562" y="1763"/>
                    </a:lnTo>
                    <a:lnTo>
                      <a:pt x="2638" y="1759"/>
                    </a:lnTo>
                    <a:close/>
                    <a:moveTo>
                      <a:pt x="1758" y="1320"/>
                    </a:moveTo>
                    <a:lnTo>
                      <a:pt x="2197" y="1320"/>
                    </a:lnTo>
                    <a:lnTo>
                      <a:pt x="2197" y="1759"/>
                    </a:lnTo>
                    <a:lnTo>
                      <a:pt x="1758" y="1759"/>
                    </a:lnTo>
                    <a:lnTo>
                      <a:pt x="1758" y="1320"/>
                    </a:lnTo>
                    <a:close/>
                    <a:moveTo>
                      <a:pt x="1099" y="1320"/>
                    </a:moveTo>
                    <a:lnTo>
                      <a:pt x="1539" y="1320"/>
                    </a:lnTo>
                    <a:lnTo>
                      <a:pt x="1539" y="1759"/>
                    </a:lnTo>
                    <a:lnTo>
                      <a:pt x="1099" y="1759"/>
                    </a:lnTo>
                    <a:lnTo>
                      <a:pt x="1099" y="1320"/>
                    </a:lnTo>
                    <a:close/>
                    <a:moveTo>
                      <a:pt x="439" y="1320"/>
                    </a:moveTo>
                    <a:lnTo>
                      <a:pt x="879" y="1320"/>
                    </a:lnTo>
                    <a:lnTo>
                      <a:pt x="879" y="1759"/>
                    </a:lnTo>
                    <a:lnTo>
                      <a:pt x="439" y="1759"/>
                    </a:lnTo>
                    <a:lnTo>
                      <a:pt x="439" y="1320"/>
                    </a:lnTo>
                    <a:close/>
                    <a:moveTo>
                      <a:pt x="238" y="440"/>
                    </a:moveTo>
                    <a:lnTo>
                      <a:pt x="329" y="440"/>
                    </a:lnTo>
                    <a:lnTo>
                      <a:pt x="329" y="550"/>
                    </a:lnTo>
                    <a:lnTo>
                      <a:pt x="332" y="585"/>
                    </a:lnTo>
                    <a:lnTo>
                      <a:pt x="341" y="619"/>
                    </a:lnTo>
                    <a:lnTo>
                      <a:pt x="354" y="650"/>
                    </a:lnTo>
                    <a:lnTo>
                      <a:pt x="372" y="679"/>
                    </a:lnTo>
                    <a:lnTo>
                      <a:pt x="394" y="705"/>
                    </a:lnTo>
                    <a:lnTo>
                      <a:pt x="420" y="727"/>
                    </a:lnTo>
                    <a:lnTo>
                      <a:pt x="448" y="746"/>
                    </a:lnTo>
                    <a:lnTo>
                      <a:pt x="480" y="758"/>
                    </a:lnTo>
                    <a:lnTo>
                      <a:pt x="514" y="767"/>
                    </a:lnTo>
                    <a:lnTo>
                      <a:pt x="550" y="770"/>
                    </a:lnTo>
                    <a:lnTo>
                      <a:pt x="585" y="767"/>
                    </a:lnTo>
                    <a:lnTo>
                      <a:pt x="619" y="758"/>
                    </a:lnTo>
                    <a:lnTo>
                      <a:pt x="650" y="746"/>
                    </a:lnTo>
                    <a:lnTo>
                      <a:pt x="679" y="727"/>
                    </a:lnTo>
                    <a:lnTo>
                      <a:pt x="705" y="705"/>
                    </a:lnTo>
                    <a:lnTo>
                      <a:pt x="727" y="679"/>
                    </a:lnTo>
                    <a:lnTo>
                      <a:pt x="744" y="650"/>
                    </a:lnTo>
                    <a:lnTo>
                      <a:pt x="758" y="619"/>
                    </a:lnTo>
                    <a:lnTo>
                      <a:pt x="767" y="585"/>
                    </a:lnTo>
                    <a:lnTo>
                      <a:pt x="769" y="550"/>
                    </a:lnTo>
                    <a:lnTo>
                      <a:pt x="769" y="440"/>
                    </a:lnTo>
                    <a:lnTo>
                      <a:pt x="2088" y="440"/>
                    </a:lnTo>
                    <a:lnTo>
                      <a:pt x="2088" y="550"/>
                    </a:lnTo>
                    <a:lnTo>
                      <a:pt x="2090" y="585"/>
                    </a:lnTo>
                    <a:lnTo>
                      <a:pt x="2099" y="619"/>
                    </a:lnTo>
                    <a:lnTo>
                      <a:pt x="2113" y="650"/>
                    </a:lnTo>
                    <a:lnTo>
                      <a:pt x="2130" y="679"/>
                    </a:lnTo>
                    <a:lnTo>
                      <a:pt x="2152" y="705"/>
                    </a:lnTo>
                    <a:lnTo>
                      <a:pt x="2178" y="727"/>
                    </a:lnTo>
                    <a:lnTo>
                      <a:pt x="2207" y="746"/>
                    </a:lnTo>
                    <a:lnTo>
                      <a:pt x="2238" y="758"/>
                    </a:lnTo>
                    <a:lnTo>
                      <a:pt x="2272" y="767"/>
                    </a:lnTo>
                    <a:lnTo>
                      <a:pt x="2307" y="770"/>
                    </a:lnTo>
                    <a:lnTo>
                      <a:pt x="2344" y="767"/>
                    </a:lnTo>
                    <a:lnTo>
                      <a:pt x="2377" y="758"/>
                    </a:lnTo>
                    <a:lnTo>
                      <a:pt x="2409" y="746"/>
                    </a:lnTo>
                    <a:lnTo>
                      <a:pt x="2438" y="727"/>
                    </a:lnTo>
                    <a:lnTo>
                      <a:pt x="2464" y="705"/>
                    </a:lnTo>
                    <a:lnTo>
                      <a:pt x="2485" y="679"/>
                    </a:lnTo>
                    <a:lnTo>
                      <a:pt x="2503" y="650"/>
                    </a:lnTo>
                    <a:lnTo>
                      <a:pt x="2516" y="619"/>
                    </a:lnTo>
                    <a:lnTo>
                      <a:pt x="2525" y="585"/>
                    </a:lnTo>
                    <a:lnTo>
                      <a:pt x="2528" y="550"/>
                    </a:lnTo>
                    <a:lnTo>
                      <a:pt x="2528" y="440"/>
                    </a:lnTo>
                    <a:lnTo>
                      <a:pt x="2620" y="440"/>
                    </a:lnTo>
                    <a:lnTo>
                      <a:pt x="2658" y="443"/>
                    </a:lnTo>
                    <a:lnTo>
                      <a:pt x="2695" y="453"/>
                    </a:lnTo>
                    <a:lnTo>
                      <a:pt x="2729" y="468"/>
                    </a:lnTo>
                    <a:lnTo>
                      <a:pt x="2760" y="487"/>
                    </a:lnTo>
                    <a:lnTo>
                      <a:pt x="2788" y="510"/>
                    </a:lnTo>
                    <a:lnTo>
                      <a:pt x="2811" y="539"/>
                    </a:lnTo>
                    <a:lnTo>
                      <a:pt x="2830" y="570"/>
                    </a:lnTo>
                    <a:lnTo>
                      <a:pt x="2845" y="605"/>
                    </a:lnTo>
                    <a:lnTo>
                      <a:pt x="2854" y="643"/>
                    </a:lnTo>
                    <a:lnTo>
                      <a:pt x="2857" y="681"/>
                    </a:lnTo>
                    <a:lnTo>
                      <a:pt x="2857" y="1539"/>
                    </a:lnTo>
                    <a:lnTo>
                      <a:pt x="2638" y="1539"/>
                    </a:lnTo>
                    <a:lnTo>
                      <a:pt x="2638" y="1100"/>
                    </a:lnTo>
                    <a:lnTo>
                      <a:pt x="220" y="1100"/>
                    </a:lnTo>
                    <a:lnTo>
                      <a:pt x="220" y="2616"/>
                    </a:lnTo>
                    <a:lnTo>
                      <a:pt x="222" y="2627"/>
                    </a:lnTo>
                    <a:lnTo>
                      <a:pt x="229" y="2635"/>
                    </a:lnTo>
                    <a:lnTo>
                      <a:pt x="238" y="2638"/>
                    </a:lnTo>
                    <a:lnTo>
                      <a:pt x="1539" y="2638"/>
                    </a:lnTo>
                    <a:lnTo>
                      <a:pt x="1539" y="2858"/>
                    </a:lnTo>
                    <a:lnTo>
                      <a:pt x="238" y="2858"/>
                    </a:lnTo>
                    <a:lnTo>
                      <a:pt x="200" y="2854"/>
                    </a:lnTo>
                    <a:lnTo>
                      <a:pt x="162" y="2846"/>
                    </a:lnTo>
                    <a:lnTo>
                      <a:pt x="128" y="2831"/>
                    </a:lnTo>
                    <a:lnTo>
                      <a:pt x="97" y="2812"/>
                    </a:lnTo>
                    <a:lnTo>
                      <a:pt x="69" y="2787"/>
                    </a:lnTo>
                    <a:lnTo>
                      <a:pt x="46" y="2759"/>
                    </a:lnTo>
                    <a:lnTo>
                      <a:pt x="27" y="2727"/>
                    </a:lnTo>
                    <a:lnTo>
                      <a:pt x="12" y="2693"/>
                    </a:lnTo>
                    <a:lnTo>
                      <a:pt x="3" y="2656"/>
                    </a:lnTo>
                    <a:lnTo>
                      <a:pt x="0" y="2616"/>
                    </a:lnTo>
                    <a:lnTo>
                      <a:pt x="0" y="681"/>
                    </a:lnTo>
                    <a:lnTo>
                      <a:pt x="3" y="643"/>
                    </a:lnTo>
                    <a:lnTo>
                      <a:pt x="12" y="605"/>
                    </a:lnTo>
                    <a:lnTo>
                      <a:pt x="27" y="570"/>
                    </a:lnTo>
                    <a:lnTo>
                      <a:pt x="46" y="539"/>
                    </a:lnTo>
                    <a:lnTo>
                      <a:pt x="69" y="510"/>
                    </a:lnTo>
                    <a:lnTo>
                      <a:pt x="97" y="487"/>
                    </a:lnTo>
                    <a:lnTo>
                      <a:pt x="128" y="468"/>
                    </a:lnTo>
                    <a:lnTo>
                      <a:pt x="162" y="453"/>
                    </a:lnTo>
                    <a:lnTo>
                      <a:pt x="200" y="443"/>
                    </a:lnTo>
                    <a:lnTo>
                      <a:pt x="238" y="440"/>
                    </a:lnTo>
                    <a:close/>
                    <a:moveTo>
                      <a:pt x="2307" y="0"/>
                    </a:moveTo>
                    <a:lnTo>
                      <a:pt x="2333" y="3"/>
                    </a:lnTo>
                    <a:lnTo>
                      <a:pt x="2356" y="12"/>
                    </a:lnTo>
                    <a:lnTo>
                      <a:pt x="2377" y="25"/>
                    </a:lnTo>
                    <a:lnTo>
                      <a:pt x="2393" y="42"/>
                    </a:lnTo>
                    <a:lnTo>
                      <a:pt x="2407" y="62"/>
                    </a:lnTo>
                    <a:lnTo>
                      <a:pt x="2414" y="85"/>
                    </a:lnTo>
                    <a:lnTo>
                      <a:pt x="2418" y="110"/>
                    </a:lnTo>
                    <a:lnTo>
                      <a:pt x="2418" y="550"/>
                    </a:lnTo>
                    <a:lnTo>
                      <a:pt x="2414" y="576"/>
                    </a:lnTo>
                    <a:lnTo>
                      <a:pt x="2407" y="598"/>
                    </a:lnTo>
                    <a:lnTo>
                      <a:pt x="2393" y="618"/>
                    </a:lnTo>
                    <a:lnTo>
                      <a:pt x="2377" y="635"/>
                    </a:lnTo>
                    <a:lnTo>
                      <a:pt x="2356" y="648"/>
                    </a:lnTo>
                    <a:lnTo>
                      <a:pt x="2333" y="657"/>
                    </a:lnTo>
                    <a:lnTo>
                      <a:pt x="2307" y="660"/>
                    </a:lnTo>
                    <a:lnTo>
                      <a:pt x="2283" y="657"/>
                    </a:lnTo>
                    <a:lnTo>
                      <a:pt x="2259" y="648"/>
                    </a:lnTo>
                    <a:lnTo>
                      <a:pt x="2239" y="635"/>
                    </a:lnTo>
                    <a:lnTo>
                      <a:pt x="2222" y="618"/>
                    </a:lnTo>
                    <a:lnTo>
                      <a:pt x="2209" y="598"/>
                    </a:lnTo>
                    <a:lnTo>
                      <a:pt x="2201" y="576"/>
                    </a:lnTo>
                    <a:lnTo>
                      <a:pt x="2197" y="550"/>
                    </a:lnTo>
                    <a:lnTo>
                      <a:pt x="2197" y="110"/>
                    </a:lnTo>
                    <a:lnTo>
                      <a:pt x="2201" y="85"/>
                    </a:lnTo>
                    <a:lnTo>
                      <a:pt x="2209" y="62"/>
                    </a:lnTo>
                    <a:lnTo>
                      <a:pt x="2222" y="42"/>
                    </a:lnTo>
                    <a:lnTo>
                      <a:pt x="2239" y="25"/>
                    </a:lnTo>
                    <a:lnTo>
                      <a:pt x="2259" y="12"/>
                    </a:lnTo>
                    <a:lnTo>
                      <a:pt x="2283" y="3"/>
                    </a:lnTo>
                    <a:lnTo>
                      <a:pt x="2307" y="0"/>
                    </a:lnTo>
                    <a:close/>
                    <a:moveTo>
                      <a:pt x="550" y="0"/>
                    </a:moveTo>
                    <a:lnTo>
                      <a:pt x="574" y="3"/>
                    </a:lnTo>
                    <a:lnTo>
                      <a:pt x="598" y="12"/>
                    </a:lnTo>
                    <a:lnTo>
                      <a:pt x="618" y="25"/>
                    </a:lnTo>
                    <a:lnTo>
                      <a:pt x="635" y="42"/>
                    </a:lnTo>
                    <a:lnTo>
                      <a:pt x="648" y="62"/>
                    </a:lnTo>
                    <a:lnTo>
                      <a:pt x="656" y="85"/>
                    </a:lnTo>
                    <a:lnTo>
                      <a:pt x="660" y="110"/>
                    </a:lnTo>
                    <a:lnTo>
                      <a:pt x="660" y="550"/>
                    </a:lnTo>
                    <a:lnTo>
                      <a:pt x="656" y="576"/>
                    </a:lnTo>
                    <a:lnTo>
                      <a:pt x="648" y="598"/>
                    </a:lnTo>
                    <a:lnTo>
                      <a:pt x="635" y="618"/>
                    </a:lnTo>
                    <a:lnTo>
                      <a:pt x="618" y="635"/>
                    </a:lnTo>
                    <a:lnTo>
                      <a:pt x="598" y="648"/>
                    </a:lnTo>
                    <a:lnTo>
                      <a:pt x="574" y="657"/>
                    </a:lnTo>
                    <a:lnTo>
                      <a:pt x="550" y="660"/>
                    </a:lnTo>
                    <a:lnTo>
                      <a:pt x="524" y="657"/>
                    </a:lnTo>
                    <a:lnTo>
                      <a:pt x="501" y="648"/>
                    </a:lnTo>
                    <a:lnTo>
                      <a:pt x="481" y="635"/>
                    </a:lnTo>
                    <a:lnTo>
                      <a:pt x="464" y="618"/>
                    </a:lnTo>
                    <a:lnTo>
                      <a:pt x="451" y="598"/>
                    </a:lnTo>
                    <a:lnTo>
                      <a:pt x="443" y="576"/>
                    </a:lnTo>
                    <a:lnTo>
                      <a:pt x="439" y="550"/>
                    </a:lnTo>
                    <a:lnTo>
                      <a:pt x="439" y="110"/>
                    </a:lnTo>
                    <a:lnTo>
                      <a:pt x="443" y="85"/>
                    </a:lnTo>
                    <a:lnTo>
                      <a:pt x="451" y="62"/>
                    </a:lnTo>
                    <a:lnTo>
                      <a:pt x="464" y="42"/>
                    </a:lnTo>
                    <a:lnTo>
                      <a:pt x="481" y="25"/>
                    </a:lnTo>
                    <a:lnTo>
                      <a:pt x="501" y="12"/>
                    </a:lnTo>
                    <a:lnTo>
                      <a:pt x="524" y="3"/>
                    </a:lnTo>
                    <a:lnTo>
                      <a:pt x="55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nvGrpSpPr>
              <p:cNvPr id="38" name="Group 45">
                <a:extLst>
                  <a:ext uri="{FF2B5EF4-FFF2-40B4-BE49-F238E27FC236}">
                    <a16:creationId xmlns:a16="http://schemas.microsoft.com/office/drawing/2014/main" id="{709F2B39-25C6-874C-A18E-2FEA0C565D6F}"/>
                  </a:ext>
                </a:extLst>
              </p:cNvPr>
              <p:cNvGrpSpPr/>
              <p:nvPr/>
            </p:nvGrpSpPr>
            <p:grpSpPr>
              <a:xfrm>
                <a:off x="3124608" y="3743634"/>
                <a:ext cx="579615" cy="476317"/>
                <a:chOff x="1370013" y="2038351"/>
                <a:chExt cx="481013" cy="395288"/>
              </a:xfrm>
              <a:solidFill>
                <a:schemeClr val="bg1"/>
              </a:solidFill>
            </p:grpSpPr>
            <p:sp>
              <p:nvSpPr>
                <p:cNvPr id="87" name="Freeform 11">
                  <a:extLst>
                    <a:ext uri="{FF2B5EF4-FFF2-40B4-BE49-F238E27FC236}">
                      <a16:creationId xmlns:a16="http://schemas.microsoft.com/office/drawing/2014/main" id="{FDBAE9FE-6857-AB41-8A5C-BC66EDA286C2}"/>
                    </a:ext>
                  </a:extLst>
                </p:cNvPr>
                <p:cNvSpPr>
                  <a:spLocks/>
                </p:cNvSpPr>
                <p:nvPr/>
              </p:nvSpPr>
              <p:spPr bwMode="auto">
                <a:xfrm>
                  <a:off x="1370013" y="2066926"/>
                  <a:ext cx="419100" cy="366713"/>
                </a:xfrm>
                <a:custGeom>
                  <a:avLst/>
                  <a:gdLst>
                    <a:gd name="T0" fmla="*/ 2249 w 2905"/>
                    <a:gd name="T1" fmla="*/ 239 h 2540"/>
                    <a:gd name="T2" fmla="*/ 2885 w 2905"/>
                    <a:gd name="T3" fmla="*/ 968 h 2540"/>
                    <a:gd name="T4" fmla="*/ 2609 w 2905"/>
                    <a:gd name="T5" fmla="*/ 1645 h 2540"/>
                    <a:gd name="T6" fmla="*/ 2513 w 2905"/>
                    <a:gd name="T7" fmla="*/ 1837 h 2540"/>
                    <a:gd name="T8" fmla="*/ 2362 w 2905"/>
                    <a:gd name="T9" fmla="*/ 1977 h 2540"/>
                    <a:gd name="T10" fmla="*/ 2169 w 2905"/>
                    <a:gd name="T11" fmla="*/ 2102 h 2540"/>
                    <a:gd name="T12" fmla="*/ 2044 w 2905"/>
                    <a:gd name="T13" fmla="*/ 2294 h 2540"/>
                    <a:gd name="T14" fmla="*/ 1903 w 2905"/>
                    <a:gd name="T15" fmla="*/ 2444 h 2540"/>
                    <a:gd name="T16" fmla="*/ 1710 w 2905"/>
                    <a:gd name="T17" fmla="*/ 2540 h 2540"/>
                    <a:gd name="T18" fmla="*/ 1191 w 2905"/>
                    <a:gd name="T19" fmla="*/ 2359 h 2540"/>
                    <a:gd name="T20" fmla="*/ 1027 w 2905"/>
                    <a:gd name="T21" fmla="*/ 2380 h 2540"/>
                    <a:gd name="T22" fmla="*/ 934 w 2905"/>
                    <a:gd name="T23" fmla="*/ 2229 h 2540"/>
                    <a:gd name="T24" fmla="*/ 907 w 2905"/>
                    <a:gd name="T25" fmla="*/ 2175 h 2540"/>
                    <a:gd name="T26" fmla="*/ 745 w 2905"/>
                    <a:gd name="T27" fmla="*/ 2107 h 2540"/>
                    <a:gd name="T28" fmla="*/ 735 w 2905"/>
                    <a:gd name="T29" fmla="*/ 1941 h 2540"/>
                    <a:gd name="T30" fmla="*/ 612 w 2905"/>
                    <a:gd name="T31" fmla="*/ 1952 h 2540"/>
                    <a:gd name="T32" fmla="*/ 495 w 2905"/>
                    <a:gd name="T33" fmla="*/ 1816 h 2540"/>
                    <a:gd name="T34" fmla="*/ 490 w 2905"/>
                    <a:gd name="T35" fmla="*/ 1730 h 2540"/>
                    <a:gd name="T36" fmla="*/ 323 w 2905"/>
                    <a:gd name="T37" fmla="*/ 1690 h 2540"/>
                    <a:gd name="T38" fmla="*/ 284 w 2905"/>
                    <a:gd name="T39" fmla="*/ 1525 h 2540"/>
                    <a:gd name="T40" fmla="*/ 0 w 2905"/>
                    <a:gd name="T41" fmla="*/ 904 h 2540"/>
                    <a:gd name="T42" fmla="*/ 87 w 2905"/>
                    <a:gd name="T43" fmla="*/ 837 h 2540"/>
                    <a:gd name="T44" fmla="*/ 629 w 2905"/>
                    <a:gd name="T45" fmla="*/ 1240 h 2540"/>
                    <a:gd name="T46" fmla="*/ 771 w 2905"/>
                    <a:gd name="T47" fmla="*/ 1357 h 2540"/>
                    <a:gd name="T48" fmla="*/ 760 w 2905"/>
                    <a:gd name="T49" fmla="*/ 1479 h 2540"/>
                    <a:gd name="T50" fmla="*/ 927 w 2905"/>
                    <a:gd name="T51" fmla="*/ 1489 h 2540"/>
                    <a:gd name="T52" fmla="*/ 996 w 2905"/>
                    <a:gd name="T53" fmla="*/ 1649 h 2540"/>
                    <a:gd name="T54" fmla="*/ 1050 w 2905"/>
                    <a:gd name="T55" fmla="*/ 1676 h 2540"/>
                    <a:gd name="T56" fmla="*/ 1201 w 2905"/>
                    <a:gd name="T57" fmla="*/ 1769 h 2540"/>
                    <a:gd name="T58" fmla="*/ 1181 w 2905"/>
                    <a:gd name="T59" fmla="*/ 1932 h 2540"/>
                    <a:gd name="T60" fmla="*/ 1344 w 2905"/>
                    <a:gd name="T61" fmla="*/ 1912 h 2540"/>
                    <a:gd name="T62" fmla="*/ 1438 w 2905"/>
                    <a:gd name="T63" fmla="*/ 2062 h 2540"/>
                    <a:gd name="T64" fmla="*/ 1716 w 2905"/>
                    <a:gd name="T65" fmla="*/ 2402 h 2540"/>
                    <a:gd name="T66" fmla="*/ 1809 w 2905"/>
                    <a:gd name="T67" fmla="*/ 2325 h 2540"/>
                    <a:gd name="T68" fmla="*/ 1567 w 2905"/>
                    <a:gd name="T69" fmla="*/ 2025 h 2540"/>
                    <a:gd name="T70" fmla="*/ 1633 w 2905"/>
                    <a:gd name="T71" fmla="*/ 1939 h 2540"/>
                    <a:gd name="T72" fmla="*/ 1936 w 2905"/>
                    <a:gd name="T73" fmla="*/ 2183 h 2540"/>
                    <a:gd name="T74" fmla="*/ 2029 w 2905"/>
                    <a:gd name="T75" fmla="*/ 2106 h 2540"/>
                    <a:gd name="T76" fmla="*/ 1786 w 2905"/>
                    <a:gd name="T77" fmla="*/ 1806 h 2540"/>
                    <a:gd name="T78" fmla="*/ 1853 w 2905"/>
                    <a:gd name="T79" fmla="*/ 1720 h 2540"/>
                    <a:gd name="T80" fmla="*/ 2156 w 2905"/>
                    <a:gd name="T81" fmla="*/ 1965 h 2540"/>
                    <a:gd name="T82" fmla="*/ 2249 w 2905"/>
                    <a:gd name="T83" fmla="*/ 1887 h 2540"/>
                    <a:gd name="T84" fmla="*/ 2006 w 2905"/>
                    <a:gd name="T85" fmla="*/ 1587 h 2540"/>
                    <a:gd name="T86" fmla="*/ 2074 w 2905"/>
                    <a:gd name="T87" fmla="*/ 1501 h 2540"/>
                    <a:gd name="T88" fmla="*/ 2377 w 2905"/>
                    <a:gd name="T89" fmla="*/ 1746 h 2540"/>
                    <a:gd name="T90" fmla="*/ 2469 w 2905"/>
                    <a:gd name="T91" fmla="*/ 1669 h 2540"/>
                    <a:gd name="T92" fmla="*/ 2438 w 2905"/>
                    <a:gd name="T93" fmla="*/ 1591 h 2540"/>
                    <a:gd name="T94" fmla="*/ 2295 w 2905"/>
                    <a:gd name="T95" fmla="*/ 1449 h 2540"/>
                    <a:gd name="T96" fmla="*/ 2062 w 2905"/>
                    <a:gd name="T97" fmla="*/ 1218 h 2540"/>
                    <a:gd name="T98" fmla="*/ 1813 w 2905"/>
                    <a:gd name="T99" fmla="*/ 970 h 2540"/>
                    <a:gd name="T100" fmla="*/ 1616 w 2905"/>
                    <a:gd name="T101" fmla="*/ 775 h 2540"/>
                    <a:gd name="T102" fmla="*/ 1537 w 2905"/>
                    <a:gd name="T103" fmla="*/ 706 h 2540"/>
                    <a:gd name="T104" fmla="*/ 1428 w 2905"/>
                    <a:gd name="T105" fmla="*/ 754 h 2540"/>
                    <a:gd name="T106" fmla="*/ 1226 w 2905"/>
                    <a:gd name="T107" fmla="*/ 1069 h 2540"/>
                    <a:gd name="T108" fmla="*/ 976 w 2905"/>
                    <a:gd name="T109" fmla="*/ 1147 h 2540"/>
                    <a:gd name="T110" fmla="*/ 796 w 2905"/>
                    <a:gd name="T111" fmla="*/ 1004 h 2540"/>
                    <a:gd name="T112" fmla="*/ 1064 w 2905"/>
                    <a:gd name="T113" fmla="*/ 203 h 2540"/>
                    <a:gd name="T114" fmla="*/ 1158 w 2905"/>
                    <a:gd name="T115" fmla="*/ 94 h 2540"/>
                    <a:gd name="T116" fmla="*/ 1338 w 2905"/>
                    <a:gd name="T117" fmla="*/ 10 h 2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05" h="2540">
                      <a:moveTo>
                        <a:pt x="1451" y="0"/>
                      </a:moveTo>
                      <a:lnTo>
                        <a:pt x="1493" y="3"/>
                      </a:lnTo>
                      <a:lnTo>
                        <a:pt x="1538" y="11"/>
                      </a:lnTo>
                      <a:lnTo>
                        <a:pt x="1585" y="23"/>
                      </a:lnTo>
                      <a:lnTo>
                        <a:pt x="2221" y="222"/>
                      </a:lnTo>
                      <a:lnTo>
                        <a:pt x="2236" y="229"/>
                      </a:lnTo>
                      <a:lnTo>
                        <a:pt x="2249" y="239"/>
                      </a:lnTo>
                      <a:lnTo>
                        <a:pt x="2885" y="870"/>
                      </a:lnTo>
                      <a:lnTo>
                        <a:pt x="2896" y="886"/>
                      </a:lnTo>
                      <a:lnTo>
                        <a:pt x="2903" y="902"/>
                      </a:lnTo>
                      <a:lnTo>
                        <a:pt x="2905" y="919"/>
                      </a:lnTo>
                      <a:lnTo>
                        <a:pt x="2903" y="936"/>
                      </a:lnTo>
                      <a:lnTo>
                        <a:pt x="2896" y="954"/>
                      </a:lnTo>
                      <a:lnTo>
                        <a:pt x="2885" y="968"/>
                      </a:lnTo>
                      <a:lnTo>
                        <a:pt x="2445" y="1405"/>
                      </a:lnTo>
                      <a:lnTo>
                        <a:pt x="2552" y="1511"/>
                      </a:lnTo>
                      <a:lnTo>
                        <a:pt x="2572" y="1534"/>
                      </a:lnTo>
                      <a:lnTo>
                        <a:pt x="2588" y="1560"/>
                      </a:lnTo>
                      <a:lnTo>
                        <a:pt x="2599" y="1587"/>
                      </a:lnTo>
                      <a:lnTo>
                        <a:pt x="2606" y="1615"/>
                      </a:lnTo>
                      <a:lnTo>
                        <a:pt x="2609" y="1645"/>
                      </a:lnTo>
                      <a:lnTo>
                        <a:pt x="2608" y="1675"/>
                      </a:lnTo>
                      <a:lnTo>
                        <a:pt x="2603" y="1705"/>
                      </a:lnTo>
                      <a:lnTo>
                        <a:pt x="2594" y="1734"/>
                      </a:lnTo>
                      <a:lnTo>
                        <a:pt x="2580" y="1762"/>
                      </a:lnTo>
                      <a:lnTo>
                        <a:pt x="2562" y="1790"/>
                      </a:lnTo>
                      <a:lnTo>
                        <a:pt x="2540" y="1815"/>
                      </a:lnTo>
                      <a:lnTo>
                        <a:pt x="2513" y="1837"/>
                      </a:lnTo>
                      <a:lnTo>
                        <a:pt x="2484" y="1857"/>
                      </a:lnTo>
                      <a:lnTo>
                        <a:pt x="2453" y="1870"/>
                      </a:lnTo>
                      <a:lnTo>
                        <a:pt x="2421" y="1879"/>
                      </a:lnTo>
                      <a:lnTo>
                        <a:pt x="2389" y="1883"/>
                      </a:lnTo>
                      <a:lnTo>
                        <a:pt x="2385" y="1915"/>
                      </a:lnTo>
                      <a:lnTo>
                        <a:pt x="2376" y="1947"/>
                      </a:lnTo>
                      <a:lnTo>
                        <a:pt x="2362" y="1977"/>
                      </a:lnTo>
                      <a:lnTo>
                        <a:pt x="2343" y="2007"/>
                      </a:lnTo>
                      <a:lnTo>
                        <a:pt x="2319" y="2033"/>
                      </a:lnTo>
                      <a:lnTo>
                        <a:pt x="2293" y="2056"/>
                      </a:lnTo>
                      <a:lnTo>
                        <a:pt x="2263" y="2075"/>
                      </a:lnTo>
                      <a:lnTo>
                        <a:pt x="2233" y="2089"/>
                      </a:lnTo>
                      <a:lnTo>
                        <a:pt x="2201" y="2098"/>
                      </a:lnTo>
                      <a:lnTo>
                        <a:pt x="2169" y="2102"/>
                      </a:lnTo>
                      <a:lnTo>
                        <a:pt x="2164" y="2134"/>
                      </a:lnTo>
                      <a:lnTo>
                        <a:pt x="2155" y="2166"/>
                      </a:lnTo>
                      <a:lnTo>
                        <a:pt x="2142" y="2196"/>
                      </a:lnTo>
                      <a:lnTo>
                        <a:pt x="2123" y="2226"/>
                      </a:lnTo>
                      <a:lnTo>
                        <a:pt x="2100" y="2252"/>
                      </a:lnTo>
                      <a:lnTo>
                        <a:pt x="2073" y="2275"/>
                      </a:lnTo>
                      <a:lnTo>
                        <a:pt x="2044" y="2294"/>
                      </a:lnTo>
                      <a:lnTo>
                        <a:pt x="2012" y="2308"/>
                      </a:lnTo>
                      <a:lnTo>
                        <a:pt x="1981" y="2316"/>
                      </a:lnTo>
                      <a:lnTo>
                        <a:pt x="1948" y="2321"/>
                      </a:lnTo>
                      <a:lnTo>
                        <a:pt x="1944" y="2352"/>
                      </a:lnTo>
                      <a:lnTo>
                        <a:pt x="1935" y="2385"/>
                      </a:lnTo>
                      <a:lnTo>
                        <a:pt x="1922" y="2415"/>
                      </a:lnTo>
                      <a:lnTo>
                        <a:pt x="1903" y="2444"/>
                      </a:lnTo>
                      <a:lnTo>
                        <a:pt x="1880" y="2471"/>
                      </a:lnTo>
                      <a:lnTo>
                        <a:pt x="1854" y="2492"/>
                      </a:lnTo>
                      <a:lnTo>
                        <a:pt x="1828" y="2510"/>
                      </a:lnTo>
                      <a:lnTo>
                        <a:pt x="1799" y="2524"/>
                      </a:lnTo>
                      <a:lnTo>
                        <a:pt x="1770" y="2533"/>
                      </a:lnTo>
                      <a:lnTo>
                        <a:pt x="1739" y="2539"/>
                      </a:lnTo>
                      <a:lnTo>
                        <a:pt x="1710" y="2540"/>
                      </a:lnTo>
                      <a:lnTo>
                        <a:pt x="1680" y="2537"/>
                      </a:lnTo>
                      <a:lnTo>
                        <a:pt x="1650" y="2530"/>
                      </a:lnTo>
                      <a:lnTo>
                        <a:pt x="1623" y="2519"/>
                      </a:lnTo>
                      <a:lnTo>
                        <a:pt x="1597" y="2503"/>
                      </a:lnTo>
                      <a:lnTo>
                        <a:pt x="1574" y="2483"/>
                      </a:lnTo>
                      <a:lnTo>
                        <a:pt x="1320" y="2231"/>
                      </a:lnTo>
                      <a:lnTo>
                        <a:pt x="1191" y="2359"/>
                      </a:lnTo>
                      <a:lnTo>
                        <a:pt x="1172" y="2375"/>
                      </a:lnTo>
                      <a:lnTo>
                        <a:pt x="1150" y="2387"/>
                      </a:lnTo>
                      <a:lnTo>
                        <a:pt x="1127" y="2394"/>
                      </a:lnTo>
                      <a:lnTo>
                        <a:pt x="1102" y="2396"/>
                      </a:lnTo>
                      <a:lnTo>
                        <a:pt x="1077" y="2395"/>
                      </a:lnTo>
                      <a:lnTo>
                        <a:pt x="1052" y="2389"/>
                      </a:lnTo>
                      <a:lnTo>
                        <a:pt x="1027" y="2380"/>
                      </a:lnTo>
                      <a:lnTo>
                        <a:pt x="1005" y="2365"/>
                      </a:lnTo>
                      <a:lnTo>
                        <a:pt x="983" y="2347"/>
                      </a:lnTo>
                      <a:lnTo>
                        <a:pt x="965" y="2326"/>
                      </a:lnTo>
                      <a:lnTo>
                        <a:pt x="951" y="2303"/>
                      </a:lnTo>
                      <a:lnTo>
                        <a:pt x="941" y="2278"/>
                      </a:lnTo>
                      <a:lnTo>
                        <a:pt x="935" y="2254"/>
                      </a:lnTo>
                      <a:lnTo>
                        <a:pt x="934" y="2229"/>
                      </a:lnTo>
                      <a:lnTo>
                        <a:pt x="936" y="2204"/>
                      </a:lnTo>
                      <a:lnTo>
                        <a:pt x="944" y="2181"/>
                      </a:lnTo>
                      <a:lnTo>
                        <a:pt x="955" y="2160"/>
                      </a:lnTo>
                      <a:lnTo>
                        <a:pt x="971" y="2140"/>
                      </a:lnTo>
                      <a:lnTo>
                        <a:pt x="952" y="2157"/>
                      </a:lnTo>
                      <a:lnTo>
                        <a:pt x="930" y="2168"/>
                      </a:lnTo>
                      <a:lnTo>
                        <a:pt x="907" y="2175"/>
                      </a:lnTo>
                      <a:lnTo>
                        <a:pt x="882" y="2178"/>
                      </a:lnTo>
                      <a:lnTo>
                        <a:pt x="857" y="2176"/>
                      </a:lnTo>
                      <a:lnTo>
                        <a:pt x="832" y="2170"/>
                      </a:lnTo>
                      <a:lnTo>
                        <a:pt x="808" y="2161"/>
                      </a:lnTo>
                      <a:lnTo>
                        <a:pt x="784" y="2147"/>
                      </a:lnTo>
                      <a:lnTo>
                        <a:pt x="763" y="2128"/>
                      </a:lnTo>
                      <a:lnTo>
                        <a:pt x="745" y="2107"/>
                      </a:lnTo>
                      <a:lnTo>
                        <a:pt x="730" y="2084"/>
                      </a:lnTo>
                      <a:lnTo>
                        <a:pt x="721" y="2060"/>
                      </a:lnTo>
                      <a:lnTo>
                        <a:pt x="715" y="2035"/>
                      </a:lnTo>
                      <a:lnTo>
                        <a:pt x="714" y="2011"/>
                      </a:lnTo>
                      <a:lnTo>
                        <a:pt x="716" y="1986"/>
                      </a:lnTo>
                      <a:lnTo>
                        <a:pt x="723" y="1963"/>
                      </a:lnTo>
                      <a:lnTo>
                        <a:pt x="735" y="1941"/>
                      </a:lnTo>
                      <a:lnTo>
                        <a:pt x="751" y="1922"/>
                      </a:lnTo>
                      <a:lnTo>
                        <a:pt x="731" y="1938"/>
                      </a:lnTo>
                      <a:lnTo>
                        <a:pt x="710" y="1949"/>
                      </a:lnTo>
                      <a:lnTo>
                        <a:pt x="686" y="1956"/>
                      </a:lnTo>
                      <a:lnTo>
                        <a:pt x="662" y="1959"/>
                      </a:lnTo>
                      <a:lnTo>
                        <a:pt x="636" y="1957"/>
                      </a:lnTo>
                      <a:lnTo>
                        <a:pt x="612" y="1952"/>
                      </a:lnTo>
                      <a:lnTo>
                        <a:pt x="588" y="1942"/>
                      </a:lnTo>
                      <a:lnTo>
                        <a:pt x="564" y="1928"/>
                      </a:lnTo>
                      <a:lnTo>
                        <a:pt x="543" y="1909"/>
                      </a:lnTo>
                      <a:lnTo>
                        <a:pt x="524" y="1888"/>
                      </a:lnTo>
                      <a:lnTo>
                        <a:pt x="511" y="1866"/>
                      </a:lnTo>
                      <a:lnTo>
                        <a:pt x="501" y="1841"/>
                      </a:lnTo>
                      <a:lnTo>
                        <a:pt x="495" y="1816"/>
                      </a:lnTo>
                      <a:lnTo>
                        <a:pt x="494" y="1792"/>
                      </a:lnTo>
                      <a:lnTo>
                        <a:pt x="497" y="1767"/>
                      </a:lnTo>
                      <a:lnTo>
                        <a:pt x="504" y="1744"/>
                      </a:lnTo>
                      <a:lnTo>
                        <a:pt x="515" y="1722"/>
                      </a:lnTo>
                      <a:lnTo>
                        <a:pt x="530" y="1703"/>
                      </a:lnTo>
                      <a:lnTo>
                        <a:pt x="511" y="1719"/>
                      </a:lnTo>
                      <a:lnTo>
                        <a:pt x="490" y="1730"/>
                      </a:lnTo>
                      <a:lnTo>
                        <a:pt x="466" y="1737"/>
                      </a:lnTo>
                      <a:lnTo>
                        <a:pt x="442" y="1740"/>
                      </a:lnTo>
                      <a:lnTo>
                        <a:pt x="417" y="1738"/>
                      </a:lnTo>
                      <a:lnTo>
                        <a:pt x="392" y="1733"/>
                      </a:lnTo>
                      <a:lnTo>
                        <a:pt x="367" y="1723"/>
                      </a:lnTo>
                      <a:lnTo>
                        <a:pt x="344" y="1709"/>
                      </a:lnTo>
                      <a:lnTo>
                        <a:pt x="323" y="1690"/>
                      </a:lnTo>
                      <a:lnTo>
                        <a:pt x="305" y="1670"/>
                      </a:lnTo>
                      <a:lnTo>
                        <a:pt x="291" y="1647"/>
                      </a:lnTo>
                      <a:lnTo>
                        <a:pt x="281" y="1622"/>
                      </a:lnTo>
                      <a:lnTo>
                        <a:pt x="275" y="1597"/>
                      </a:lnTo>
                      <a:lnTo>
                        <a:pt x="273" y="1573"/>
                      </a:lnTo>
                      <a:lnTo>
                        <a:pt x="276" y="1549"/>
                      </a:lnTo>
                      <a:lnTo>
                        <a:pt x="284" y="1525"/>
                      </a:lnTo>
                      <a:lnTo>
                        <a:pt x="295" y="1504"/>
                      </a:lnTo>
                      <a:lnTo>
                        <a:pt x="311" y="1485"/>
                      </a:lnTo>
                      <a:lnTo>
                        <a:pt x="432" y="1363"/>
                      </a:lnTo>
                      <a:lnTo>
                        <a:pt x="20" y="952"/>
                      </a:lnTo>
                      <a:lnTo>
                        <a:pt x="9" y="938"/>
                      </a:lnTo>
                      <a:lnTo>
                        <a:pt x="2" y="921"/>
                      </a:lnTo>
                      <a:lnTo>
                        <a:pt x="0" y="904"/>
                      </a:lnTo>
                      <a:lnTo>
                        <a:pt x="2" y="887"/>
                      </a:lnTo>
                      <a:lnTo>
                        <a:pt x="9" y="870"/>
                      </a:lnTo>
                      <a:lnTo>
                        <a:pt x="20" y="855"/>
                      </a:lnTo>
                      <a:lnTo>
                        <a:pt x="35" y="844"/>
                      </a:lnTo>
                      <a:lnTo>
                        <a:pt x="51" y="837"/>
                      </a:lnTo>
                      <a:lnTo>
                        <a:pt x="69" y="835"/>
                      </a:lnTo>
                      <a:lnTo>
                        <a:pt x="87" y="837"/>
                      </a:lnTo>
                      <a:lnTo>
                        <a:pt x="103" y="844"/>
                      </a:lnTo>
                      <a:lnTo>
                        <a:pt x="118" y="855"/>
                      </a:lnTo>
                      <a:lnTo>
                        <a:pt x="531" y="1267"/>
                      </a:lnTo>
                      <a:lnTo>
                        <a:pt x="554" y="1253"/>
                      </a:lnTo>
                      <a:lnTo>
                        <a:pt x="577" y="1243"/>
                      </a:lnTo>
                      <a:lnTo>
                        <a:pt x="603" y="1239"/>
                      </a:lnTo>
                      <a:lnTo>
                        <a:pt x="629" y="1240"/>
                      </a:lnTo>
                      <a:lnTo>
                        <a:pt x="656" y="1245"/>
                      </a:lnTo>
                      <a:lnTo>
                        <a:pt x="681" y="1255"/>
                      </a:lnTo>
                      <a:lnTo>
                        <a:pt x="706" y="1269"/>
                      </a:lnTo>
                      <a:lnTo>
                        <a:pt x="728" y="1288"/>
                      </a:lnTo>
                      <a:lnTo>
                        <a:pt x="747" y="1309"/>
                      </a:lnTo>
                      <a:lnTo>
                        <a:pt x="761" y="1333"/>
                      </a:lnTo>
                      <a:lnTo>
                        <a:pt x="771" y="1357"/>
                      </a:lnTo>
                      <a:lnTo>
                        <a:pt x="776" y="1381"/>
                      </a:lnTo>
                      <a:lnTo>
                        <a:pt x="778" y="1407"/>
                      </a:lnTo>
                      <a:lnTo>
                        <a:pt x="775" y="1431"/>
                      </a:lnTo>
                      <a:lnTo>
                        <a:pt x="768" y="1454"/>
                      </a:lnTo>
                      <a:lnTo>
                        <a:pt x="757" y="1476"/>
                      </a:lnTo>
                      <a:lnTo>
                        <a:pt x="741" y="1495"/>
                      </a:lnTo>
                      <a:lnTo>
                        <a:pt x="760" y="1479"/>
                      </a:lnTo>
                      <a:lnTo>
                        <a:pt x="781" y="1467"/>
                      </a:lnTo>
                      <a:lnTo>
                        <a:pt x="805" y="1460"/>
                      </a:lnTo>
                      <a:lnTo>
                        <a:pt x="829" y="1457"/>
                      </a:lnTo>
                      <a:lnTo>
                        <a:pt x="855" y="1459"/>
                      </a:lnTo>
                      <a:lnTo>
                        <a:pt x="879" y="1464"/>
                      </a:lnTo>
                      <a:lnTo>
                        <a:pt x="904" y="1475"/>
                      </a:lnTo>
                      <a:lnTo>
                        <a:pt x="927" y="1489"/>
                      </a:lnTo>
                      <a:lnTo>
                        <a:pt x="949" y="1507"/>
                      </a:lnTo>
                      <a:lnTo>
                        <a:pt x="967" y="1528"/>
                      </a:lnTo>
                      <a:lnTo>
                        <a:pt x="981" y="1551"/>
                      </a:lnTo>
                      <a:lnTo>
                        <a:pt x="990" y="1575"/>
                      </a:lnTo>
                      <a:lnTo>
                        <a:pt x="997" y="1600"/>
                      </a:lnTo>
                      <a:lnTo>
                        <a:pt x="998" y="1625"/>
                      </a:lnTo>
                      <a:lnTo>
                        <a:pt x="996" y="1649"/>
                      </a:lnTo>
                      <a:lnTo>
                        <a:pt x="988" y="1672"/>
                      </a:lnTo>
                      <a:lnTo>
                        <a:pt x="977" y="1694"/>
                      </a:lnTo>
                      <a:lnTo>
                        <a:pt x="961" y="1714"/>
                      </a:lnTo>
                      <a:lnTo>
                        <a:pt x="980" y="1698"/>
                      </a:lnTo>
                      <a:lnTo>
                        <a:pt x="1002" y="1686"/>
                      </a:lnTo>
                      <a:lnTo>
                        <a:pt x="1025" y="1679"/>
                      </a:lnTo>
                      <a:lnTo>
                        <a:pt x="1050" y="1676"/>
                      </a:lnTo>
                      <a:lnTo>
                        <a:pt x="1075" y="1678"/>
                      </a:lnTo>
                      <a:lnTo>
                        <a:pt x="1100" y="1683"/>
                      </a:lnTo>
                      <a:lnTo>
                        <a:pt x="1124" y="1693"/>
                      </a:lnTo>
                      <a:lnTo>
                        <a:pt x="1148" y="1708"/>
                      </a:lnTo>
                      <a:lnTo>
                        <a:pt x="1169" y="1725"/>
                      </a:lnTo>
                      <a:lnTo>
                        <a:pt x="1187" y="1746"/>
                      </a:lnTo>
                      <a:lnTo>
                        <a:pt x="1201" y="1769"/>
                      </a:lnTo>
                      <a:lnTo>
                        <a:pt x="1211" y="1794"/>
                      </a:lnTo>
                      <a:lnTo>
                        <a:pt x="1217" y="1818"/>
                      </a:lnTo>
                      <a:lnTo>
                        <a:pt x="1218" y="1843"/>
                      </a:lnTo>
                      <a:lnTo>
                        <a:pt x="1215" y="1868"/>
                      </a:lnTo>
                      <a:lnTo>
                        <a:pt x="1208" y="1891"/>
                      </a:lnTo>
                      <a:lnTo>
                        <a:pt x="1196" y="1912"/>
                      </a:lnTo>
                      <a:lnTo>
                        <a:pt x="1181" y="1932"/>
                      </a:lnTo>
                      <a:lnTo>
                        <a:pt x="1201" y="1916"/>
                      </a:lnTo>
                      <a:lnTo>
                        <a:pt x="1222" y="1905"/>
                      </a:lnTo>
                      <a:lnTo>
                        <a:pt x="1245" y="1898"/>
                      </a:lnTo>
                      <a:lnTo>
                        <a:pt x="1270" y="1895"/>
                      </a:lnTo>
                      <a:lnTo>
                        <a:pt x="1294" y="1896"/>
                      </a:lnTo>
                      <a:lnTo>
                        <a:pt x="1320" y="1902"/>
                      </a:lnTo>
                      <a:lnTo>
                        <a:pt x="1344" y="1912"/>
                      </a:lnTo>
                      <a:lnTo>
                        <a:pt x="1367" y="1926"/>
                      </a:lnTo>
                      <a:lnTo>
                        <a:pt x="1388" y="1944"/>
                      </a:lnTo>
                      <a:lnTo>
                        <a:pt x="1407" y="1965"/>
                      </a:lnTo>
                      <a:lnTo>
                        <a:pt x="1421" y="1988"/>
                      </a:lnTo>
                      <a:lnTo>
                        <a:pt x="1431" y="2013"/>
                      </a:lnTo>
                      <a:lnTo>
                        <a:pt x="1436" y="2037"/>
                      </a:lnTo>
                      <a:lnTo>
                        <a:pt x="1438" y="2062"/>
                      </a:lnTo>
                      <a:lnTo>
                        <a:pt x="1435" y="2087"/>
                      </a:lnTo>
                      <a:lnTo>
                        <a:pt x="1428" y="2110"/>
                      </a:lnTo>
                      <a:lnTo>
                        <a:pt x="1416" y="2131"/>
                      </a:lnTo>
                      <a:lnTo>
                        <a:pt x="1672" y="2386"/>
                      </a:lnTo>
                      <a:lnTo>
                        <a:pt x="1685" y="2395"/>
                      </a:lnTo>
                      <a:lnTo>
                        <a:pt x="1699" y="2401"/>
                      </a:lnTo>
                      <a:lnTo>
                        <a:pt x="1716" y="2402"/>
                      </a:lnTo>
                      <a:lnTo>
                        <a:pt x="1733" y="2400"/>
                      </a:lnTo>
                      <a:lnTo>
                        <a:pt x="1750" y="2395"/>
                      </a:lnTo>
                      <a:lnTo>
                        <a:pt x="1767" y="2386"/>
                      </a:lnTo>
                      <a:lnTo>
                        <a:pt x="1782" y="2374"/>
                      </a:lnTo>
                      <a:lnTo>
                        <a:pt x="1794" y="2358"/>
                      </a:lnTo>
                      <a:lnTo>
                        <a:pt x="1803" y="2342"/>
                      </a:lnTo>
                      <a:lnTo>
                        <a:pt x="1809" y="2325"/>
                      </a:lnTo>
                      <a:lnTo>
                        <a:pt x="1811" y="2308"/>
                      </a:lnTo>
                      <a:lnTo>
                        <a:pt x="1809" y="2291"/>
                      </a:lnTo>
                      <a:lnTo>
                        <a:pt x="1803" y="2276"/>
                      </a:lnTo>
                      <a:lnTo>
                        <a:pt x="1794" y="2264"/>
                      </a:lnTo>
                      <a:lnTo>
                        <a:pt x="1584" y="2055"/>
                      </a:lnTo>
                      <a:lnTo>
                        <a:pt x="1573" y="2041"/>
                      </a:lnTo>
                      <a:lnTo>
                        <a:pt x="1567" y="2025"/>
                      </a:lnTo>
                      <a:lnTo>
                        <a:pt x="1564" y="2007"/>
                      </a:lnTo>
                      <a:lnTo>
                        <a:pt x="1567" y="1989"/>
                      </a:lnTo>
                      <a:lnTo>
                        <a:pt x="1573" y="1973"/>
                      </a:lnTo>
                      <a:lnTo>
                        <a:pt x="1584" y="1958"/>
                      </a:lnTo>
                      <a:lnTo>
                        <a:pt x="1599" y="1947"/>
                      </a:lnTo>
                      <a:lnTo>
                        <a:pt x="1616" y="1941"/>
                      </a:lnTo>
                      <a:lnTo>
                        <a:pt x="1633" y="1939"/>
                      </a:lnTo>
                      <a:lnTo>
                        <a:pt x="1650" y="1941"/>
                      </a:lnTo>
                      <a:lnTo>
                        <a:pt x="1668" y="1947"/>
                      </a:lnTo>
                      <a:lnTo>
                        <a:pt x="1682" y="1958"/>
                      </a:lnTo>
                      <a:lnTo>
                        <a:pt x="1892" y="2167"/>
                      </a:lnTo>
                      <a:lnTo>
                        <a:pt x="1904" y="2176"/>
                      </a:lnTo>
                      <a:lnTo>
                        <a:pt x="1920" y="2182"/>
                      </a:lnTo>
                      <a:lnTo>
                        <a:pt x="1936" y="2183"/>
                      </a:lnTo>
                      <a:lnTo>
                        <a:pt x="1953" y="2182"/>
                      </a:lnTo>
                      <a:lnTo>
                        <a:pt x="1971" y="2176"/>
                      </a:lnTo>
                      <a:lnTo>
                        <a:pt x="1987" y="2167"/>
                      </a:lnTo>
                      <a:lnTo>
                        <a:pt x="2002" y="2155"/>
                      </a:lnTo>
                      <a:lnTo>
                        <a:pt x="2015" y="2139"/>
                      </a:lnTo>
                      <a:lnTo>
                        <a:pt x="2024" y="2123"/>
                      </a:lnTo>
                      <a:lnTo>
                        <a:pt x="2029" y="2106"/>
                      </a:lnTo>
                      <a:lnTo>
                        <a:pt x="2031" y="2089"/>
                      </a:lnTo>
                      <a:lnTo>
                        <a:pt x="2029" y="2073"/>
                      </a:lnTo>
                      <a:lnTo>
                        <a:pt x="2024" y="2058"/>
                      </a:lnTo>
                      <a:lnTo>
                        <a:pt x="2015" y="2045"/>
                      </a:lnTo>
                      <a:lnTo>
                        <a:pt x="1804" y="1837"/>
                      </a:lnTo>
                      <a:lnTo>
                        <a:pt x="1793" y="1822"/>
                      </a:lnTo>
                      <a:lnTo>
                        <a:pt x="1786" y="1806"/>
                      </a:lnTo>
                      <a:lnTo>
                        <a:pt x="1784" y="1788"/>
                      </a:lnTo>
                      <a:lnTo>
                        <a:pt x="1786" y="1770"/>
                      </a:lnTo>
                      <a:lnTo>
                        <a:pt x="1793" y="1754"/>
                      </a:lnTo>
                      <a:lnTo>
                        <a:pt x="1804" y="1740"/>
                      </a:lnTo>
                      <a:lnTo>
                        <a:pt x="1820" y="1729"/>
                      </a:lnTo>
                      <a:lnTo>
                        <a:pt x="1836" y="1722"/>
                      </a:lnTo>
                      <a:lnTo>
                        <a:pt x="1853" y="1720"/>
                      </a:lnTo>
                      <a:lnTo>
                        <a:pt x="1871" y="1722"/>
                      </a:lnTo>
                      <a:lnTo>
                        <a:pt x="1887" y="1729"/>
                      </a:lnTo>
                      <a:lnTo>
                        <a:pt x="1902" y="1740"/>
                      </a:lnTo>
                      <a:lnTo>
                        <a:pt x="2112" y="1948"/>
                      </a:lnTo>
                      <a:lnTo>
                        <a:pt x="2125" y="1957"/>
                      </a:lnTo>
                      <a:lnTo>
                        <a:pt x="2140" y="1963"/>
                      </a:lnTo>
                      <a:lnTo>
                        <a:pt x="2156" y="1965"/>
                      </a:lnTo>
                      <a:lnTo>
                        <a:pt x="2174" y="1963"/>
                      </a:lnTo>
                      <a:lnTo>
                        <a:pt x="2190" y="1957"/>
                      </a:lnTo>
                      <a:lnTo>
                        <a:pt x="2207" y="1949"/>
                      </a:lnTo>
                      <a:lnTo>
                        <a:pt x="2223" y="1936"/>
                      </a:lnTo>
                      <a:lnTo>
                        <a:pt x="2235" y="1920"/>
                      </a:lnTo>
                      <a:lnTo>
                        <a:pt x="2244" y="1904"/>
                      </a:lnTo>
                      <a:lnTo>
                        <a:pt x="2249" y="1887"/>
                      </a:lnTo>
                      <a:lnTo>
                        <a:pt x="2251" y="1871"/>
                      </a:lnTo>
                      <a:lnTo>
                        <a:pt x="2249" y="1855"/>
                      </a:lnTo>
                      <a:lnTo>
                        <a:pt x="2244" y="1839"/>
                      </a:lnTo>
                      <a:lnTo>
                        <a:pt x="2234" y="1826"/>
                      </a:lnTo>
                      <a:lnTo>
                        <a:pt x="2025" y="1618"/>
                      </a:lnTo>
                      <a:lnTo>
                        <a:pt x="2013" y="1603"/>
                      </a:lnTo>
                      <a:lnTo>
                        <a:pt x="2006" y="1587"/>
                      </a:lnTo>
                      <a:lnTo>
                        <a:pt x="2004" y="1570"/>
                      </a:lnTo>
                      <a:lnTo>
                        <a:pt x="2006" y="1553"/>
                      </a:lnTo>
                      <a:lnTo>
                        <a:pt x="2013" y="1535"/>
                      </a:lnTo>
                      <a:lnTo>
                        <a:pt x="2025" y="1521"/>
                      </a:lnTo>
                      <a:lnTo>
                        <a:pt x="2039" y="1510"/>
                      </a:lnTo>
                      <a:lnTo>
                        <a:pt x="2055" y="1503"/>
                      </a:lnTo>
                      <a:lnTo>
                        <a:pt x="2074" y="1501"/>
                      </a:lnTo>
                      <a:lnTo>
                        <a:pt x="2091" y="1503"/>
                      </a:lnTo>
                      <a:lnTo>
                        <a:pt x="2107" y="1510"/>
                      </a:lnTo>
                      <a:lnTo>
                        <a:pt x="2122" y="1521"/>
                      </a:lnTo>
                      <a:lnTo>
                        <a:pt x="2332" y="1729"/>
                      </a:lnTo>
                      <a:lnTo>
                        <a:pt x="2345" y="1739"/>
                      </a:lnTo>
                      <a:lnTo>
                        <a:pt x="2359" y="1744"/>
                      </a:lnTo>
                      <a:lnTo>
                        <a:pt x="2377" y="1746"/>
                      </a:lnTo>
                      <a:lnTo>
                        <a:pt x="2393" y="1744"/>
                      </a:lnTo>
                      <a:lnTo>
                        <a:pt x="2410" y="1739"/>
                      </a:lnTo>
                      <a:lnTo>
                        <a:pt x="2427" y="1730"/>
                      </a:lnTo>
                      <a:lnTo>
                        <a:pt x="2442" y="1718"/>
                      </a:lnTo>
                      <a:lnTo>
                        <a:pt x="2455" y="1703"/>
                      </a:lnTo>
                      <a:lnTo>
                        <a:pt x="2463" y="1685"/>
                      </a:lnTo>
                      <a:lnTo>
                        <a:pt x="2469" y="1669"/>
                      </a:lnTo>
                      <a:lnTo>
                        <a:pt x="2471" y="1652"/>
                      </a:lnTo>
                      <a:lnTo>
                        <a:pt x="2469" y="1636"/>
                      </a:lnTo>
                      <a:lnTo>
                        <a:pt x="2463" y="1620"/>
                      </a:lnTo>
                      <a:lnTo>
                        <a:pt x="2454" y="1608"/>
                      </a:lnTo>
                      <a:lnTo>
                        <a:pt x="2452" y="1606"/>
                      </a:lnTo>
                      <a:lnTo>
                        <a:pt x="2447" y="1600"/>
                      </a:lnTo>
                      <a:lnTo>
                        <a:pt x="2438" y="1591"/>
                      </a:lnTo>
                      <a:lnTo>
                        <a:pt x="2426" y="1579"/>
                      </a:lnTo>
                      <a:lnTo>
                        <a:pt x="2410" y="1564"/>
                      </a:lnTo>
                      <a:lnTo>
                        <a:pt x="2392" y="1545"/>
                      </a:lnTo>
                      <a:lnTo>
                        <a:pt x="2372" y="1525"/>
                      </a:lnTo>
                      <a:lnTo>
                        <a:pt x="2348" y="1502"/>
                      </a:lnTo>
                      <a:lnTo>
                        <a:pt x="2323" y="1477"/>
                      </a:lnTo>
                      <a:lnTo>
                        <a:pt x="2295" y="1449"/>
                      </a:lnTo>
                      <a:lnTo>
                        <a:pt x="2265" y="1420"/>
                      </a:lnTo>
                      <a:lnTo>
                        <a:pt x="2235" y="1389"/>
                      </a:lnTo>
                      <a:lnTo>
                        <a:pt x="2202" y="1357"/>
                      </a:lnTo>
                      <a:lnTo>
                        <a:pt x="2169" y="1323"/>
                      </a:lnTo>
                      <a:lnTo>
                        <a:pt x="2134" y="1289"/>
                      </a:lnTo>
                      <a:lnTo>
                        <a:pt x="2099" y="1254"/>
                      </a:lnTo>
                      <a:lnTo>
                        <a:pt x="2062" y="1218"/>
                      </a:lnTo>
                      <a:lnTo>
                        <a:pt x="2027" y="1182"/>
                      </a:lnTo>
                      <a:lnTo>
                        <a:pt x="1990" y="1146"/>
                      </a:lnTo>
                      <a:lnTo>
                        <a:pt x="1954" y="1110"/>
                      </a:lnTo>
                      <a:lnTo>
                        <a:pt x="1918" y="1074"/>
                      </a:lnTo>
                      <a:lnTo>
                        <a:pt x="1882" y="1039"/>
                      </a:lnTo>
                      <a:lnTo>
                        <a:pt x="1847" y="1003"/>
                      </a:lnTo>
                      <a:lnTo>
                        <a:pt x="1813" y="970"/>
                      </a:lnTo>
                      <a:lnTo>
                        <a:pt x="1780" y="937"/>
                      </a:lnTo>
                      <a:lnTo>
                        <a:pt x="1748" y="906"/>
                      </a:lnTo>
                      <a:lnTo>
                        <a:pt x="1718" y="875"/>
                      </a:lnTo>
                      <a:lnTo>
                        <a:pt x="1689" y="847"/>
                      </a:lnTo>
                      <a:lnTo>
                        <a:pt x="1663" y="821"/>
                      </a:lnTo>
                      <a:lnTo>
                        <a:pt x="1638" y="797"/>
                      </a:lnTo>
                      <a:lnTo>
                        <a:pt x="1616" y="775"/>
                      </a:lnTo>
                      <a:lnTo>
                        <a:pt x="1596" y="756"/>
                      </a:lnTo>
                      <a:lnTo>
                        <a:pt x="1579" y="740"/>
                      </a:lnTo>
                      <a:lnTo>
                        <a:pt x="1565" y="725"/>
                      </a:lnTo>
                      <a:lnTo>
                        <a:pt x="1560" y="721"/>
                      </a:lnTo>
                      <a:lnTo>
                        <a:pt x="1553" y="715"/>
                      </a:lnTo>
                      <a:lnTo>
                        <a:pt x="1546" y="711"/>
                      </a:lnTo>
                      <a:lnTo>
                        <a:pt x="1537" y="706"/>
                      </a:lnTo>
                      <a:lnTo>
                        <a:pt x="1527" y="704"/>
                      </a:lnTo>
                      <a:lnTo>
                        <a:pt x="1515" y="703"/>
                      </a:lnTo>
                      <a:lnTo>
                        <a:pt x="1501" y="705"/>
                      </a:lnTo>
                      <a:lnTo>
                        <a:pt x="1485" y="711"/>
                      </a:lnTo>
                      <a:lnTo>
                        <a:pt x="1468" y="720"/>
                      </a:lnTo>
                      <a:lnTo>
                        <a:pt x="1449" y="735"/>
                      </a:lnTo>
                      <a:lnTo>
                        <a:pt x="1428" y="754"/>
                      </a:lnTo>
                      <a:lnTo>
                        <a:pt x="1405" y="779"/>
                      </a:lnTo>
                      <a:lnTo>
                        <a:pt x="1383" y="808"/>
                      </a:lnTo>
                      <a:lnTo>
                        <a:pt x="1366" y="837"/>
                      </a:lnTo>
                      <a:lnTo>
                        <a:pt x="1270" y="1012"/>
                      </a:lnTo>
                      <a:lnTo>
                        <a:pt x="1259" y="1031"/>
                      </a:lnTo>
                      <a:lnTo>
                        <a:pt x="1244" y="1050"/>
                      </a:lnTo>
                      <a:lnTo>
                        <a:pt x="1226" y="1069"/>
                      </a:lnTo>
                      <a:lnTo>
                        <a:pt x="1194" y="1096"/>
                      </a:lnTo>
                      <a:lnTo>
                        <a:pt x="1161" y="1119"/>
                      </a:lnTo>
                      <a:lnTo>
                        <a:pt x="1125" y="1136"/>
                      </a:lnTo>
                      <a:lnTo>
                        <a:pt x="1089" y="1147"/>
                      </a:lnTo>
                      <a:lnTo>
                        <a:pt x="1052" y="1153"/>
                      </a:lnTo>
                      <a:lnTo>
                        <a:pt x="1014" y="1153"/>
                      </a:lnTo>
                      <a:lnTo>
                        <a:pt x="976" y="1147"/>
                      </a:lnTo>
                      <a:lnTo>
                        <a:pt x="944" y="1137"/>
                      </a:lnTo>
                      <a:lnTo>
                        <a:pt x="913" y="1123"/>
                      </a:lnTo>
                      <a:lnTo>
                        <a:pt x="883" y="1106"/>
                      </a:lnTo>
                      <a:lnTo>
                        <a:pt x="858" y="1085"/>
                      </a:lnTo>
                      <a:lnTo>
                        <a:pt x="833" y="1061"/>
                      </a:lnTo>
                      <a:lnTo>
                        <a:pt x="813" y="1034"/>
                      </a:lnTo>
                      <a:lnTo>
                        <a:pt x="796" y="1004"/>
                      </a:lnTo>
                      <a:lnTo>
                        <a:pt x="784" y="980"/>
                      </a:lnTo>
                      <a:lnTo>
                        <a:pt x="777" y="955"/>
                      </a:lnTo>
                      <a:lnTo>
                        <a:pt x="772" y="930"/>
                      </a:lnTo>
                      <a:lnTo>
                        <a:pt x="772" y="908"/>
                      </a:lnTo>
                      <a:lnTo>
                        <a:pt x="774" y="886"/>
                      </a:lnTo>
                      <a:lnTo>
                        <a:pt x="781" y="866"/>
                      </a:lnTo>
                      <a:lnTo>
                        <a:pt x="1064" y="203"/>
                      </a:lnTo>
                      <a:lnTo>
                        <a:pt x="1074" y="185"/>
                      </a:lnTo>
                      <a:lnTo>
                        <a:pt x="1086" y="166"/>
                      </a:lnTo>
                      <a:lnTo>
                        <a:pt x="1102" y="147"/>
                      </a:lnTo>
                      <a:lnTo>
                        <a:pt x="1120" y="126"/>
                      </a:lnTo>
                      <a:lnTo>
                        <a:pt x="1130" y="117"/>
                      </a:lnTo>
                      <a:lnTo>
                        <a:pt x="1142" y="106"/>
                      </a:lnTo>
                      <a:lnTo>
                        <a:pt x="1158" y="94"/>
                      </a:lnTo>
                      <a:lnTo>
                        <a:pt x="1176" y="81"/>
                      </a:lnTo>
                      <a:lnTo>
                        <a:pt x="1196" y="67"/>
                      </a:lnTo>
                      <a:lnTo>
                        <a:pt x="1220" y="53"/>
                      </a:lnTo>
                      <a:lnTo>
                        <a:pt x="1245" y="40"/>
                      </a:lnTo>
                      <a:lnTo>
                        <a:pt x="1274" y="28"/>
                      </a:lnTo>
                      <a:lnTo>
                        <a:pt x="1305" y="18"/>
                      </a:lnTo>
                      <a:lnTo>
                        <a:pt x="1338" y="10"/>
                      </a:lnTo>
                      <a:lnTo>
                        <a:pt x="1373" y="3"/>
                      </a:lnTo>
                      <a:lnTo>
                        <a:pt x="1412" y="0"/>
                      </a:lnTo>
                      <a:lnTo>
                        <a:pt x="14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8" name="Freeform 12">
                  <a:extLst>
                    <a:ext uri="{FF2B5EF4-FFF2-40B4-BE49-F238E27FC236}">
                      <a16:creationId xmlns:a16="http://schemas.microsoft.com/office/drawing/2014/main" id="{7E39CD34-161E-C74A-B249-A75A936316D0}"/>
                    </a:ext>
                  </a:extLst>
                </p:cNvPr>
                <p:cNvSpPr>
                  <a:spLocks noEditPoints="1"/>
                </p:cNvSpPr>
                <p:nvPr/>
              </p:nvSpPr>
              <p:spPr bwMode="auto">
                <a:xfrm>
                  <a:off x="1701801" y="2038351"/>
                  <a:ext cx="149225" cy="147638"/>
                </a:xfrm>
                <a:custGeom>
                  <a:avLst/>
                  <a:gdLst>
                    <a:gd name="T0" fmla="*/ 671 w 1031"/>
                    <a:gd name="T1" fmla="*/ 657 h 1025"/>
                    <a:gd name="T2" fmla="*/ 626 w 1031"/>
                    <a:gd name="T3" fmla="*/ 679 h 1025"/>
                    <a:gd name="T4" fmla="*/ 595 w 1031"/>
                    <a:gd name="T5" fmla="*/ 718 h 1025"/>
                    <a:gd name="T6" fmla="*/ 584 w 1031"/>
                    <a:gd name="T7" fmla="*/ 766 h 1025"/>
                    <a:gd name="T8" fmla="*/ 595 w 1031"/>
                    <a:gd name="T9" fmla="*/ 817 h 1025"/>
                    <a:gd name="T10" fmla="*/ 626 w 1031"/>
                    <a:gd name="T11" fmla="*/ 854 h 1025"/>
                    <a:gd name="T12" fmla="*/ 671 w 1031"/>
                    <a:gd name="T13" fmla="*/ 877 h 1025"/>
                    <a:gd name="T14" fmla="*/ 723 w 1031"/>
                    <a:gd name="T15" fmla="*/ 877 h 1025"/>
                    <a:gd name="T16" fmla="*/ 768 w 1031"/>
                    <a:gd name="T17" fmla="*/ 854 h 1025"/>
                    <a:gd name="T18" fmla="*/ 800 w 1031"/>
                    <a:gd name="T19" fmla="*/ 816 h 1025"/>
                    <a:gd name="T20" fmla="*/ 811 w 1031"/>
                    <a:gd name="T21" fmla="*/ 766 h 1025"/>
                    <a:gd name="T22" fmla="*/ 800 w 1031"/>
                    <a:gd name="T23" fmla="*/ 718 h 1025"/>
                    <a:gd name="T24" fmla="*/ 768 w 1031"/>
                    <a:gd name="T25" fmla="*/ 679 h 1025"/>
                    <a:gd name="T26" fmla="*/ 723 w 1031"/>
                    <a:gd name="T27" fmla="*/ 657 h 1025"/>
                    <a:gd name="T28" fmla="*/ 345 w 1031"/>
                    <a:gd name="T29" fmla="*/ 0 h 1025"/>
                    <a:gd name="T30" fmla="*/ 391 w 1031"/>
                    <a:gd name="T31" fmla="*/ 12 h 1025"/>
                    <a:gd name="T32" fmla="*/ 432 w 1031"/>
                    <a:gd name="T33" fmla="*/ 39 h 1025"/>
                    <a:gd name="T34" fmla="*/ 1007 w 1031"/>
                    <a:gd name="T35" fmla="*/ 615 h 1025"/>
                    <a:gd name="T36" fmla="*/ 1027 w 1031"/>
                    <a:gd name="T37" fmla="*/ 659 h 1025"/>
                    <a:gd name="T38" fmla="*/ 1031 w 1031"/>
                    <a:gd name="T39" fmla="*/ 705 h 1025"/>
                    <a:gd name="T40" fmla="*/ 1019 w 1031"/>
                    <a:gd name="T41" fmla="*/ 751 h 1025"/>
                    <a:gd name="T42" fmla="*/ 992 w 1031"/>
                    <a:gd name="T43" fmla="*/ 791 h 1025"/>
                    <a:gd name="T44" fmla="*/ 776 w 1031"/>
                    <a:gd name="T45" fmla="*/ 1001 h 1025"/>
                    <a:gd name="T46" fmla="*/ 732 w 1031"/>
                    <a:gd name="T47" fmla="*/ 1021 h 1025"/>
                    <a:gd name="T48" fmla="*/ 686 w 1031"/>
                    <a:gd name="T49" fmla="*/ 1025 h 1025"/>
                    <a:gd name="T50" fmla="*/ 640 w 1031"/>
                    <a:gd name="T51" fmla="*/ 1013 h 1025"/>
                    <a:gd name="T52" fmla="*/ 600 w 1031"/>
                    <a:gd name="T53" fmla="*/ 985 h 1025"/>
                    <a:gd name="T54" fmla="*/ 24 w 1031"/>
                    <a:gd name="T55" fmla="*/ 409 h 1025"/>
                    <a:gd name="T56" fmla="*/ 4 w 1031"/>
                    <a:gd name="T57" fmla="*/ 367 h 1025"/>
                    <a:gd name="T58" fmla="*/ 0 w 1031"/>
                    <a:gd name="T59" fmla="*/ 320 h 1025"/>
                    <a:gd name="T60" fmla="*/ 11 w 1031"/>
                    <a:gd name="T61" fmla="*/ 275 h 1025"/>
                    <a:gd name="T62" fmla="*/ 40 w 1031"/>
                    <a:gd name="T63" fmla="*/ 234 h 1025"/>
                    <a:gd name="T64" fmla="*/ 255 w 1031"/>
                    <a:gd name="T65" fmla="*/ 24 h 1025"/>
                    <a:gd name="T66" fmla="*/ 298 w 1031"/>
                    <a:gd name="T67" fmla="*/ 4 h 1025"/>
                    <a:gd name="T68" fmla="*/ 345 w 1031"/>
                    <a:gd name="T69"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1" h="1025">
                      <a:moveTo>
                        <a:pt x="698" y="654"/>
                      </a:moveTo>
                      <a:lnTo>
                        <a:pt x="671" y="657"/>
                      </a:lnTo>
                      <a:lnTo>
                        <a:pt x="648" y="665"/>
                      </a:lnTo>
                      <a:lnTo>
                        <a:pt x="626" y="679"/>
                      </a:lnTo>
                      <a:lnTo>
                        <a:pt x="609" y="696"/>
                      </a:lnTo>
                      <a:lnTo>
                        <a:pt x="595" y="718"/>
                      </a:lnTo>
                      <a:lnTo>
                        <a:pt x="587" y="741"/>
                      </a:lnTo>
                      <a:lnTo>
                        <a:pt x="584" y="766"/>
                      </a:lnTo>
                      <a:lnTo>
                        <a:pt x="587" y="793"/>
                      </a:lnTo>
                      <a:lnTo>
                        <a:pt x="595" y="817"/>
                      </a:lnTo>
                      <a:lnTo>
                        <a:pt x="609" y="837"/>
                      </a:lnTo>
                      <a:lnTo>
                        <a:pt x="626" y="854"/>
                      </a:lnTo>
                      <a:lnTo>
                        <a:pt x="648" y="868"/>
                      </a:lnTo>
                      <a:lnTo>
                        <a:pt x="671" y="877"/>
                      </a:lnTo>
                      <a:lnTo>
                        <a:pt x="698" y="880"/>
                      </a:lnTo>
                      <a:lnTo>
                        <a:pt x="723" y="877"/>
                      </a:lnTo>
                      <a:lnTo>
                        <a:pt x="748" y="868"/>
                      </a:lnTo>
                      <a:lnTo>
                        <a:pt x="768" y="854"/>
                      </a:lnTo>
                      <a:lnTo>
                        <a:pt x="785" y="837"/>
                      </a:lnTo>
                      <a:lnTo>
                        <a:pt x="800" y="816"/>
                      </a:lnTo>
                      <a:lnTo>
                        <a:pt x="808" y="793"/>
                      </a:lnTo>
                      <a:lnTo>
                        <a:pt x="811" y="766"/>
                      </a:lnTo>
                      <a:lnTo>
                        <a:pt x="808" y="741"/>
                      </a:lnTo>
                      <a:lnTo>
                        <a:pt x="800" y="718"/>
                      </a:lnTo>
                      <a:lnTo>
                        <a:pt x="785" y="696"/>
                      </a:lnTo>
                      <a:lnTo>
                        <a:pt x="768" y="679"/>
                      </a:lnTo>
                      <a:lnTo>
                        <a:pt x="748" y="665"/>
                      </a:lnTo>
                      <a:lnTo>
                        <a:pt x="723" y="657"/>
                      </a:lnTo>
                      <a:lnTo>
                        <a:pt x="698" y="654"/>
                      </a:lnTo>
                      <a:close/>
                      <a:moveTo>
                        <a:pt x="345" y="0"/>
                      </a:moveTo>
                      <a:lnTo>
                        <a:pt x="368" y="4"/>
                      </a:lnTo>
                      <a:lnTo>
                        <a:pt x="391" y="12"/>
                      </a:lnTo>
                      <a:lnTo>
                        <a:pt x="412" y="24"/>
                      </a:lnTo>
                      <a:lnTo>
                        <a:pt x="432" y="39"/>
                      </a:lnTo>
                      <a:lnTo>
                        <a:pt x="992" y="596"/>
                      </a:lnTo>
                      <a:lnTo>
                        <a:pt x="1007" y="615"/>
                      </a:lnTo>
                      <a:lnTo>
                        <a:pt x="1019" y="637"/>
                      </a:lnTo>
                      <a:lnTo>
                        <a:pt x="1027" y="659"/>
                      </a:lnTo>
                      <a:lnTo>
                        <a:pt x="1031" y="682"/>
                      </a:lnTo>
                      <a:lnTo>
                        <a:pt x="1031" y="705"/>
                      </a:lnTo>
                      <a:lnTo>
                        <a:pt x="1027" y="729"/>
                      </a:lnTo>
                      <a:lnTo>
                        <a:pt x="1019" y="751"/>
                      </a:lnTo>
                      <a:lnTo>
                        <a:pt x="1007" y="771"/>
                      </a:lnTo>
                      <a:lnTo>
                        <a:pt x="992" y="791"/>
                      </a:lnTo>
                      <a:lnTo>
                        <a:pt x="796" y="985"/>
                      </a:lnTo>
                      <a:lnTo>
                        <a:pt x="776" y="1001"/>
                      </a:lnTo>
                      <a:lnTo>
                        <a:pt x="755" y="1013"/>
                      </a:lnTo>
                      <a:lnTo>
                        <a:pt x="732" y="1021"/>
                      </a:lnTo>
                      <a:lnTo>
                        <a:pt x="709" y="1025"/>
                      </a:lnTo>
                      <a:lnTo>
                        <a:pt x="686" y="1025"/>
                      </a:lnTo>
                      <a:lnTo>
                        <a:pt x="663" y="1021"/>
                      </a:lnTo>
                      <a:lnTo>
                        <a:pt x="640" y="1013"/>
                      </a:lnTo>
                      <a:lnTo>
                        <a:pt x="619" y="1001"/>
                      </a:lnTo>
                      <a:lnTo>
                        <a:pt x="600" y="985"/>
                      </a:lnTo>
                      <a:lnTo>
                        <a:pt x="40" y="429"/>
                      </a:lnTo>
                      <a:lnTo>
                        <a:pt x="24" y="409"/>
                      </a:lnTo>
                      <a:lnTo>
                        <a:pt x="11" y="389"/>
                      </a:lnTo>
                      <a:lnTo>
                        <a:pt x="4" y="367"/>
                      </a:lnTo>
                      <a:lnTo>
                        <a:pt x="0" y="344"/>
                      </a:lnTo>
                      <a:lnTo>
                        <a:pt x="0" y="320"/>
                      </a:lnTo>
                      <a:lnTo>
                        <a:pt x="4" y="297"/>
                      </a:lnTo>
                      <a:lnTo>
                        <a:pt x="11" y="275"/>
                      </a:lnTo>
                      <a:lnTo>
                        <a:pt x="24" y="253"/>
                      </a:lnTo>
                      <a:lnTo>
                        <a:pt x="40" y="234"/>
                      </a:lnTo>
                      <a:lnTo>
                        <a:pt x="236" y="39"/>
                      </a:lnTo>
                      <a:lnTo>
                        <a:pt x="255" y="24"/>
                      </a:lnTo>
                      <a:lnTo>
                        <a:pt x="275" y="12"/>
                      </a:lnTo>
                      <a:lnTo>
                        <a:pt x="298" y="4"/>
                      </a:lnTo>
                      <a:lnTo>
                        <a:pt x="321" y="0"/>
                      </a:lnTo>
                      <a:lnTo>
                        <a:pt x="3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39" name="Group 65">
                <a:extLst>
                  <a:ext uri="{FF2B5EF4-FFF2-40B4-BE49-F238E27FC236}">
                    <a16:creationId xmlns:a16="http://schemas.microsoft.com/office/drawing/2014/main" id="{553C2247-9EA1-2F47-B856-E059F2D4892A}"/>
                  </a:ext>
                </a:extLst>
              </p:cNvPr>
              <p:cNvGrpSpPr/>
              <p:nvPr/>
            </p:nvGrpSpPr>
            <p:grpSpPr>
              <a:xfrm>
                <a:off x="3173909" y="2159988"/>
                <a:ext cx="481013" cy="477838"/>
                <a:chOff x="1835150" y="2667001"/>
                <a:chExt cx="481013" cy="477838"/>
              </a:xfrm>
              <a:solidFill>
                <a:schemeClr val="bg1"/>
              </a:solidFill>
            </p:grpSpPr>
            <p:sp>
              <p:nvSpPr>
                <p:cNvPr id="67" name="Freeform 17">
                  <a:extLst>
                    <a:ext uri="{FF2B5EF4-FFF2-40B4-BE49-F238E27FC236}">
                      <a16:creationId xmlns:a16="http://schemas.microsoft.com/office/drawing/2014/main" id="{705E2887-110C-E34C-A57C-6623F5C22B9B}"/>
                    </a:ext>
                  </a:extLst>
                </p:cNvPr>
                <p:cNvSpPr>
                  <a:spLocks/>
                </p:cNvSpPr>
                <p:nvPr/>
              </p:nvSpPr>
              <p:spPr bwMode="auto">
                <a:xfrm>
                  <a:off x="2192338" y="2776538"/>
                  <a:ext cx="123825" cy="42863"/>
                </a:xfrm>
                <a:custGeom>
                  <a:avLst/>
                  <a:gdLst>
                    <a:gd name="T0" fmla="*/ 0 w 860"/>
                    <a:gd name="T1" fmla="*/ 0 h 300"/>
                    <a:gd name="T2" fmla="*/ 709 w 860"/>
                    <a:gd name="T3" fmla="*/ 0 h 300"/>
                    <a:gd name="T4" fmla="*/ 739 w 860"/>
                    <a:gd name="T5" fmla="*/ 3 h 300"/>
                    <a:gd name="T6" fmla="*/ 768 w 860"/>
                    <a:gd name="T7" fmla="*/ 11 h 300"/>
                    <a:gd name="T8" fmla="*/ 793 w 860"/>
                    <a:gd name="T9" fmla="*/ 26 h 300"/>
                    <a:gd name="T10" fmla="*/ 816 w 860"/>
                    <a:gd name="T11" fmla="*/ 43 h 300"/>
                    <a:gd name="T12" fmla="*/ 834 w 860"/>
                    <a:gd name="T13" fmla="*/ 66 h 300"/>
                    <a:gd name="T14" fmla="*/ 849 w 860"/>
                    <a:gd name="T15" fmla="*/ 91 h 300"/>
                    <a:gd name="T16" fmla="*/ 857 w 860"/>
                    <a:gd name="T17" fmla="*/ 119 h 300"/>
                    <a:gd name="T18" fmla="*/ 860 w 860"/>
                    <a:gd name="T19" fmla="*/ 149 h 300"/>
                    <a:gd name="T20" fmla="*/ 857 w 860"/>
                    <a:gd name="T21" fmla="*/ 180 h 300"/>
                    <a:gd name="T22" fmla="*/ 849 w 860"/>
                    <a:gd name="T23" fmla="*/ 209 h 300"/>
                    <a:gd name="T24" fmla="*/ 834 w 860"/>
                    <a:gd name="T25" fmla="*/ 234 h 300"/>
                    <a:gd name="T26" fmla="*/ 816 w 860"/>
                    <a:gd name="T27" fmla="*/ 256 h 300"/>
                    <a:gd name="T28" fmla="*/ 793 w 860"/>
                    <a:gd name="T29" fmla="*/ 274 h 300"/>
                    <a:gd name="T30" fmla="*/ 768 w 860"/>
                    <a:gd name="T31" fmla="*/ 289 h 300"/>
                    <a:gd name="T32" fmla="*/ 739 w 860"/>
                    <a:gd name="T33" fmla="*/ 297 h 300"/>
                    <a:gd name="T34" fmla="*/ 709 w 860"/>
                    <a:gd name="T35" fmla="*/ 300 h 300"/>
                    <a:gd name="T36" fmla="*/ 246 w 860"/>
                    <a:gd name="T37" fmla="*/ 300 h 300"/>
                    <a:gd name="T38" fmla="*/ 205 w 860"/>
                    <a:gd name="T39" fmla="*/ 234 h 300"/>
                    <a:gd name="T40" fmla="*/ 159 w 860"/>
                    <a:gd name="T41" fmla="*/ 170 h 300"/>
                    <a:gd name="T42" fmla="*/ 110 w 860"/>
                    <a:gd name="T43" fmla="*/ 110 h 300"/>
                    <a:gd name="T44" fmla="*/ 57 w 860"/>
                    <a:gd name="T45" fmla="*/ 53 h 300"/>
                    <a:gd name="T46" fmla="*/ 0 w 860"/>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0" h="300">
                      <a:moveTo>
                        <a:pt x="0" y="0"/>
                      </a:moveTo>
                      <a:lnTo>
                        <a:pt x="709" y="0"/>
                      </a:lnTo>
                      <a:lnTo>
                        <a:pt x="739" y="3"/>
                      </a:lnTo>
                      <a:lnTo>
                        <a:pt x="768" y="11"/>
                      </a:lnTo>
                      <a:lnTo>
                        <a:pt x="793" y="26"/>
                      </a:lnTo>
                      <a:lnTo>
                        <a:pt x="816" y="43"/>
                      </a:lnTo>
                      <a:lnTo>
                        <a:pt x="834" y="66"/>
                      </a:lnTo>
                      <a:lnTo>
                        <a:pt x="849" y="91"/>
                      </a:lnTo>
                      <a:lnTo>
                        <a:pt x="857" y="119"/>
                      </a:lnTo>
                      <a:lnTo>
                        <a:pt x="860" y="149"/>
                      </a:lnTo>
                      <a:lnTo>
                        <a:pt x="857" y="180"/>
                      </a:lnTo>
                      <a:lnTo>
                        <a:pt x="849" y="209"/>
                      </a:lnTo>
                      <a:lnTo>
                        <a:pt x="834" y="234"/>
                      </a:lnTo>
                      <a:lnTo>
                        <a:pt x="816" y="256"/>
                      </a:lnTo>
                      <a:lnTo>
                        <a:pt x="793" y="274"/>
                      </a:lnTo>
                      <a:lnTo>
                        <a:pt x="768" y="289"/>
                      </a:lnTo>
                      <a:lnTo>
                        <a:pt x="739" y="297"/>
                      </a:lnTo>
                      <a:lnTo>
                        <a:pt x="709" y="300"/>
                      </a:lnTo>
                      <a:lnTo>
                        <a:pt x="246" y="300"/>
                      </a:lnTo>
                      <a:lnTo>
                        <a:pt x="205" y="234"/>
                      </a:lnTo>
                      <a:lnTo>
                        <a:pt x="159" y="170"/>
                      </a:lnTo>
                      <a:lnTo>
                        <a:pt x="110" y="110"/>
                      </a:lnTo>
                      <a:lnTo>
                        <a:pt x="57" y="5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8" name="Freeform 18">
                  <a:extLst>
                    <a:ext uri="{FF2B5EF4-FFF2-40B4-BE49-F238E27FC236}">
                      <a16:creationId xmlns:a16="http://schemas.microsoft.com/office/drawing/2014/main" id="{A207C048-2C90-3041-96FB-DB3BF1D452DE}"/>
                    </a:ext>
                  </a:extLst>
                </p:cNvPr>
                <p:cNvSpPr>
                  <a:spLocks/>
                </p:cNvSpPr>
                <p:nvPr/>
              </p:nvSpPr>
              <p:spPr bwMode="auto">
                <a:xfrm>
                  <a:off x="2233613" y="2832101"/>
                  <a:ext cx="82550" cy="42863"/>
                </a:xfrm>
                <a:custGeom>
                  <a:avLst/>
                  <a:gdLst>
                    <a:gd name="T0" fmla="*/ 0 w 573"/>
                    <a:gd name="T1" fmla="*/ 0 h 301"/>
                    <a:gd name="T2" fmla="*/ 422 w 573"/>
                    <a:gd name="T3" fmla="*/ 0 h 301"/>
                    <a:gd name="T4" fmla="*/ 452 w 573"/>
                    <a:gd name="T5" fmla="*/ 3 h 301"/>
                    <a:gd name="T6" fmla="*/ 481 w 573"/>
                    <a:gd name="T7" fmla="*/ 12 h 301"/>
                    <a:gd name="T8" fmla="*/ 506 w 573"/>
                    <a:gd name="T9" fmla="*/ 25 h 301"/>
                    <a:gd name="T10" fmla="*/ 529 w 573"/>
                    <a:gd name="T11" fmla="*/ 44 h 301"/>
                    <a:gd name="T12" fmla="*/ 547 w 573"/>
                    <a:gd name="T13" fmla="*/ 66 h 301"/>
                    <a:gd name="T14" fmla="*/ 562 w 573"/>
                    <a:gd name="T15" fmla="*/ 92 h 301"/>
                    <a:gd name="T16" fmla="*/ 570 w 573"/>
                    <a:gd name="T17" fmla="*/ 120 h 301"/>
                    <a:gd name="T18" fmla="*/ 573 w 573"/>
                    <a:gd name="T19" fmla="*/ 150 h 301"/>
                    <a:gd name="T20" fmla="*/ 570 w 573"/>
                    <a:gd name="T21" fmla="*/ 180 h 301"/>
                    <a:gd name="T22" fmla="*/ 562 w 573"/>
                    <a:gd name="T23" fmla="*/ 208 h 301"/>
                    <a:gd name="T24" fmla="*/ 547 w 573"/>
                    <a:gd name="T25" fmla="*/ 234 h 301"/>
                    <a:gd name="T26" fmla="*/ 529 w 573"/>
                    <a:gd name="T27" fmla="*/ 256 h 301"/>
                    <a:gd name="T28" fmla="*/ 506 w 573"/>
                    <a:gd name="T29" fmla="*/ 275 h 301"/>
                    <a:gd name="T30" fmla="*/ 481 w 573"/>
                    <a:gd name="T31" fmla="*/ 288 h 301"/>
                    <a:gd name="T32" fmla="*/ 452 w 573"/>
                    <a:gd name="T33" fmla="*/ 298 h 301"/>
                    <a:gd name="T34" fmla="*/ 422 w 573"/>
                    <a:gd name="T35" fmla="*/ 301 h 301"/>
                    <a:gd name="T36" fmla="*/ 98 w 573"/>
                    <a:gd name="T37" fmla="*/ 301 h 301"/>
                    <a:gd name="T38" fmla="*/ 81 w 573"/>
                    <a:gd name="T39" fmla="*/ 222 h 301"/>
                    <a:gd name="T40" fmla="*/ 59 w 573"/>
                    <a:gd name="T41" fmla="*/ 146 h 301"/>
                    <a:gd name="T42" fmla="*/ 32 w 573"/>
                    <a:gd name="T43" fmla="*/ 72 h 301"/>
                    <a:gd name="T44" fmla="*/ 0 w 573"/>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3" h="301">
                      <a:moveTo>
                        <a:pt x="0" y="0"/>
                      </a:moveTo>
                      <a:lnTo>
                        <a:pt x="422" y="0"/>
                      </a:lnTo>
                      <a:lnTo>
                        <a:pt x="452" y="3"/>
                      </a:lnTo>
                      <a:lnTo>
                        <a:pt x="481" y="12"/>
                      </a:lnTo>
                      <a:lnTo>
                        <a:pt x="506" y="25"/>
                      </a:lnTo>
                      <a:lnTo>
                        <a:pt x="529" y="44"/>
                      </a:lnTo>
                      <a:lnTo>
                        <a:pt x="547" y="66"/>
                      </a:lnTo>
                      <a:lnTo>
                        <a:pt x="562" y="92"/>
                      </a:lnTo>
                      <a:lnTo>
                        <a:pt x="570" y="120"/>
                      </a:lnTo>
                      <a:lnTo>
                        <a:pt x="573" y="150"/>
                      </a:lnTo>
                      <a:lnTo>
                        <a:pt x="570" y="180"/>
                      </a:lnTo>
                      <a:lnTo>
                        <a:pt x="562" y="208"/>
                      </a:lnTo>
                      <a:lnTo>
                        <a:pt x="547" y="234"/>
                      </a:lnTo>
                      <a:lnTo>
                        <a:pt x="529" y="256"/>
                      </a:lnTo>
                      <a:lnTo>
                        <a:pt x="506" y="275"/>
                      </a:lnTo>
                      <a:lnTo>
                        <a:pt x="481" y="288"/>
                      </a:lnTo>
                      <a:lnTo>
                        <a:pt x="452" y="298"/>
                      </a:lnTo>
                      <a:lnTo>
                        <a:pt x="422" y="301"/>
                      </a:lnTo>
                      <a:lnTo>
                        <a:pt x="98" y="301"/>
                      </a:lnTo>
                      <a:lnTo>
                        <a:pt x="81" y="222"/>
                      </a:lnTo>
                      <a:lnTo>
                        <a:pt x="59" y="146"/>
                      </a:lnTo>
                      <a:lnTo>
                        <a:pt x="32" y="72"/>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9" name="Freeform 19">
                  <a:extLst>
                    <a:ext uri="{FF2B5EF4-FFF2-40B4-BE49-F238E27FC236}">
                      <a16:creationId xmlns:a16="http://schemas.microsoft.com/office/drawing/2014/main" id="{DF04DAEC-8DB5-F64C-8631-AF2A96B4AF0F}"/>
                    </a:ext>
                  </a:extLst>
                </p:cNvPr>
                <p:cNvSpPr>
                  <a:spLocks/>
                </p:cNvSpPr>
                <p:nvPr/>
              </p:nvSpPr>
              <p:spPr bwMode="auto">
                <a:xfrm>
                  <a:off x="2111375" y="2722563"/>
                  <a:ext cx="204788" cy="42863"/>
                </a:xfrm>
                <a:custGeom>
                  <a:avLst/>
                  <a:gdLst>
                    <a:gd name="T0" fmla="*/ 142 w 1414"/>
                    <a:gd name="T1" fmla="*/ 0 h 302"/>
                    <a:gd name="T2" fmla="*/ 1263 w 1414"/>
                    <a:gd name="T3" fmla="*/ 0 h 302"/>
                    <a:gd name="T4" fmla="*/ 1293 w 1414"/>
                    <a:gd name="T5" fmla="*/ 3 h 302"/>
                    <a:gd name="T6" fmla="*/ 1322 w 1414"/>
                    <a:gd name="T7" fmla="*/ 12 h 302"/>
                    <a:gd name="T8" fmla="*/ 1347 w 1414"/>
                    <a:gd name="T9" fmla="*/ 26 h 302"/>
                    <a:gd name="T10" fmla="*/ 1370 w 1414"/>
                    <a:gd name="T11" fmla="*/ 45 h 302"/>
                    <a:gd name="T12" fmla="*/ 1388 w 1414"/>
                    <a:gd name="T13" fmla="*/ 66 h 302"/>
                    <a:gd name="T14" fmla="*/ 1403 w 1414"/>
                    <a:gd name="T15" fmla="*/ 92 h 302"/>
                    <a:gd name="T16" fmla="*/ 1411 w 1414"/>
                    <a:gd name="T17" fmla="*/ 121 h 302"/>
                    <a:gd name="T18" fmla="*/ 1414 w 1414"/>
                    <a:gd name="T19" fmla="*/ 151 h 302"/>
                    <a:gd name="T20" fmla="*/ 1411 w 1414"/>
                    <a:gd name="T21" fmla="*/ 181 h 302"/>
                    <a:gd name="T22" fmla="*/ 1403 w 1414"/>
                    <a:gd name="T23" fmla="*/ 209 h 302"/>
                    <a:gd name="T24" fmla="*/ 1388 w 1414"/>
                    <a:gd name="T25" fmla="*/ 235 h 302"/>
                    <a:gd name="T26" fmla="*/ 1370 w 1414"/>
                    <a:gd name="T27" fmla="*/ 257 h 302"/>
                    <a:gd name="T28" fmla="*/ 1347 w 1414"/>
                    <a:gd name="T29" fmla="*/ 276 h 302"/>
                    <a:gd name="T30" fmla="*/ 1322 w 1414"/>
                    <a:gd name="T31" fmla="*/ 289 h 302"/>
                    <a:gd name="T32" fmla="*/ 1293 w 1414"/>
                    <a:gd name="T33" fmla="*/ 298 h 302"/>
                    <a:gd name="T34" fmla="*/ 1263 w 1414"/>
                    <a:gd name="T35" fmla="*/ 302 h 302"/>
                    <a:gd name="T36" fmla="*/ 456 w 1414"/>
                    <a:gd name="T37" fmla="*/ 302 h 302"/>
                    <a:gd name="T38" fmla="*/ 387 w 1414"/>
                    <a:gd name="T39" fmla="*/ 255 h 302"/>
                    <a:gd name="T40" fmla="*/ 316 w 1414"/>
                    <a:gd name="T41" fmla="*/ 213 h 302"/>
                    <a:gd name="T42" fmla="*/ 241 w 1414"/>
                    <a:gd name="T43" fmla="*/ 177 h 302"/>
                    <a:gd name="T44" fmla="*/ 163 w 1414"/>
                    <a:gd name="T45" fmla="*/ 146 h 302"/>
                    <a:gd name="T46" fmla="*/ 83 w 1414"/>
                    <a:gd name="T47" fmla="*/ 120 h 302"/>
                    <a:gd name="T48" fmla="*/ 0 w 1414"/>
                    <a:gd name="T49" fmla="*/ 99 h 302"/>
                    <a:gd name="T50" fmla="*/ 11 w 1414"/>
                    <a:gd name="T51" fmla="*/ 75 h 302"/>
                    <a:gd name="T52" fmla="*/ 26 w 1414"/>
                    <a:gd name="T53" fmla="*/ 54 h 302"/>
                    <a:gd name="T54" fmla="*/ 44 w 1414"/>
                    <a:gd name="T55" fmla="*/ 36 h 302"/>
                    <a:gd name="T56" fmla="*/ 66 w 1414"/>
                    <a:gd name="T57" fmla="*/ 21 h 302"/>
                    <a:gd name="T58" fmla="*/ 89 w 1414"/>
                    <a:gd name="T59" fmla="*/ 10 h 302"/>
                    <a:gd name="T60" fmla="*/ 115 w 1414"/>
                    <a:gd name="T61" fmla="*/ 3 h 302"/>
                    <a:gd name="T62" fmla="*/ 142 w 1414"/>
                    <a:gd name="T6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2">
                      <a:moveTo>
                        <a:pt x="142" y="0"/>
                      </a:moveTo>
                      <a:lnTo>
                        <a:pt x="1263" y="0"/>
                      </a:lnTo>
                      <a:lnTo>
                        <a:pt x="1293" y="3"/>
                      </a:lnTo>
                      <a:lnTo>
                        <a:pt x="1322" y="12"/>
                      </a:lnTo>
                      <a:lnTo>
                        <a:pt x="1347" y="26"/>
                      </a:lnTo>
                      <a:lnTo>
                        <a:pt x="1370" y="45"/>
                      </a:lnTo>
                      <a:lnTo>
                        <a:pt x="1388" y="66"/>
                      </a:lnTo>
                      <a:lnTo>
                        <a:pt x="1403" y="92"/>
                      </a:lnTo>
                      <a:lnTo>
                        <a:pt x="1411" y="121"/>
                      </a:lnTo>
                      <a:lnTo>
                        <a:pt x="1414" y="151"/>
                      </a:lnTo>
                      <a:lnTo>
                        <a:pt x="1411" y="181"/>
                      </a:lnTo>
                      <a:lnTo>
                        <a:pt x="1403" y="209"/>
                      </a:lnTo>
                      <a:lnTo>
                        <a:pt x="1388" y="235"/>
                      </a:lnTo>
                      <a:lnTo>
                        <a:pt x="1370" y="257"/>
                      </a:lnTo>
                      <a:lnTo>
                        <a:pt x="1347" y="276"/>
                      </a:lnTo>
                      <a:lnTo>
                        <a:pt x="1322" y="289"/>
                      </a:lnTo>
                      <a:lnTo>
                        <a:pt x="1293" y="298"/>
                      </a:lnTo>
                      <a:lnTo>
                        <a:pt x="1263" y="302"/>
                      </a:lnTo>
                      <a:lnTo>
                        <a:pt x="456" y="302"/>
                      </a:lnTo>
                      <a:lnTo>
                        <a:pt x="387" y="255"/>
                      </a:lnTo>
                      <a:lnTo>
                        <a:pt x="316" y="213"/>
                      </a:lnTo>
                      <a:lnTo>
                        <a:pt x="241" y="177"/>
                      </a:lnTo>
                      <a:lnTo>
                        <a:pt x="163" y="146"/>
                      </a:lnTo>
                      <a:lnTo>
                        <a:pt x="83" y="120"/>
                      </a:lnTo>
                      <a:lnTo>
                        <a:pt x="0" y="99"/>
                      </a:lnTo>
                      <a:lnTo>
                        <a:pt x="11" y="75"/>
                      </a:lnTo>
                      <a:lnTo>
                        <a:pt x="26" y="54"/>
                      </a:lnTo>
                      <a:lnTo>
                        <a:pt x="44" y="36"/>
                      </a:lnTo>
                      <a:lnTo>
                        <a:pt x="66" y="21"/>
                      </a:lnTo>
                      <a:lnTo>
                        <a:pt x="89" y="10"/>
                      </a:lnTo>
                      <a:lnTo>
                        <a:pt x="115" y="3"/>
                      </a:lnTo>
                      <a:lnTo>
                        <a:pt x="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0" name="Freeform 20">
                  <a:extLst>
                    <a:ext uri="{FF2B5EF4-FFF2-40B4-BE49-F238E27FC236}">
                      <a16:creationId xmlns:a16="http://schemas.microsoft.com/office/drawing/2014/main" id="{AD6CDE2F-4FED-0247-8113-69C6E71C2030}"/>
                    </a:ext>
                  </a:extLst>
                </p:cNvPr>
                <p:cNvSpPr>
                  <a:spLocks/>
                </p:cNvSpPr>
                <p:nvPr/>
              </p:nvSpPr>
              <p:spPr bwMode="auto">
                <a:xfrm>
                  <a:off x="2109788" y="2667001"/>
                  <a:ext cx="206375" cy="44450"/>
                </a:xfrm>
                <a:custGeom>
                  <a:avLst/>
                  <a:gdLst>
                    <a:gd name="T0" fmla="*/ 151 w 1423"/>
                    <a:gd name="T1" fmla="*/ 0 h 301"/>
                    <a:gd name="T2" fmla="*/ 1272 w 1423"/>
                    <a:gd name="T3" fmla="*/ 0 h 301"/>
                    <a:gd name="T4" fmla="*/ 1302 w 1423"/>
                    <a:gd name="T5" fmla="*/ 3 h 301"/>
                    <a:gd name="T6" fmla="*/ 1331 w 1423"/>
                    <a:gd name="T7" fmla="*/ 12 h 301"/>
                    <a:gd name="T8" fmla="*/ 1356 w 1423"/>
                    <a:gd name="T9" fmla="*/ 26 h 301"/>
                    <a:gd name="T10" fmla="*/ 1379 w 1423"/>
                    <a:gd name="T11" fmla="*/ 44 h 301"/>
                    <a:gd name="T12" fmla="*/ 1397 w 1423"/>
                    <a:gd name="T13" fmla="*/ 67 h 301"/>
                    <a:gd name="T14" fmla="*/ 1412 w 1423"/>
                    <a:gd name="T15" fmla="*/ 92 h 301"/>
                    <a:gd name="T16" fmla="*/ 1420 w 1423"/>
                    <a:gd name="T17" fmla="*/ 120 h 301"/>
                    <a:gd name="T18" fmla="*/ 1423 w 1423"/>
                    <a:gd name="T19" fmla="*/ 150 h 301"/>
                    <a:gd name="T20" fmla="*/ 1420 w 1423"/>
                    <a:gd name="T21" fmla="*/ 180 h 301"/>
                    <a:gd name="T22" fmla="*/ 1412 w 1423"/>
                    <a:gd name="T23" fmla="*/ 209 h 301"/>
                    <a:gd name="T24" fmla="*/ 1397 w 1423"/>
                    <a:gd name="T25" fmla="*/ 234 h 301"/>
                    <a:gd name="T26" fmla="*/ 1379 w 1423"/>
                    <a:gd name="T27" fmla="*/ 257 h 301"/>
                    <a:gd name="T28" fmla="*/ 1356 w 1423"/>
                    <a:gd name="T29" fmla="*/ 275 h 301"/>
                    <a:gd name="T30" fmla="*/ 1331 w 1423"/>
                    <a:gd name="T31" fmla="*/ 289 h 301"/>
                    <a:gd name="T32" fmla="*/ 1302 w 1423"/>
                    <a:gd name="T33" fmla="*/ 298 h 301"/>
                    <a:gd name="T34" fmla="*/ 1272 w 1423"/>
                    <a:gd name="T35" fmla="*/ 301 h 301"/>
                    <a:gd name="T36" fmla="*/ 151 w 1423"/>
                    <a:gd name="T37" fmla="*/ 301 h 301"/>
                    <a:gd name="T38" fmla="*/ 120 w 1423"/>
                    <a:gd name="T39" fmla="*/ 298 h 301"/>
                    <a:gd name="T40" fmla="*/ 92 w 1423"/>
                    <a:gd name="T41" fmla="*/ 289 h 301"/>
                    <a:gd name="T42" fmla="*/ 67 w 1423"/>
                    <a:gd name="T43" fmla="*/ 275 h 301"/>
                    <a:gd name="T44" fmla="*/ 44 w 1423"/>
                    <a:gd name="T45" fmla="*/ 257 h 301"/>
                    <a:gd name="T46" fmla="*/ 26 w 1423"/>
                    <a:gd name="T47" fmla="*/ 234 h 301"/>
                    <a:gd name="T48" fmla="*/ 11 w 1423"/>
                    <a:gd name="T49" fmla="*/ 209 h 301"/>
                    <a:gd name="T50" fmla="*/ 3 w 1423"/>
                    <a:gd name="T51" fmla="*/ 181 h 301"/>
                    <a:gd name="T52" fmla="*/ 0 w 1423"/>
                    <a:gd name="T53" fmla="*/ 151 h 301"/>
                    <a:gd name="T54" fmla="*/ 3 w 1423"/>
                    <a:gd name="T55" fmla="*/ 120 h 301"/>
                    <a:gd name="T56" fmla="*/ 11 w 1423"/>
                    <a:gd name="T57" fmla="*/ 92 h 301"/>
                    <a:gd name="T58" fmla="*/ 26 w 1423"/>
                    <a:gd name="T59" fmla="*/ 67 h 301"/>
                    <a:gd name="T60" fmla="*/ 44 w 1423"/>
                    <a:gd name="T61" fmla="*/ 44 h 301"/>
                    <a:gd name="T62" fmla="*/ 67 w 1423"/>
                    <a:gd name="T63" fmla="*/ 26 h 301"/>
                    <a:gd name="T64" fmla="*/ 92 w 1423"/>
                    <a:gd name="T65" fmla="*/ 12 h 301"/>
                    <a:gd name="T66" fmla="*/ 120 w 1423"/>
                    <a:gd name="T67" fmla="*/ 3 h 301"/>
                    <a:gd name="T68" fmla="*/ 151 w 1423"/>
                    <a:gd name="T69"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3" h="301">
                      <a:moveTo>
                        <a:pt x="151" y="0"/>
                      </a:moveTo>
                      <a:lnTo>
                        <a:pt x="1272" y="0"/>
                      </a:lnTo>
                      <a:lnTo>
                        <a:pt x="1302" y="3"/>
                      </a:lnTo>
                      <a:lnTo>
                        <a:pt x="1331" y="12"/>
                      </a:lnTo>
                      <a:lnTo>
                        <a:pt x="1356" y="26"/>
                      </a:lnTo>
                      <a:lnTo>
                        <a:pt x="1379" y="44"/>
                      </a:lnTo>
                      <a:lnTo>
                        <a:pt x="1397" y="67"/>
                      </a:lnTo>
                      <a:lnTo>
                        <a:pt x="1412" y="92"/>
                      </a:lnTo>
                      <a:lnTo>
                        <a:pt x="1420" y="120"/>
                      </a:lnTo>
                      <a:lnTo>
                        <a:pt x="1423" y="150"/>
                      </a:lnTo>
                      <a:lnTo>
                        <a:pt x="1420" y="180"/>
                      </a:lnTo>
                      <a:lnTo>
                        <a:pt x="1412" y="209"/>
                      </a:lnTo>
                      <a:lnTo>
                        <a:pt x="1397" y="234"/>
                      </a:lnTo>
                      <a:lnTo>
                        <a:pt x="1379" y="257"/>
                      </a:lnTo>
                      <a:lnTo>
                        <a:pt x="1356" y="275"/>
                      </a:lnTo>
                      <a:lnTo>
                        <a:pt x="1331" y="289"/>
                      </a:lnTo>
                      <a:lnTo>
                        <a:pt x="1302" y="298"/>
                      </a:lnTo>
                      <a:lnTo>
                        <a:pt x="1272" y="301"/>
                      </a:lnTo>
                      <a:lnTo>
                        <a:pt x="151" y="301"/>
                      </a:lnTo>
                      <a:lnTo>
                        <a:pt x="120" y="298"/>
                      </a:lnTo>
                      <a:lnTo>
                        <a:pt x="92" y="289"/>
                      </a:lnTo>
                      <a:lnTo>
                        <a:pt x="67" y="275"/>
                      </a:lnTo>
                      <a:lnTo>
                        <a:pt x="44" y="257"/>
                      </a:lnTo>
                      <a:lnTo>
                        <a:pt x="26" y="234"/>
                      </a:lnTo>
                      <a:lnTo>
                        <a:pt x="11" y="209"/>
                      </a:lnTo>
                      <a:lnTo>
                        <a:pt x="3" y="181"/>
                      </a:lnTo>
                      <a:lnTo>
                        <a:pt x="0" y="151"/>
                      </a:lnTo>
                      <a:lnTo>
                        <a:pt x="3" y="120"/>
                      </a:lnTo>
                      <a:lnTo>
                        <a:pt x="11" y="92"/>
                      </a:lnTo>
                      <a:lnTo>
                        <a:pt x="26" y="67"/>
                      </a:lnTo>
                      <a:lnTo>
                        <a:pt x="44" y="44"/>
                      </a:lnTo>
                      <a:lnTo>
                        <a:pt x="67" y="26"/>
                      </a:lnTo>
                      <a:lnTo>
                        <a:pt x="92" y="12"/>
                      </a:lnTo>
                      <a:lnTo>
                        <a:pt x="120" y="3"/>
                      </a:lnTo>
                      <a:lnTo>
                        <a:pt x="15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1" name="Freeform 21">
                  <a:extLst>
                    <a:ext uri="{FF2B5EF4-FFF2-40B4-BE49-F238E27FC236}">
                      <a16:creationId xmlns:a16="http://schemas.microsoft.com/office/drawing/2014/main" id="{2DA7B771-D0C2-CE46-8044-9A302AF9545A}"/>
                    </a:ext>
                  </a:extLst>
                </p:cNvPr>
                <p:cNvSpPr>
                  <a:spLocks/>
                </p:cNvSpPr>
                <p:nvPr/>
              </p:nvSpPr>
              <p:spPr bwMode="auto">
                <a:xfrm>
                  <a:off x="2247900" y="2886076"/>
                  <a:ext cx="68263" cy="42863"/>
                </a:xfrm>
                <a:custGeom>
                  <a:avLst/>
                  <a:gdLst>
                    <a:gd name="T0" fmla="*/ 5 w 467"/>
                    <a:gd name="T1" fmla="*/ 0 h 300"/>
                    <a:gd name="T2" fmla="*/ 316 w 467"/>
                    <a:gd name="T3" fmla="*/ 0 h 300"/>
                    <a:gd name="T4" fmla="*/ 346 w 467"/>
                    <a:gd name="T5" fmla="*/ 3 h 300"/>
                    <a:gd name="T6" fmla="*/ 375 w 467"/>
                    <a:gd name="T7" fmla="*/ 11 h 300"/>
                    <a:gd name="T8" fmla="*/ 400 w 467"/>
                    <a:gd name="T9" fmla="*/ 26 h 300"/>
                    <a:gd name="T10" fmla="*/ 423 w 467"/>
                    <a:gd name="T11" fmla="*/ 43 h 300"/>
                    <a:gd name="T12" fmla="*/ 441 w 467"/>
                    <a:gd name="T13" fmla="*/ 66 h 300"/>
                    <a:gd name="T14" fmla="*/ 456 w 467"/>
                    <a:gd name="T15" fmla="*/ 91 h 300"/>
                    <a:gd name="T16" fmla="*/ 464 w 467"/>
                    <a:gd name="T17" fmla="*/ 119 h 300"/>
                    <a:gd name="T18" fmla="*/ 467 w 467"/>
                    <a:gd name="T19" fmla="*/ 150 h 300"/>
                    <a:gd name="T20" fmla="*/ 464 w 467"/>
                    <a:gd name="T21" fmla="*/ 181 h 300"/>
                    <a:gd name="T22" fmla="*/ 456 w 467"/>
                    <a:gd name="T23" fmla="*/ 209 h 300"/>
                    <a:gd name="T24" fmla="*/ 441 w 467"/>
                    <a:gd name="T25" fmla="*/ 235 h 300"/>
                    <a:gd name="T26" fmla="*/ 423 w 467"/>
                    <a:gd name="T27" fmla="*/ 257 h 300"/>
                    <a:gd name="T28" fmla="*/ 400 w 467"/>
                    <a:gd name="T29" fmla="*/ 275 h 300"/>
                    <a:gd name="T30" fmla="*/ 375 w 467"/>
                    <a:gd name="T31" fmla="*/ 289 h 300"/>
                    <a:gd name="T32" fmla="*/ 346 w 467"/>
                    <a:gd name="T33" fmla="*/ 297 h 300"/>
                    <a:gd name="T34" fmla="*/ 316 w 467"/>
                    <a:gd name="T35" fmla="*/ 300 h 300"/>
                    <a:gd name="T36" fmla="*/ 0 w 467"/>
                    <a:gd name="T37" fmla="*/ 300 h 300"/>
                    <a:gd name="T38" fmla="*/ 7 w 467"/>
                    <a:gd name="T39" fmla="*/ 247 h 300"/>
                    <a:gd name="T40" fmla="*/ 11 w 467"/>
                    <a:gd name="T41" fmla="*/ 193 h 300"/>
                    <a:gd name="T42" fmla="*/ 13 w 467"/>
                    <a:gd name="T43" fmla="*/ 138 h 300"/>
                    <a:gd name="T44" fmla="*/ 11 w 467"/>
                    <a:gd name="T45" fmla="*/ 68 h 300"/>
                    <a:gd name="T46" fmla="*/ 5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5" y="0"/>
                      </a:moveTo>
                      <a:lnTo>
                        <a:pt x="316" y="0"/>
                      </a:lnTo>
                      <a:lnTo>
                        <a:pt x="346" y="3"/>
                      </a:lnTo>
                      <a:lnTo>
                        <a:pt x="375" y="11"/>
                      </a:lnTo>
                      <a:lnTo>
                        <a:pt x="400" y="26"/>
                      </a:lnTo>
                      <a:lnTo>
                        <a:pt x="423" y="43"/>
                      </a:lnTo>
                      <a:lnTo>
                        <a:pt x="441" y="66"/>
                      </a:lnTo>
                      <a:lnTo>
                        <a:pt x="456" y="91"/>
                      </a:lnTo>
                      <a:lnTo>
                        <a:pt x="464" y="119"/>
                      </a:lnTo>
                      <a:lnTo>
                        <a:pt x="467" y="150"/>
                      </a:lnTo>
                      <a:lnTo>
                        <a:pt x="464" y="181"/>
                      </a:lnTo>
                      <a:lnTo>
                        <a:pt x="456" y="209"/>
                      </a:lnTo>
                      <a:lnTo>
                        <a:pt x="441" y="235"/>
                      </a:lnTo>
                      <a:lnTo>
                        <a:pt x="423" y="257"/>
                      </a:lnTo>
                      <a:lnTo>
                        <a:pt x="400" y="275"/>
                      </a:lnTo>
                      <a:lnTo>
                        <a:pt x="375" y="289"/>
                      </a:lnTo>
                      <a:lnTo>
                        <a:pt x="346" y="297"/>
                      </a:lnTo>
                      <a:lnTo>
                        <a:pt x="316" y="300"/>
                      </a:lnTo>
                      <a:lnTo>
                        <a:pt x="0" y="300"/>
                      </a:lnTo>
                      <a:lnTo>
                        <a:pt x="7" y="247"/>
                      </a:lnTo>
                      <a:lnTo>
                        <a:pt x="11" y="193"/>
                      </a:lnTo>
                      <a:lnTo>
                        <a:pt x="13" y="138"/>
                      </a:lnTo>
                      <a:lnTo>
                        <a:pt x="11" y="68"/>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2" name="Freeform 22">
                  <a:extLst>
                    <a:ext uri="{FF2B5EF4-FFF2-40B4-BE49-F238E27FC236}">
                      <a16:creationId xmlns:a16="http://schemas.microsoft.com/office/drawing/2014/main" id="{D77041B5-C625-714C-ACEA-2399976A9E6E}"/>
                    </a:ext>
                  </a:extLst>
                </p:cNvPr>
                <p:cNvSpPr>
                  <a:spLocks/>
                </p:cNvSpPr>
                <p:nvPr/>
              </p:nvSpPr>
              <p:spPr bwMode="auto">
                <a:xfrm>
                  <a:off x="2230438" y="2941638"/>
                  <a:ext cx="85725" cy="42863"/>
                </a:xfrm>
                <a:custGeom>
                  <a:avLst/>
                  <a:gdLst>
                    <a:gd name="T0" fmla="*/ 108 w 586"/>
                    <a:gd name="T1" fmla="*/ 0 h 301"/>
                    <a:gd name="T2" fmla="*/ 435 w 586"/>
                    <a:gd name="T3" fmla="*/ 0 h 301"/>
                    <a:gd name="T4" fmla="*/ 465 w 586"/>
                    <a:gd name="T5" fmla="*/ 3 h 301"/>
                    <a:gd name="T6" fmla="*/ 494 w 586"/>
                    <a:gd name="T7" fmla="*/ 12 h 301"/>
                    <a:gd name="T8" fmla="*/ 519 w 586"/>
                    <a:gd name="T9" fmla="*/ 25 h 301"/>
                    <a:gd name="T10" fmla="*/ 542 w 586"/>
                    <a:gd name="T11" fmla="*/ 44 h 301"/>
                    <a:gd name="T12" fmla="*/ 560 w 586"/>
                    <a:gd name="T13" fmla="*/ 66 h 301"/>
                    <a:gd name="T14" fmla="*/ 575 w 586"/>
                    <a:gd name="T15" fmla="*/ 92 h 301"/>
                    <a:gd name="T16" fmla="*/ 583 w 586"/>
                    <a:gd name="T17" fmla="*/ 120 h 301"/>
                    <a:gd name="T18" fmla="*/ 586 w 586"/>
                    <a:gd name="T19" fmla="*/ 150 h 301"/>
                    <a:gd name="T20" fmla="*/ 583 w 586"/>
                    <a:gd name="T21" fmla="*/ 180 h 301"/>
                    <a:gd name="T22" fmla="*/ 575 w 586"/>
                    <a:gd name="T23" fmla="*/ 209 h 301"/>
                    <a:gd name="T24" fmla="*/ 560 w 586"/>
                    <a:gd name="T25" fmla="*/ 234 h 301"/>
                    <a:gd name="T26" fmla="*/ 542 w 586"/>
                    <a:gd name="T27" fmla="*/ 257 h 301"/>
                    <a:gd name="T28" fmla="*/ 519 w 586"/>
                    <a:gd name="T29" fmla="*/ 275 h 301"/>
                    <a:gd name="T30" fmla="*/ 494 w 586"/>
                    <a:gd name="T31" fmla="*/ 289 h 301"/>
                    <a:gd name="T32" fmla="*/ 465 w 586"/>
                    <a:gd name="T33" fmla="*/ 298 h 301"/>
                    <a:gd name="T34" fmla="*/ 435 w 586"/>
                    <a:gd name="T35" fmla="*/ 301 h 301"/>
                    <a:gd name="T36" fmla="*/ 0 w 586"/>
                    <a:gd name="T37" fmla="*/ 301 h 301"/>
                    <a:gd name="T38" fmla="*/ 35 w 586"/>
                    <a:gd name="T39" fmla="*/ 229 h 301"/>
                    <a:gd name="T40" fmla="*/ 64 w 586"/>
                    <a:gd name="T41" fmla="*/ 155 h 301"/>
                    <a:gd name="T42" fmla="*/ 88 w 586"/>
                    <a:gd name="T43" fmla="*/ 78 h 301"/>
                    <a:gd name="T44" fmla="*/ 108 w 586"/>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1">
                      <a:moveTo>
                        <a:pt x="108" y="0"/>
                      </a:moveTo>
                      <a:lnTo>
                        <a:pt x="435" y="0"/>
                      </a:lnTo>
                      <a:lnTo>
                        <a:pt x="465" y="3"/>
                      </a:lnTo>
                      <a:lnTo>
                        <a:pt x="494" y="12"/>
                      </a:lnTo>
                      <a:lnTo>
                        <a:pt x="519" y="25"/>
                      </a:lnTo>
                      <a:lnTo>
                        <a:pt x="542" y="44"/>
                      </a:lnTo>
                      <a:lnTo>
                        <a:pt x="560" y="66"/>
                      </a:lnTo>
                      <a:lnTo>
                        <a:pt x="575" y="92"/>
                      </a:lnTo>
                      <a:lnTo>
                        <a:pt x="583" y="120"/>
                      </a:lnTo>
                      <a:lnTo>
                        <a:pt x="586" y="150"/>
                      </a:lnTo>
                      <a:lnTo>
                        <a:pt x="583" y="180"/>
                      </a:lnTo>
                      <a:lnTo>
                        <a:pt x="575" y="209"/>
                      </a:lnTo>
                      <a:lnTo>
                        <a:pt x="560" y="234"/>
                      </a:lnTo>
                      <a:lnTo>
                        <a:pt x="542" y="257"/>
                      </a:lnTo>
                      <a:lnTo>
                        <a:pt x="519" y="275"/>
                      </a:lnTo>
                      <a:lnTo>
                        <a:pt x="494" y="289"/>
                      </a:lnTo>
                      <a:lnTo>
                        <a:pt x="465" y="298"/>
                      </a:lnTo>
                      <a:lnTo>
                        <a:pt x="435" y="301"/>
                      </a:lnTo>
                      <a:lnTo>
                        <a:pt x="0" y="301"/>
                      </a:lnTo>
                      <a:lnTo>
                        <a:pt x="35" y="229"/>
                      </a:lnTo>
                      <a:lnTo>
                        <a:pt x="64" y="155"/>
                      </a:lnTo>
                      <a:lnTo>
                        <a:pt x="88" y="78"/>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3" name="Freeform 23">
                  <a:extLst>
                    <a:ext uri="{FF2B5EF4-FFF2-40B4-BE49-F238E27FC236}">
                      <a16:creationId xmlns:a16="http://schemas.microsoft.com/office/drawing/2014/main" id="{1415A510-151C-3544-9756-78FDED8A4EBF}"/>
                    </a:ext>
                  </a:extLst>
                </p:cNvPr>
                <p:cNvSpPr>
                  <a:spLocks/>
                </p:cNvSpPr>
                <p:nvPr/>
              </p:nvSpPr>
              <p:spPr bwMode="auto">
                <a:xfrm>
                  <a:off x="2187575" y="2995613"/>
                  <a:ext cx="128588" cy="42863"/>
                </a:xfrm>
                <a:custGeom>
                  <a:avLst/>
                  <a:gdLst>
                    <a:gd name="T0" fmla="*/ 257 w 887"/>
                    <a:gd name="T1" fmla="*/ 0 h 301"/>
                    <a:gd name="T2" fmla="*/ 736 w 887"/>
                    <a:gd name="T3" fmla="*/ 0 h 301"/>
                    <a:gd name="T4" fmla="*/ 766 w 887"/>
                    <a:gd name="T5" fmla="*/ 3 h 301"/>
                    <a:gd name="T6" fmla="*/ 795 w 887"/>
                    <a:gd name="T7" fmla="*/ 12 h 301"/>
                    <a:gd name="T8" fmla="*/ 820 w 887"/>
                    <a:gd name="T9" fmla="*/ 26 h 301"/>
                    <a:gd name="T10" fmla="*/ 843 w 887"/>
                    <a:gd name="T11" fmla="*/ 45 h 301"/>
                    <a:gd name="T12" fmla="*/ 861 w 887"/>
                    <a:gd name="T13" fmla="*/ 66 h 301"/>
                    <a:gd name="T14" fmla="*/ 876 w 887"/>
                    <a:gd name="T15" fmla="*/ 91 h 301"/>
                    <a:gd name="T16" fmla="*/ 884 w 887"/>
                    <a:gd name="T17" fmla="*/ 120 h 301"/>
                    <a:gd name="T18" fmla="*/ 887 w 887"/>
                    <a:gd name="T19" fmla="*/ 151 h 301"/>
                    <a:gd name="T20" fmla="*/ 884 w 887"/>
                    <a:gd name="T21" fmla="*/ 181 h 301"/>
                    <a:gd name="T22" fmla="*/ 876 w 887"/>
                    <a:gd name="T23" fmla="*/ 209 h 301"/>
                    <a:gd name="T24" fmla="*/ 861 w 887"/>
                    <a:gd name="T25" fmla="*/ 235 h 301"/>
                    <a:gd name="T26" fmla="*/ 843 w 887"/>
                    <a:gd name="T27" fmla="*/ 257 h 301"/>
                    <a:gd name="T28" fmla="*/ 820 w 887"/>
                    <a:gd name="T29" fmla="*/ 275 h 301"/>
                    <a:gd name="T30" fmla="*/ 795 w 887"/>
                    <a:gd name="T31" fmla="*/ 289 h 301"/>
                    <a:gd name="T32" fmla="*/ 766 w 887"/>
                    <a:gd name="T33" fmla="*/ 298 h 301"/>
                    <a:gd name="T34" fmla="*/ 736 w 887"/>
                    <a:gd name="T35" fmla="*/ 301 h 301"/>
                    <a:gd name="T36" fmla="*/ 0 w 887"/>
                    <a:gd name="T37" fmla="*/ 301 h 301"/>
                    <a:gd name="T38" fmla="*/ 59 w 887"/>
                    <a:gd name="T39" fmla="*/ 247 h 301"/>
                    <a:gd name="T40" fmla="*/ 115 w 887"/>
                    <a:gd name="T41" fmla="*/ 191 h 301"/>
                    <a:gd name="T42" fmla="*/ 166 w 887"/>
                    <a:gd name="T43" fmla="*/ 131 h 301"/>
                    <a:gd name="T44" fmla="*/ 214 w 887"/>
                    <a:gd name="T45" fmla="*/ 67 h 301"/>
                    <a:gd name="T46" fmla="*/ 257 w 887"/>
                    <a:gd name="T4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7" h="301">
                      <a:moveTo>
                        <a:pt x="257" y="0"/>
                      </a:moveTo>
                      <a:lnTo>
                        <a:pt x="736" y="0"/>
                      </a:lnTo>
                      <a:lnTo>
                        <a:pt x="766" y="3"/>
                      </a:lnTo>
                      <a:lnTo>
                        <a:pt x="795" y="12"/>
                      </a:lnTo>
                      <a:lnTo>
                        <a:pt x="820" y="26"/>
                      </a:lnTo>
                      <a:lnTo>
                        <a:pt x="843" y="45"/>
                      </a:lnTo>
                      <a:lnTo>
                        <a:pt x="861" y="66"/>
                      </a:lnTo>
                      <a:lnTo>
                        <a:pt x="876" y="91"/>
                      </a:lnTo>
                      <a:lnTo>
                        <a:pt x="884" y="120"/>
                      </a:lnTo>
                      <a:lnTo>
                        <a:pt x="887" y="151"/>
                      </a:lnTo>
                      <a:lnTo>
                        <a:pt x="884" y="181"/>
                      </a:lnTo>
                      <a:lnTo>
                        <a:pt x="876" y="209"/>
                      </a:lnTo>
                      <a:lnTo>
                        <a:pt x="861" y="235"/>
                      </a:lnTo>
                      <a:lnTo>
                        <a:pt x="843" y="257"/>
                      </a:lnTo>
                      <a:lnTo>
                        <a:pt x="820" y="275"/>
                      </a:lnTo>
                      <a:lnTo>
                        <a:pt x="795" y="289"/>
                      </a:lnTo>
                      <a:lnTo>
                        <a:pt x="766" y="298"/>
                      </a:lnTo>
                      <a:lnTo>
                        <a:pt x="736" y="301"/>
                      </a:lnTo>
                      <a:lnTo>
                        <a:pt x="0" y="301"/>
                      </a:lnTo>
                      <a:lnTo>
                        <a:pt x="59" y="247"/>
                      </a:lnTo>
                      <a:lnTo>
                        <a:pt x="115" y="191"/>
                      </a:lnTo>
                      <a:lnTo>
                        <a:pt x="166" y="131"/>
                      </a:lnTo>
                      <a:lnTo>
                        <a:pt x="214" y="67"/>
                      </a:lnTo>
                      <a:lnTo>
                        <a:pt x="2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4" name="Freeform 24">
                  <a:extLst>
                    <a:ext uri="{FF2B5EF4-FFF2-40B4-BE49-F238E27FC236}">
                      <a16:creationId xmlns:a16="http://schemas.microsoft.com/office/drawing/2014/main" id="{06A6C6B1-A2F6-864A-9C76-1CA0CA2F0FB1}"/>
                    </a:ext>
                  </a:extLst>
                </p:cNvPr>
                <p:cNvSpPr>
                  <a:spLocks/>
                </p:cNvSpPr>
                <p:nvPr/>
              </p:nvSpPr>
              <p:spPr bwMode="auto">
                <a:xfrm>
                  <a:off x="1835150" y="2882901"/>
                  <a:ext cx="66675" cy="42863"/>
                </a:xfrm>
                <a:custGeom>
                  <a:avLst/>
                  <a:gdLst>
                    <a:gd name="T0" fmla="*/ 152 w 467"/>
                    <a:gd name="T1" fmla="*/ 0 h 300"/>
                    <a:gd name="T2" fmla="*/ 467 w 467"/>
                    <a:gd name="T3" fmla="*/ 0 h 300"/>
                    <a:gd name="T4" fmla="*/ 461 w 467"/>
                    <a:gd name="T5" fmla="*/ 54 h 300"/>
                    <a:gd name="T6" fmla="*/ 456 w 467"/>
                    <a:gd name="T7" fmla="*/ 108 h 300"/>
                    <a:gd name="T8" fmla="*/ 454 w 467"/>
                    <a:gd name="T9" fmla="*/ 163 h 300"/>
                    <a:gd name="T10" fmla="*/ 456 w 467"/>
                    <a:gd name="T11" fmla="*/ 232 h 300"/>
                    <a:gd name="T12" fmla="*/ 463 w 467"/>
                    <a:gd name="T13" fmla="*/ 300 h 300"/>
                    <a:gd name="T14" fmla="*/ 152 w 467"/>
                    <a:gd name="T15" fmla="*/ 300 h 300"/>
                    <a:gd name="T16" fmla="*/ 121 w 467"/>
                    <a:gd name="T17" fmla="*/ 297 h 300"/>
                    <a:gd name="T18" fmla="*/ 93 w 467"/>
                    <a:gd name="T19" fmla="*/ 289 h 300"/>
                    <a:gd name="T20" fmla="*/ 67 w 467"/>
                    <a:gd name="T21" fmla="*/ 275 h 300"/>
                    <a:gd name="T22" fmla="*/ 45 w 467"/>
                    <a:gd name="T23" fmla="*/ 257 h 300"/>
                    <a:gd name="T24" fmla="*/ 26 w 467"/>
                    <a:gd name="T25" fmla="*/ 234 h 300"/>
                    <a:gd name="T26" fmla="*/ 13 w 467"/>
                    <a:gd name="T27" fmla="*/ 209 h 300"/>
                    <a:gd name="T28" fmla="*/ 3 w 467"/>
                    <a:gd name="T29" fmla="*/ 181 h 300"/>
                    <a:gd name="T30" fmla="*/ 0 w 467"/>
                    <a:gd name="T31" fmla="*/ 149 h 300"/>
                    <a:gd name="T32" fmla="*/ 3 w 467"/>
                    <a:gd name="T33" fmla="*/ 119 h 300"/>
                    <a:gd name="T34" fmla="*/ 13 w 467"/>
                    <a:gd name="T35" fmla="*/ 91 h 300"/>
                    <a:gd name="T36" fmla="*/ 26 w 467"/>
                    <a:gd name="T37" fmla="*/ 66 h 300"/>
                    <a:gd name="T38" fmla="*/ 45 w 467"/>
                    <a:gd name="T39" fmla="*/ 43 h 300"/>
                    <a:gd name="T40" fmla="*/ 67 w 467"/>
                    <a:gd name="T41" fmla="*/ 26 h 300"/>
                    <a:gd name="T42" fmla="*/ 93 w 467"/>
                    <a:gd name="T43" fmla="*/ 11 h 300"/>
                    <a:gd name="T44" fmla="*/ 121 w 467"/>
                    <a:gd name="T45" fmla="*/ 3 h 300"/>
                    <a:gd name="T46" fmla="*/ 152 w 467"/>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7" h="300">
                      <a:moveTo>
                        <a:pt x="152" y="0"/>
                      </a:moveTo>
                      <a:lnTo>
                        <a:pt x="467" y="0"/>
                      </a:lnTo>
                      <a:lnTo>
                        <a:pt x="461" y="54"/>
                      </a:lnTo>
                      <a:lnTo>
                        <a:pt x="456" y="108"/>
                      </a:lnTo>
                      <a:lnTo>
                        <a:pt x="454" y="163"/>
                      </a:lnTo>
                      <a:lnTo>
                        <a:pt x="456" y="232"/>
                      </a:lnTo>
                      <a:lnTo>
                        <a:pt x="463" y="300"/>
                      </a:lnTo>
                      <a:lnTo>
                        <a:pt x="152" y="300"/>
                      </a:lnTo>
                      <a:lnTo>
                        <a:pt x="121" y="297"/>
                      </a:lnTo>
                      <a:lnTo>
                        <a:pt x="93" y="289"/>
                      </a:lnTo>
                      <a:lnTo>
                        <a:pt x="67" y="275"/>
                      </a:lnTo>
                      <a:lnTo>
                        <a:pt x="45" y="257"/>
                      </a:lnTo>
                      <a:lnTo>
                        <a:pt x="26" y="234"/>
                      </a:lnTo>
                      <a:lnTo>
                        <a:pt x="13" y="209"/>
                      </a:lnTo>
                      <a:lnTo>
                        <a:pt x="3" y="181"/>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5" name="Freeform 25">
                  <a:extLst>
                    <a:ext uri="{FF2B5EF4-FFF2-40B4-BE49-F238E27FC236}">
                      <a16:creationId xmlns:a16="http://schemas.microsoft.com/office/drawing/2014/main" id="{E8AC88BA-44A9-7B4E-AABE-A2F1E2DDF39E}"/>
                    </a:ext>
                  </a:extLst>
                </p:cNvPr>
                <p:cNvSpPr>
                  <a:spLocks/>
                </p:cNvSpPr>
                <p:nvPr/>
              </p:nvSpPr>
              <p:spPr bwMode="auto">
                <a:xfrm>
                  <a:off x="1835150" y="2936876"/>
                  <a:ext cx="82550" cy="44450"/>
                </a:xfrm>
                <a:custGeom>
                  <a:avLst/>
                  <a:gdLst>
                    <a:gd name="T0" fmla="*/ 152 w 574"/>
                    <a:gd name="T1" fmla="*/ 0 h 301"/>
                    <a:gd name="T2" fmla="*/ 475 w 574"/>
                    <a:gd name="T3" fmla="*/ 0 h 301"/>
                    <a:gd name="T4" fmla="*/ 492 w 574"/>
                    <a:gd name="T5" fmla="*/ 78 h 301"/>
                    <a:gd name="T6" fmla="*/ 515 w 574"/>
                    <a:gd name="T7" fmla="*/ 154 h 301"/>
                    <a:gd name="T8" fmla="*/ 542 w 574"/>
                    <a:gd name="T9" fmla="*/ 229 h 301"/>
                    <a:gd name="T10" fmla="*/ 574 w 574"/>
                    <a:gd name="T11" fmla="*/ 301 h 301"/>
                    <a:gd name="T12" fmla="*/ 152 w 574"/>
                    <a:gd name="T13" fmla="*/ 301 h 301"/>
                    <a:gd name="T14" fmla="*/ 121 w 574"/>
                    <a:gd name="T15" fmla="*/ 298 h 301"/>
                    <a:gd name="T16" fmla="*/ 93 w 574"/>
                    <a:gd name="T17" fmla="*/ 288 h 301"/>
                    <a:gd name="T18" fmla="*/ 67 w 574"/>
                    <a:gd name="T19" fmla="*/ 275 h 301"/>
                    <a:gd name="T20" fmla="*/ 45 w 574"/>
                    <a:gd name="T21" fmla="*/ 256 h 301"/>
                    <a:gd name="T22" fmla="*/ 26 w 574"/>
                    <a:gd name="T23" fmla="*/ 234 h 301"/>
                    <a:gd name="T24" fmla="*/ 13 w 574"/>
                    <a:gd name="T25" fmla="*/ 208 h 301"/>
                    <a:gd name="T26" fmla="*/ 3 w 574"/>
                    <a:gd name="T27" fmla="*/ 180 h 301"/>
                    <a:gd name="T28" fmla="*/ 0 w 574"/>
                    <a:gd name="T29" fmla="*/ 150 h 301"/>
                    <a:gd name="T30" fmla="*/ 3 w 574"/>
                    <a:gd name="T31" fmla="*/ 120 h 301"/>
                    <a:gd name="T32" fmla="*/ 13 w 574"/>
                    <a:gd name="T33" fmla="*/ 92 h 301"/>
                    <a:gd name="T34" fmla="*/ 26 w 574"/>
                    <a:gd name="T35" fmla="*/ 66 h 301"/>
                    <a:gd name="T36" fmla="*/ 45 w 574"/>
                    <a:gd name="T37" fmla="*/ 44 h 301"/>
                    <a:gd name="T38" fmla="*/ 67 w 574"/>
                    <a:gd name="T39" fmla="*/ 25 h 301"/>
                    <a:gd name="T40" fmla="*/ 93 w 574"/>
                    <a:gd name="T41" fmla="*/ 12 h 301"/>
                    <a:gd name="T42" fmla="*/ 121 w 574"/>
                    <a:gd name="T43" fmla="*/ 3 h 301"/>
                    <a:gd name="T44" fmla="*/ 152 w 574"/>
                    <a:gd name="T45"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4" h="301">
                      <a:moveTo>
                        <a:pt x="152" y="0"/>
                      </a:moveTo>
                      <a:lnTo>
                        <a:pt x="475" y="0"/>
                      </a:lnTo>
                      <a:lnTo>
                        <a:pt x="492" y="78"/>
                      </a:lnTo>
                      <a:lnTo>
                        <a:pt x="515" y="154"/>
                      </a:lnTo>
                      <a:lnTo>
                        <a:pt x="542" y="229"/>
                      </a:lnTo>
                      <a:lnTo>
                        <a:pt x="574" y="301"/>
                      </a:lnTo>
                      <a:lnTo>
                        <a:pt x="152" y="301"/>
                      </a:lnTo>
                      <a:lnTo>
                        <a:pt x="121" y="298"/>
                      </a:lnTo>
                      <a:lnTo>
                        <a:pt x="93" y="288"/>
                      </a:lnTo>
                      <a:lnTo>
                        <a:pt x="67" y="275"/>
                      </a:lnTo>
                      <a:lnTo>
                        <a:pt x="45" y="256"/>
                      </a:lnTo>
                      <a:lnTo>
                        <a:pt x="26" y="234"/>
                      </a:lnTo>
                      <a:lnTo>
                        <a:pt x="13" y="208"/>
                      </a:lnTo>
                      <a:lnTo>
                        <a:pt x="3" y="180"/>
                      </a:lnTo>
                      <a:lnTo>
                        <a:pt x="0" y="150"/>
                      </a:lnTo>
                      <a:lnTo>
                        <a:pt x="3" y="120"/>
                      </a:lnTo>
                      <a:lnTo>
                        <a:pt x="13" y="92"/>
                      </a:lnTo>
                      <a:lnTo>
                        <a:pt x="26" y="66"/>
                      </a:lnTo>
                      <a:lnTo>
                        <a:pt x="45" y="44"/>
                      </a:lnTo>
                      <a:lnTo>
                        <a:pt x="67" y="25"/>
                      </a:lnTo>
                      <a:lnTo>
                        <a:pt x="93" y="12"/>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6" name="Freeform 26">
                  <a:extLst>
                    <a:ext uri="{FF2B5EF4-FFF2-40B4-BE49-F238E27FC236}">
                      <a16:creationId xmlns:a16="http://schemas.microsoft.com/office/drawing/2014/main" id="{53E59ABD-32B5-1045-9523-E3A7EA4B4A36}"/>
                    </a:ext>
                  </a:extLst>
                </p:cNvPr>
                <p:cNvSpPr>
                  <a:spLocks/>
                </p:cNvSpPr>
                <p:nvPr/>
              </p:nvSpPr>
              <p:spPr bwMode="auto">
                <a:xfrm>
                  <a:off x="1835150" y="2827338"/>
                  <a:ext cx="84138" cy="44450"/>
                </a:xfrm>
                <a:custGeom>
                  <a:avLst/>
                  <a:gdLst>
                    <a:gd name="T0" fmla="*/ 152 w 586"/>
                    <a:gd name="T1" fmla="*/ 0 h 302"/>
                    <a:gd name="T2" fmla="*/ 586 w 586"/>
                    <a:gd name="T3" fmla="*/ 0 h 302"/>
                    <a:gd name="T4" fmla="*/ 552 w 586"/>
                    <a:gd name="T5" fmla="*/ 72 h 302"/>
                    <a:gd name="T6" fmla="*/ 522 w 586"/>
                    <a:gd name="T7" fmla="*/ 147 h 302"/>
                    <a:gd name="T8" fmla="*/ 498 w 586"/>
                    <a:gd name="T9" fmla="*/ 223 h 302"/>
                    <a:gd name="T10" fmla="*/ 479 w 586"/>
                    <a:gd name="T11" fmla="*/ 302 h 302"/>
                    <a:gd name="T12" fmla="*/ 152 w 586"/>
                    <a:gd name="T13" fmla="*/ 302 h 302"/>
                    <a:gd name="T14" fmla="*/ 121 w 586"/>
                    <a:gd name="T15" fmla="*/ 299 h 302"/>
                    <a:gd name="T16" fmla="*/ 93 w 586"/>
                    <a:gd name="T17" fmla="*/ 289 h 302"/>
                    <a:gd name="T18" fmla="*/ 67 w 586"/>
                    <a:gd name="T19" fmla="*/ 276 h 302"/>
                    <a:gd name="T20" fmla="*/ 45 w 586"/>
                    <a:gd name="T21" fmla="*/ 257 h 302"/>
                    <a:gd name="T22" fmla="*/ 26 w 586"/>
                    <a:gd name="T23" fmla="*/ 235 h 302"/>
                    <a:gd name="T24" fmla="*/ 13 w 586"/>
                    <a:gd name="T25" fmla="*/ 209 h 302"/>
                    <a:gd name="T26" fmla="*/ 3 w 586"/>
                    <a:gd name="T27" fmla="*/ 181 h 302"/>
                    <a:gd name="T28" fmla="*/ 0 w 586"/>
                    <a:gd name="T29" fmla="*/ 151 h 302"/>
                    <a:gd name="T30" fmla="*/ 3 w 586"/>
                    <a:gd name="T31" fmla="*/ 121 h 302"/>
                    <a:gd name="T32" fmla="*/ 13 w 586"/>
                    <a:gd name="T33" fmla="*/ 93 h 302"/>
                    <a:gd name="T34" fmla="*/ 26 w 586"/>
                    <a:gd name="T35" fmla="*/ 67 h 302"/>
                    <a:gd name="T36" fmla="*/ 45 w 586"/>
                    <a:gd name="T37" fmla="*/ 45 h 302"/>
                    <a:gd name="T38" fmla="*/ 67 w 586"/>
                    <a:gd name="T39" fmla="*/ 26 h 302"/>
                    <a:gd name="T40" fmla="*/ 93 w 586"/>
                    <a:gd name="T41" fmla="*/ 13 h 302"/>
                    <a:gd name="T42" fmla="*/ 121 w 586"/>
                    <a:gd name="T43" fmla="*/ 3 h 302"/>
                    <a:gd name="T44" fmla="*/ 152 w 586"/>
                    <a:gd name="T4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6" h="302">
                      <a:moveTo>
                        <a:pt x="152" y="0"/>
                      </a:moveTo>
                      <a:lnTo>
                        <a:pt x="586" y="0"/>
                      </a:lnTo>
                      <a:lnTo>
                        <a:pt x="552" y="72"/>
                      </a:lnTo>
                      <a:lnTo>
                        <a:pt x="522" y="147"/>
                      </a:lnTo>
                      <a:lnTo>
                        <a:pt x="498" y="223"/>
                      </a:lnTo>
                      <a:lnTo>
                        <a:pt x="479" y="302"/>
                      </a:lnTo>
                      <a:lnTo>
                        <a:pt x="152" y="302"/>
                      </a:lnTo>
                      <a:lnTo>
                        <a:pt x="121" y="299"/>
                      </a:lnTo>
                      <a:lnTo>
                        <a:pt x="93" y="289"/>
                      </a:lnTo>
                      <a:lnTo>
                        <a:pt x="67" y="276"/>
                      </a:lnTo>
                      <a:lnTo>
                        <a:pt x="45" y="257"/>
                      </a:lnTo>
                      <a:lnTo>
                        <a:pt x="26" y="235"/>
                      </a:lnTo>
                      <a:lnTo>
                        <a:pt x="13" y="209"/>
                      </a:lnTo>
                      <a:lnTo>
                        <a:pt x="3" y="181"/>
                      </a:lnTo>
                      <a:lnTo>
                        <a:pt x="0" y="151"/>
                      </a:lnTo>
                      <a:lnTo>
                        <a:pt x="3" y="121"/>
                      </a:lnTo>
                      <a:lnTo>
                        <a:pt x="13" y="93"/>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7" name="Freeform 27">
                  <a:extLst>
                    <a:ext uri="{FF2B5EF4-FFF2-40B4-BE49-F238E27FC236}">
                      <a16:creationId xmlns:a16="http://schemas.microsoft.com/office/drawing/2014/main" id="{8539A3D9-2D65-1C4C-9F05-94FD8C5FFE05}"/>
                    </a:ext>
                  </a:extLst>
                </p:cNvPr>
                <p:cNvSpPr>
                  <a:spLocks/>
                </p:cNvSpPr>
                <p:nvPr/>
              </p:nvSpPr>
              <p:spPr bwMode="auto">
                <a:xfrm>
                  <a:off x="1835150" y="2773363"/>
                  <a:ext cx="128588" cy="42863"/>
                </a:xfrm>
                <a:custGeom>
                  <a:avLst/>
                  <a:gdLst>
                    <a:gd name="T0" fmla="*/ 152 w 888"/>
                    <a:gd name="T1" fmla="*/ 0 h 300"/>
                    <a:gd name="T2" fmla="*/ 888 w 888"/>
                    <a:gd name="T3" fmla="*/ 0 h 300"/>
                    <a:gd name="T4" fmla="*/ 829 w 888"/>
                    <a:gd name="T5" fmla="*/ 53 h 300"/>
                    <a:gd name="T6" fmla="*/ 774 w 888"/>
                    <a:gd name="T7" fmla="*/ 110 h 300"/>
                    <a:gd name="T8" fmla="*/ 721 w 888"/>
                    <a:gd name="T9" fmla="*/ 170 h 300"/>
                    <a:gd name="T10" fmla="*/ 674 w 888"/>
                    <a:gd name="T11" fmla="*/ 234 h 300"/>
                    <a:gd name="T12" fmla="*/ 630 w 888"/>
                    <a:gd name="T13" fmla="*/ 300 h 300"/>
                    <a:gd name="T14" fmla="*/ 152 w 888"/>
                    <a:gd name="T15" fmla="*/ 300 h 300"/>
                    <a:gd name="T16" fmla="*/ 121 w 888"/>
                    <a:gd name="T17" fmla="*/ 297 h 300"/>
                    <a:gd name="T18" fmla="*/ 93 w 888"/>
                    <a:gd name="T19" fmla="*/ 289 h 300"/>
                    <a:gd name="T20" fmla="*/ 67 w 888"/>
                    <a:gd name="T21" fmla="*/ 274 h 300"/>
                    <a:gd name="T22" fmla="*/ 45 w 888"/>
                    <a:gd name="T23" fmla="*/ 256 h 300"/>
                    <a:gd name="T24" fmla="*/ 26 w 888"/>
                    <a:gd name="T25" fmla="*/ 234 h 300"/>
                    <a:gd name="T26" fmla="*/ 13 w 888"/>
                    <a:gd name="T27" fmla="*/ 209 h 300"/>
                    <a:gd name="T28" fmla="*/ 3 w 888"/>
                    <a:gd name="T29" fmla="*/ 179 h 300"/>
                    <a:gd name="T30" fmla="*/ 0 w 888"/>
                    <a:gd name="T31" fmla="*/ 149 h 300"/>
                    <a:gd name="T32" fmla="*/ 3 w 888"/>
                    <a:gd name="T33" fmla="*/ 119 h 300"/>
                    <a:gd name="T34" fmla="*/ 13 w 888"/>
                    <a:gd name="T35" fmla="*/ 91 h 300"/>
                    <a:gd name="T36" fmla="*/ 26 w 888"/>
                    <a:gd name="T37" fmla="*/ 66 h 300"/>
                    <a:gd name="T38" fmla="*/ 45 w 888"/>
                    <a:gd name="T39" fmla="*/ 43 h 300"/>
                    <a:gd name="T40" fmla="*/ 67 w 888"/>
                    <a:gd name="T41" fmla="*/ 26 h 300"/>
                    <a:gd name="T42" fmla="*/ 93 w 888"/>
                    <a:gd name="T43" fmla="*/ 11 h 300"/>
                    <a:gd name="T44" fmla="*/ 121 w 888"/>
                    <a:gd name="T45" fmla="*/ 3 h 300"/>
                    <a:gd name="T46" fmla="*/ 152 w 888"/>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8" h="300">
                      <a:moveTo>
                        <a:pt x="152" y="0"/>
                      </a:moveTo>
                      <a:lnTo>
                        <a:pt x="888" y="0"/>
                      </a:lnTo>
                      <a:lnTo>
                        <a:pt x="829" y="53"/>
                      </a:lnTo>
                      <a:lnTo>
                        <a:pt x="774" y="110"/>
                      </a:lnTo>
                      <a:lnTo>
                        <a:pt x="721" y="170"/>
                      </a:lnTo>
                      <a:lnTo>
                        <a:pt x="674" y="234"/>
                      </a:lnTo>
                      <a:lnTo>
                        <a:pt x="630" y="300"/>
                      </a:lnTo>
                      <a:lnTo>
                        <a:pt x="152" y="300"/>
                      </a:lnTo>
                      <a:lnTo>
                        <a:pt x="121" y="297"/>
                      </a:lnTo>
                      <a:lnTo>
                        <a:pt x="93" y="289"/>
                      </a:lnTo>
                      <a:lnTo>
                        <a:pt x="67" y="274"/>
                      </a:lnTo>
                      <a:lnTo>
                        <a:pt x="45" y="256"/>
                      </a:lnTo>
                      <a:lnTo>
                        <a:pt x="26" y="234"/>
                      </a:lnTo>
                      <a:lnTo>
                        <a:pt x="13" y="209"/>
                      </a:lnTo>
                      <a:lnTo>
                        <a:pt x="3" y="179"/>
                      </a:lnTo>
                      <a:lnTo>
                        <a:pt x="0" y="149"/>
                      </a:lnTo>
                      <a:lnTo>
                        <a:pt x="3" y="119"/>
                      </a:lnTo>
                      <a:lnTo>
                        <a:pt x="13" y="91"/>
                      </a:lnTo>
                      <a:lnTo>
                        <a:pt x="26" y="66"/>
                      </a:lnTo>
                      <a:lnTo>
                        <a:pt x="45" y="43"/>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78" name="Freeform 28">
                  <a:extLst>
                    <a:ext uri="{FF2B5EF4-FFF2-40B4-BE49-F238E27FC236}">
                      <a16:creationId xmlns:a16="http://schemas.microsoft.com/office/drawing/2014/main" id="{194C2E04-5A81-A34E-B0C4-DC8165A3F30B}"/>
                    </a:ext>
                  </a:extLst>
                </p:cNvPr>
                <p:cNvSpPr>
                  <a:spLocks/>
                </p:cNvSpPr>
                <p:nvPr/>
              </p:nvSpPr>
              <p:spPr bwMode="auto">
                <a:xfrm>
                  <a:off x="1835150" y="2992438"/>
                  <a:ext cx="123825" cy="42863"/>
                </a:xfrm>
                <a:custGeom>
                  <a:avLst/>
                  <a:gdLst>
                    <a:gd name="T0" fmla="*/ 152 w 861"/>
                    <a:gd name="T1" fmla="*/ 0 h 300"/>
                    <a:gd name="T2" fmla="*/ 615 w 861"/>
                    <a:gd name="T3" fmla="*/ 0 h 300"/>
                    <a:gd name="T4" fmla="*/ 655 w 861"/>
                    <a:gd name="T5" fmla="*/ 66 h 300"/>
                    <a:gd name="T6" fmla="*/ 701 w 861"/>
                    <a:gd name="T7" fmla="*/ 130 h 300"/>
                    <a:gd name="T8" fmla="*/ 751 w 861"/>
                    <a:gd name="T9" fmla="*/ 190 h 300"/>
                    <a:gd name="T10" fmla="*/ 804 w 861"/>
                    <a:gd name="T11" fmla="*/ 247 h 300"/>
                    <a:gd name="T12" fmla="*/ 861 w 861"/>
                    <a:gd name="T13" fmla="*/ 300 h 300"/>
                    <a:gd name="T14" fmla="*/ 152 w 861"/>
                    <a:gd name="T15" fmla="*/ 300 h 300"/>
                    <a:gd name="T16" fmla="*/ 121 w 861"/>
                    <a:gd name="T17" fmla="*/ 297 h 300"/>
                    <a:gd name="T18" fmla="*/ 93 w 861"/>
                    <a:gd name="T19" fmla="*/ 289 h 300"/>
                    <a:gd name="T20" fmla="*/ 67 w 861"/>
                    <a:gd name="T21" fmla="*/ 275 h 300"/>
                    <a:gd name="T22" fmla="*/ 45 w 861"/>
                    <a:gd name="T23" fmla="*/ 257 h 300"/>
                    <a:gd name="T24" fmla="*/ 26 w 861"/>
                    <a:gd name="T25" fmla="*/ 235 h 300"/>
                    <a:gd name="T26" fmla="*/ 13 w 861"/>
                    <a:gd name="T27" fmla="*/ 209 h 300"/>
                    <a:gd name="T28" fmla="*/ 3 w 861"/>
                    <a:gd name="T29" fmla="*/ 181 h 300"/>
                    <a:gd name="T30" fmla="*/ 0 w 861"/>
                    <a:gd name="T31" fmla="*/ 151 h 300"/>
                    <a:gd name="T32" fmla="*/ 3 w 861"/>
                    <a:gd name="T33" fmla="*/ 119 h 300"/>
                    <a:gd name="T34" fmla="*/ 13 w 861"/>
                    <a:gd name="T35" fmla="*/ 91 h 300"/>
                    <a:gd name="T36" fmla="*/ 26 w 861"/>
                    <a:gd name="T37" fmla="*/ 66 h 300"/>
                    <a:gd name="T38" fmla="*/ 45 w 861"/>
                    <a:gd name="T39" fmla="*/ 44 h 300"/>
                    <a:gd name="T40" fmla="*/ 67 w 861"/>
                    <a:gd name="T41" fmla="*/ 26 h 300"/>
                    <a:gd name="T42" fmla="*/ 93 w 861"/>
                    <a:gd name="T43" fmla="*/ 11 h 300"/>
                    <a:gd name="T44" fmla="*/ 121 w 861"/>
                    <a:gd name="T45" fmla="*/ 3 h 300"/>
                    <a:gd name="T46" fmla="*/ 152 w 861"/>
                    <a:gd name="T4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1" h="300">
                      <a:moveTo>
                        <a:pt x="152" y="0"/>
                      </a:moveTo>
                      <a:lnTo>
                        <a:pt x="615" y="0"/>
                      </a:lnTo>
                      <a:lnTo>
                        <a:pt x="655" y="66"/>
                      </a:lnTo>
                      <a:lnTo>
                        <a:pt x="701" y="130"/>
                      </a:lnTo>
                      <a:lnTo>
                        <a:pt x="751" y="190"/>
                      </a:lnTo>
                      <a:lnTo>
                        <a:pt x="804" y="247"/>
                      </a:lnTo>
                      <a:lnTo>
                        <a:pt x="861" y="300"/>
                      </a:lnTo>
                      <a:lnTo>
                        <a:pt x="152" y="300"/>
                      </a:lnTo>
                      <a:lnTo>
                        <a:pt x="121" y="297"/>
                      </a:lnTo>
                      <a:lnTo>
                        <a:pt x="93" y="289"/>
                      </a:lnTo>
                      <a:lnTo>
                        <a:pt x="67" y="275"/>
                      </a:lnTo>
                      <a:lnTo>
                        <a:pt x="45" y="257"/>
                      </a:lnTo>
                      <a:lnTo>
                        <a:pt x="26" y="235"/>
                      </a:lnTo>
                      <a:lnTo>
                        <a:pt x="13" y="209"/>
                      </a:lnTo>
                      <a:lnTo>
                        <a:pt x="3" y="181"/>
                      </a:lnTo>
                      <a:lnTo>
                        <a:pt x="0" y="151"/>
                      </a:lnTo>
                      <a:lnTo>
                        <a:pt x="3" y="119"/>
                      </a:lnTo>
                      <a:lnTo>
                        <a:pt x="13" y="91"/>
                      </a:lnTo>
                      <a:lnTo>
                        <a:pt x="26" y="66"/>
                      </a:lnTo>
                      <a:lnTo>
                        <a:pt x="45" y="44"/>
                      </a:lnTo>
                      <a:lnTo>
                        <a:pt x="67" y="26"/>
                      </a:lnTo>
                      <a:lnTo>
                        <a:pt x="93" y="11"/>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3" name="Freeform 29">
                  <a:extLst>
                    <a:ext uri="{FF2B5EF4-FFF2-40B4-BE49-F238E27FC236}">
                      <a16:creationId xmlns:a16="http://schemas.microsoft.com/office/drawing/2014/main" id="{EBE44A14-0315-284D-ABCC-E86B49F134DE}"/>
                    </a:ext>
                  </a:extLst>
                </p:cNvPr>
                <p:cNvSpPr>
                  <a:spLocks/>
                </p:cNvSpPr>
                <p:nvPr/>
              </p:nvSpPr>
              <p:spPr bwMode="auto">
                <a:xfrm>
                  <a:off x="1835150" y="3046413"/>
                  <a:ext cx="203200" cy="44450"/>
                </a:xfrm>
                <a:custGeom>
                  <a:avLst/>
                  <a:gdLst>
                    <a:gd name="T0" fmla="*/ 152 w 1414"/>
                    <a:gd name="T1" fmla="*/ 0 h 301"/>
                    <a:gd name="T2" fmla="*/ 958 w 1414"/>
                    <a:gd name="T3" fmla="*/ 0 h 301"/>
                    <a:gd name="T4" fmla="*/ 1027 w 1414"/>
                    <a:gd name="T5" fmla="*/ 46 h 301"/>
                    <a:gd name="T6" fmla="*/ 1099 w 1414"/>
                    <a:gd name="T7" fmla="*/ 88 h 301"/>
                    <a:gd name="T8" fmla="*/ 1174 w 1414"/>
                    <a:gd name="T9" fmla="*/ 124 h 301"/>
                    <a:gd name="T10" fmla="*/ 1251 w 1414"/>
                    <a:gd name="T11" fmla="*/ 155 h 301"/>
                    <a:gd name="T12" fmla="*/ 1332 w 1414"/>
                    <a:gd name="T13" fmla="*/ 181 h 301"/>
                    <a:gd name="T14" fmla="*/ 1414 w 1414"/>
                    <a:gd name="T15" fmla="*/ 202 h 301"/>
                    <a:gd name="T16" fmla="*/ 1403 w 1414"/>
                    <a:gd name="T17" fmla="*/ 226 h 301"/>
                    <a:gd name="T18" fmla="*/ 1388 w 1414"/>
                    <a:gd name="T19" fmla="*/ 247 h 301"/>
                    <a:gd name="T20" fmla="*/ 1370 w 1414"/>
                    <a:gd name="T21" fmla="*/ 266 h 301"/>
                    <a:gd name="T22" fmla="*/ 1349 w 1414"/>
                    <a:gd name="T23" fmla="*/ 280 h 301"/>
                    <a:gd name="T24" fmla="*/ 1325 w 1414"/>
                    <a:gd name="T25" fmla="*/ 292 h 301"/>
                    <a:gd name="T26" fmla="*/ 1300 w 1414"/>
                    <a:gd name="T27" fmla="*/ 299 h 301"/>
                    <a:gd name="T28" fmla="*/ 1273 w 1414"/>
                    <a:gd name="T29" fmla="*/ 301 h 301"/>
                    <a:gd name="T30" fmla="*/ 152 w 1414"/>
                    <a:gd name="T31" fmla="*/ 301 h 301"/>
                    <a:gd name="T32" fmla="*/ 121 w 1414"/>
                    <a:gd name="T33" fmla="*/ 298 h 301"/>
                    <a:gd name="T34" fmla="*/ 93 w 1414"/>
                    <a:gd name="T35" fmla="*/ 290 h 301"/>
                    <a:gd name="T36" fmla="*/ 67 w 1414"/>
                    <a:gd name="T37" fmla="*/ 275 h 301"/>
                    <a:gd name="T38" fmla="*/ 45 w 1414"/>
                    <a:gd name="T39" fmla="*/ 257 h 301"/>
                    <a:gd name="T40" fmla="*/ 26 w 1414"/>
                    <a:gd name="T41" fmla="*/ 234 h 301"/>
                    <a:gd name="T42" fmla="*/ 13 w 1414"/>
                    <a:gd name="T43" fmla="*/ 210 h 301"/>
                    <a:gd name="T44" fmla="*/ 3 w 1414"/>
                    <a:gd name="T45" fmla="*/ 180 h 301"/>
                    <a:gd name="T46" fmla="*/ 0 w 1414"/>
                    <a:gd name="T47" fmla="*/ 150 h 301"/>
                    <a:gd name="T48" fmla="*/ 3 w 1414"/>
                    <a:gd name="T49" fmla="*/ 120 h 301"/>
                    <a:gd name="T50" fmla="*/ 13 w 1414"/>
                    <a:gd name="T51" fmla="*/ 92 h 301"/>
                    <a:gd name="T52" fmla="*/ 26 w 1414"/>
                    <a:gd name="T53" fmla="*/ 66 h 301"/>
                    <a:gd name="T54" fmla="*/ 45 w 1414"/>
                    <a:gd name="T55" fmla="*/ 44 h 301"/>
                    <a:gd name="T56" fmla="*/ 67 w 1414"/>
                    <a:gd name="T57" fmla="*/ 25 h 301"/>
                    <a:gd name="T58" fmla="*/ 93 w 1414"/>
                    <a:gd name="T59" fmla="*/ 12 h 301"/>
                    <a:gd name="T60" fmla="*/ 121 w 1414"/>
                    <a:gd name="T61" fmla="*/ 4 h 301"/>
                    <a:gd name="T62" fmla="*/ 152 w 1414"/>
                    <a:gd name="T6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4" h="301">
                      <a:moveTo>
                        <a:pt x="152" y="0"/>
                      </a:moveTo>
                      <a:lnTo>
                        <a:pt x="958" y="0"/>
                      </a:lnTo>
                      <a:lnTo>
                        <a:pt x="1027" y="46"/>
                      </a:lnTo>
                      <a:lnTo>
                        <a:pt x="1099" y="88"/>
                      </a:lnTo>
                      <a:lnTo>
                        <a:pt x="1174" y="124"/>
                      </a:lnTo>
                      <a:lnTo>
                        <a:pt x="1251" y="155"/>
                      </a:lnTo>
                      <a:lnTo>
                        <a:pt x="1332" y="181"/>
                      </a:lnTo>
                      <a:lnTo>
                        <a:pt x="1414" y="202"/>
                      </a:lnTo>
                      <a:lnTo>
                        <a:pt x="1403" y="226"/>
                      </a:lnTo>
                      <a:lnTo>
                        <a:pt x="1388" y="247"/>
                      </a:lnTo>
                      <a:lnTo>
                        <a:pt x="1370" y="266"/>
                      </a:lnTo>
                      <a:lnTo>
                        <a:pt x="1349" y="280"/>
                      </a:lnTo>
                      <a:lnTo>
                        <a:pt x="1325" y="292"/>
                      </a:lnTo>
                      <a:lnTo>
                        <a:pt x="1300" y="299"/>
                      </a:lnTo>
                      <a:lnTo>
                        <a:pt x="1273" y="301"/>
                      </a:lnTo>
                      <a:lnTo>
                        <a:pt x="152" y="301"/>
                      </a:lnTo>
                      <a:lnTo>
                        <a:pt x="121" y="298"/>
                      </a:lnTo>
                      <a:lnTo>
                        <a:pt x="93" y="290"/>
                      </a:lnTo>
                      <a:lnTo>
                        <a:pt x="67" y="275"/>
                      </a:lnTo>
                      <a:lnTo>
                        <a:pt x="45" y="257"/>
                      </a:lnTo>
                      <a:lnTo>
                        <a:pt x="26" y="234"/>
                      </a:lnTo>
                      <a:lnTo>
                        <a:pt x="13" y="210"/>
                      </a:lnTo>
                      <a:lnTo>
                        <a:pt x="3" y="180"/>
                      </a:lnTo>
                      <a:lnTo>
                        <a:pt x="0" y="150"/>
                      </a:lnTo>
                      <a:lnTo>
                        <a:pt x="3" y="120"/>
                      </a:lnTo>
                      <a:lnTo>
                        <a:pt x="13" y="92"/>
                      </a:lnTo>
                      <a:lnTo>
                        <a:pt x="26" y="66"/>
                      </a:lnTo>
                      <a:lnTo>
                        <a:pt x="45" y="44"/>
                      </a:lnTo>
                      <a:lnTo>
                        <a:pt x="67" y="25"/>
                      </a:lnTo>
                      <a:lnTo>
                        <a:pt x="93" y="12"/>
                      </a:lnTo>
                      <a:lnTo>
                        <a:pt x="121" y="4"/>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4" name="Freeform 30">
                  <a:extLst>
                    <a:ext uri="{FF2B5EF4-FFF2-40B4-BE49-F238E27FC236}">
                      <a16:creationId xmlns:a16="http://schemas.microsoft.com/office/drawing/2014/main" id="{5745D4C5-49C6-9848-8772-DDE420EFA235}"/>
                    </a:ext>
                  </a:extLst>
                </p:cNvPr>
                <p:cNvSpPr>
                  <a:spLocks/>
                </p:cNvSpPr>
                <p:nvPr/>
              </p:nvSpPr>
              <p:spPr bwMode="auto">
                <a:xfrm>
                  <a:off x="1835150" y="3101976"/>
                  <a:ext cx="204788" cy="42863"/>
                </a:xfrm>
                <a:custGeom>
                  <a:avLst/>
                  <a:gdLst>
                    <a:gd name="T0" fmla="*/ 152 w 1424"/>
                    <a:gd name="T1" fmla="*/ 0 h 302"/>
                    <a:gd name="T2" fmla="*/ 1273 w 1424"/>
                    <a:gd name="T3" fmla="*/ 0 h 302"/>
                    <a:gd name="T4" fmla="*/ 1303 w 1424"/>
                    <a:gd name="T5" fmla="*/ 3 h 302"/>
                    <a:gd name="T6" fmla="*/ 1332 w 1424"/>
                    <a:gd name="T7" fmla="*/ 13 h 302"/>
                    <a:gd name="T8" fmla="*/ 1357 w 1424"/>
                    <a:gd name="T9" fmla="*/ 26 h 302"/>
                    <a:gd name="T10" fmla="*/ 1380 w 1424"/>
                    <a:gd name="T11" fmla="*/ 45 h 302"/>
                    <a:gd name="T12" fmla="*/ 1398 w 1424"/>
                    <a:gd name="T13" fmla="*/ 67 h 302"/>
                    <a:gd name="T14" fmla="*/ 1412 w 1424"/>
                    <a:gd name="T15" fmla="*/ 92 h 302"/>
                    <a:gd name="T16" fmla="*/ 1421 w 1424"/>
                    <a:gd name="T17" fmla="*/ 121 h 302"/>
                    <a:gd name="T18" fmla="*/ 1424 w 1424"/>
                    <a:gd name="T19" fmla="*/ 151 h 302"/>
                    <a:gd name="T20" fmla="*/ 1421 w 1424"/>
                    <a:gd name="T21" fmla="*/ 181 h 302"/>
                    <a:gd name="T22" fmla="*/ 1412 w 1424"/>
                    <a:gd name="T23" fmla="*/ 209 h 302"/>
                    <a:gd name="T24" fmla="*/ 1398 w 1424"/>
                    <a:gd name="T25" fmla="*/ 235 h 302"/>
                    <a:gd name="T26" fmla="*/ 1380 w 1424"/>
                    <a:gd name="T27" fmla="*/ 257 h 302"/>
                    <a:gd name="T28" fmla="*/ 1357 w 1424"/>
                    <a:gd name="T29" fmla="*/ 276 h 302"/>
                    <a:gd name="T30" fmla="*/ 1332 w 1424"/>
                    <a:gd name="T31" fmla="*/ 289 h 302"/>
                    <a:gd name="T32" fmla="*/ 1303 w 1424"/>
                    <a:gd name="T33" fmla="*/ 299 h 302"/>
                    <a:gd name="T34" fmla="*/ 1273 w 1424"/>
                    <a:gd name="T35" fmla="*/ 302 h 302"/>
                    <a:gd name="T36" fmla="*/ 152 w 1424"/>
                    <a:gd name="T37" fmla="*/ 302 h 302"/>
                    <a:gd name="T38" fmla="*/ 121 w 1424"/>
                    <a:gd name="T39" fmla="*/ 299 h 302"/>
                    <a:gd name="T40" fmla="*/ 93 w 1424"/>
                    <a:gd name="T41" fmla="*/ 289 h 302"/>
                    <a:gd name="T42" fmla="*/ 67 w 1424"/>
                    <a:gd name="T43" fmla="*/ 276 h 302"/>
                    <a:gd name="T44" fmla="*/ 45 w 1424"/>
                    <a:gd name="T45" fmla="*/ 257 h 302"/>
                    <a:gd name="T46" fmla="*/ 26 w 1424"/>
                    <a:gd name="T47" fmla="*/ 235 h 302"/>
                    <a:gd name="T48" fmla="*/ 13 w 1424"/>
                    <a:gd name="T49" fmla="*/ 209 h 302"/>
                    <a:gd name="T50" fmla="*/ 3 w 1424"/>
                    <a:gd name="T51" fmla="*/ 181 h 302"/>
                    <a:gd name="T52" fmla="*/ 0 w 1424"/>
                    <a:gd name="T53" fmla="*/ 151 h 302"/>
                    <a:gd name="T54" fmla="*/ 3 w 1424"/>
                    <a:gd name="T55" fmla="*/ 121 h 302"/>
                    <a:gd name="T56" fmla="*/ 13 w 1424"/>
                    <a:gd name="T57" fmla="*/ 92 h 302"/>
                    <a:gd name="T58" fmla="*/ 26 w 1424"/>
                    <a:gd name="T59" fmla="*/ 67 h 302"/>
                    <a:gd name="T60" fmla="*/ 45 w 1424"/>
                    <a:gd name="T61" fmla="*/ 45 h 302"/>
                    <a:gd name="T62" fmla="*/ 67 w 1424"/>
                    <a:gd name="T63" fmla="*/ 26 h 302"/>
                    <a:gd name="T64" fmla="*/ 93 w 1424"/>
                    <a:gd name="T65" fmla="*/ 13 h 302"/>
                    <a:gd name="T66" fmla="*/ 121 w 1424"/>
                    <a:gd name="T67" fmla="*/ 3 h 302"/>
                    <a:gd name="T68" fmla="*/ 152 w 1424"/>
                    <a:gd name="T6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4" h="302">
                      <a:moveTo>
                        <a:pt x="152" y="0"/>
                      </a:moveTo>
                      <a:lnTo>
                        <a:pt x="1273" y="0"/>
                      </a:lnTo>
                      <a:lnTo>
                        <a:pt x="1303" y="3"/>
                      </a:lnTo>
                      <a:lnTo>
                        <a:pt x="1332" y="13"/>
                      </a:lnTo>
                      <a:lnTo>
                        <a:pt x="1357" y="26"/>
                      </a:lnTo>
                      <a:lnTo>
                        <a:pt x="1380" y="45"/>
                      </a:lnTo>
                      <a:lnTo>
                        <a:pt x="1398" y="67"/>
                      </a:lnTo>
                      <a:lnTo>
                        <a:pt x="1412" y="92"/>
                      </a:lnTo>
                      <a:lnTo>
                        <a:pt x="1421" y="121"/>
                      </a:lnTo>
                      <a:lnTo>
                        <a:pt x="1424" y="151"/>
                      </a:lnTo>
                      <a:lnTo>
                        <a:pt x="1421" y="181"/>
                      </a:lnTo>
                      <a:lnTo>
                        <a:pt x="1412" y="209"/>
                      </a:lnTo>
                      <a:lnTo>
                        <a:pt x="1398" y="235"/>
                      </a:lnTo>
                      <a:lnTo>
                        <a:pt x="1380" y="257"/>
                      </a:lnTo>
                      <a:lnTo>
                        <a:pt x="1357" y="276"/>
                      </a:lnTo>
                      <a:lnTo>
                        <a:pt x="1332" y="289"/>
                      </a:lnTo>
                      <a:lnTo>
                        <a:pt x="1303" y="299"/>
                      </a:lnTo>
                      <a:lnTo>
                        <a:pt x="1273" y="302"/>
                      </a:lnTo>
                      <a:lnTo>
                        <a:pt x="152" y="302"/>
                      </a:lnTo>
                      <a:lnTo>
                        <a:pt x="121" y="299"/>
                      </a:lnTo>
                      <a:lnTo>
                        <a:pt x="93" y="289"/>
                      </a:lnTo>
                      <a:lnTo>
                        <a:pt x="67" y="276"/>
                      </a:lnTo>
                      <a:lnTo>
                        <a:pt x="45" y="257"/>
                      </a:lnTo>
                      <a:lnTo>
                        <a:pt x="26" y="235"/>
                      </a:lnTo>
                      <a:lnTo>
                        <a:pt x="13" y="209"/>
                      </a:lnTo>
                      <a:lnTo>
                        <a:pt x="3" y="181"/>
                      </a:lnTo>
                      <a:lnTo>
                        <a:pt x="0" y="151"/>
                      </a:lnTo>
                      <a:lnTo>
                        <a:pt x="3" y="121"/>
                      </a:lnTo>
                      <a:lnTo>
                        <a:pt x="13" y="92"/>
                      </a:lnTo>
                      <a:lnTo>
                        <a:pt x="26" y="67"/>
                      </a:lnTo>
                      <a:lnTo>
                        <a:pt x="45" y="45"/>
                      </a:lnTo>
                      <a:lnTo>
                        <a:pt x="67" y="26"/>
                      </a:lnTo>
                      <a:lnTo>
                        <a:pt x="93" y="13"/>
                      </a:lnTo>
                      <a:lnTo>
                        <a:pt x="121" y="3"/>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5" name="Freeform 31">
                  <a:extLst>
                    <a:ext uri="{FF2B5EF4-FFF2-40B4-BE49-F238E27FC236}">
                      <a16:creationId xmlns:a16="http://schemas.microsoft.com/office/drawing/2014/main" id="{6090D086-1744-E14D-B485-F5B504A8EB04}"/>
                    </a:ext>
                  </a:extLst>
                </p:cNvPr>
                <p:cNvSpPr>
                  <a:spLocks noEditPoints="1"/>
                </p:cNvSpPr>
                <p:nvPr/>
              </p:nvSpPr>
              <p:spPr bwMode="auto">
                <a:xfrm>
                  <a:off x="1922463" y="2754313"/>
                  <a:ext cx="306388" cy="303213"/>
                </a:xfrm>
                <a:custGeom>
                  <a:avLst/>
                  <a:gdLst>
                    <a:gd name="T0" fmla="*/ 924 w 2119"/>
                    <a:gd name="T1" fmla="*/ 314 h 2106"/>
                    <a:gd name="T2" fmla="*/ 735 w 2119"/>
                    <a:gd name="T3" fmla="*/ 374 h 2106"/>
                    <a:gd name="T4" fmla="*/ 573 w 2119"/>
                    <a:gd name="T5" fmla="*/ 479 h 2106"/>
                    <a:gd name="T6" fmla="*/ 441 w 2119"/>
                    <a:gd name="T7" fmla="*/ 620 h 2106"/>
                    <a:gd name="T8" fmla="*/ 350 w 2119"/>
                    <a:gd name="T9" fmla="*/ 792 h 2106"/>
                    <a:gd name="T10" fmla="*/ 306 w 2119"/>
                    <a:gd name="T11" fmla="*/ 985 h 2106"/>
                    <a:gd name="T12" fmla="*/ 315 w 2119"/>
                    <a:gd name="T13" fmla="*/ 1188 h 2106"/>
                    <a:gd name="T14" fmla="*/ 376 w 2119"/>
                    <a:gd name="T15" fmla="*/ 1375 h 2106"/>
                    <a:gd name="T16" fmla="*/ 481 w 2119"/>
                    <a:gd name="T17" fmla="*/ 1538 h 2106"/>
                    <a:gd name="T18" fmla="*/ 623 w 2119"/>
                    <a:gd name="T19" fmla="*/ 1668 h 2106"/>
                    <a:gd name="T20" fmla="*/ 796 w 2119"/>
                    <a:gd name="T21" fmla="*/ 1758 h 2106"/>
                    <a:gd name="T22" fmla="*/ 991 w 2119"/>
                    <a:gd name="T23" fmla="*/ 1803 h 2106"/>
                    <a:gd name="T24" fmla="*/ 1196 w 2119"/>
                    <a:gd name="T25" fmla="*/ 1793 h 2106"/>
                    <a:gd name="T26" fmla="*/ 1384 w 2119"/>
                    <a:gd name="T27" fmla="*/ 1733 h 2106"/>
                    <a:gd name="T28" fmla="*/ 1548 w 2119"/>
                    <a:gd name="T29" fmla="*/ 1628 h 2106"/>
                    <a:gd name="T30" fmla="*/ 1678 w 2119"/>
                    <a:gd name="T31" fmla="*/ 1487 h 2106"/>
                    <a:gd name="T32" fmla="*/ 1770 w 2119"/>
                    <a:gd name="T33" fmla="*/ 1316 h 2106"/>
                    <a:gd name="T34" fmla="*/ 1813 w 2119"/>
                    <a:gd name="T35" fmla="*/ 1122 h 2106"/>
                    <a:gd name="T36" fmla="*/ 1804 w 2119"/>
                    <a:gd name="T37" fmla="*/ 919 h 2106"/>
                    <a:gd name="T38" fmla="*/ 1743 w 2119"/>
                    <a:gd name="T39" fmla="*/ 732 h 2106"/>
                    <a:gd name="T40" fmla="*/ 1639 w 2119"/>
                    <a:gd name="T41" fmla="*/ 569 h 2106"/>
                    <a:gd name="T42" fmla="*/ 1496 w 2119"/>
                    <a:gd name="T43" fmla="*/ 439 h 2106"/>
                    <a:gd name="T44" fmla="*/ 1324 w 2119"/>
                    <a:gd name="T45" fmla="*/ 349 h 2106"/>
                    <a:gd name="T46" fmla="*/ 1129 w 2119"/>
                    <a:gd name="T47" fmla="*/ 304 h 2106"/>
                    <a:gd name="T48" fmla="*/ 1142 w 2119"/>
                    <a:gd name="T49" fmla="*/ 4 h 2106"/>
                    <a:gd name="T50" fmla="*/ 1379 w 2119"/>
                    <a:gd name="T51" fmla="*/ 49 h 2106"/>
                    <a:gd name="T52" fmla="*/ 1595 w 2119"/>
                    <a:gd name="T53" fmla="*/ 145 h 2106"/>
                    <a:gd name="T54" fmla="*/ 1781 w 2119"/>
                    <a:gd name="T55" fmla="*/ 282 h 2106"/>
                    <a:gd name="T56" fmla="*/ 1933 w 2119"/>
                    <a:gd name="T57" fmla="*/ 457 h 2106"/>
                    <a:gd name="T58" fmla="*/ 2044 w 2119"/>
                    <a:gd name="T59" fmla="*/ 662 h 2106"/>
                    <a:gd name="T60" fmla="*/ 2107 w 2119"/>
                    <a:gd name="T61" fmla="*/ 891 h 2106"/>
                    <a:gd name="T62" fmla="*/ 2116 w 2119"/>
                    <a:gd name="T63" fmla="*/ 1136 h 2106"/>
                    <a:gd name="T64" fmla="*/ 2070 w 2119"/>
                    <a:gd name="T65" fmla="*/ 1371 h 2106"/>
                    <a:gd name="T66" fmla="*/ 1975 w 2119"/>
                    <a:gd name="T67" fmla="*/ 1584 h 2106"/>
                    <a:gd name="T68" fmla="*/ 1835 w 2119"/>
                    <a:gd name="T69" fmla="*/ 1770 h 2106"/>
                    <a:gd name="T70" fmla="*/ 1660 w 2119"/>
                    <a:gd name="T71" fmla="*/ 1921 h 2106"/>
                    <a:gd name="T72" fmla="*/ 1453 w 2119"/>
                    <a:gd name="T73" fmla="*/ 2031 h 2106"/>
                    <a:gd name="T74" fmla="*/ 1224 w 2119"/>
                    <a:gd name="T75" fmla="*/ 2094 h 2106"/>
                    <a:gd name="T76" fmla="*/ 977 w 2119"/>
                    <a:gd name="T77" fmla="*/ 2103 h 2106"/>
                    <a:gd name="T78" fmla="*/ 740 w 2119"/>
                    <a:gd name="T79" fmla="*/ 2058 h 2106"/>
                    <a:gd name="T80" fmla="*/ 526 w 2119"/>
                    <a:gd name="T81" fmla="*/ 1962 h 2106"/>
                    <a:gd name="T82" fmla="*/ 338 w 2119"/>
                    <a:gd name="T83" fmla="*/ 1825 h 2106"/>
                    <a:gd name="T84" fmla="*/ 187 w 2119"/>
                    <a:gd name="T85" fmla="*/ 1650 h 2106"/>
                    <a:gd name="T86" fmla="*/ 76 w 2119"/>
                    <a:gd name="T87" fmla="*/ 1445 h 2106"/>
                    <a:gd name="T88" fmla="*/ 13 w 2119"/>
                    <a:gd name="T89" fmla="*/ 1216 h 2106"/>
                    <a:gd name="T90" fmla="*/ 3 w 2119"/>
                    <a:gd name="T91" fmla="*/ 972 h 2106"/>
                    <a:gd name="T92" fmla="*/ 49 w 2119"/>
                    <a:gd name="T93" fmla="*/ 736 h 2106"/>
                    <a:gd name="T94" fmla="*/ 145 w 2119"/>
                    <a:gd name="T95" fmla="*/ 523 h 2106"/>
                    <a:gd name="T96" fmla="*/ 284 w 2119"/>
                    <a:gd name="T97" fmla="*/ 337 h 2106"/>
                    <a:gd name="T98" fmla="*/ 460 w 2119"/>
                    <a:gd name="T99" fmla="*/ 187 h 2106"/>
                    <a:gd name="T100" fmla="*/ 666 w 2119"/>
                    <a:gd name="T101" fmla="*/ 76 h 2106"/>
                    <a:gd name="T102" fmla="*/ 896 w 2119"/>
                    <a:gd name="T103" fmla="*/ 13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9" h="2106">
                      <a:moveTo>
                        <a:pt x="1060" y="301"/>
                      </a:moveTo>
                      <a:lnTo>
                        <a:pt x="991" y="304"/>
                      </a:lnTo>
                      <a:lnTo>
                        <a:pt x="924" y="314"/>
                      </a:lnTo>
                      <a:lnTo>
                        <a:pt x="859" y="328"/>
                      </a:lnTo>
                      <a:lnTo>
                        <a:pt x="796" y="349"/>
                      </a:lnTo>
                      <a:lnTo>
                        <a:pt x="735" y="374"/>
                      </a:lnTo>
                      <a:lnTo>
                        <a:pt x="678" y="404"/>
                      </a:lnTo>
                      <a:lnTo>
                        <a:pt x="623" y="439"/>
                      </a:lnTo>
                      <a:lnTo>
                        <a:pt x="573" y="479"/>
                      </a:lnTo>
                      <a:lnTo>
                        <a:pt x="525" y="523"/>
                      </a:lnTo>
                      <a:lnTo>
                        <a:pt x="481" y="569"/>
                      </a:lnTo>
                      <a:lnTo>
                        <a:pt x="441" y="620"/>
                      </a:lnTo>
                      <a:lnTo>
                        <a:pt x="406" y="674"/>
                      </a:lnTo>
                      <a:lnTo>
                        <a:pt x="376" y="732"/>
                      </a:lnTo>
                      <a:lnTo>
                        <a:pt x="350" y="792"/>
                      </a:lnTo>
                      <a:lnTo>
                        <a:pt x="330" y="854"/>
                      </a:lnTo>
                      <a:lnTo>
                        <a:pt x="315" y="919"/>
                      </a:lnTo>
                      <a:lnTo>
                        <a:pt x="306" y="985"/>
                      </a:lnTo>
                      <a:lnTo>
                        <a:pt x="303" y="1054"/>
                      </a:lnTo>
                      <a:lnTo>
                        <a:pt x="306" y="1122"/>
                      </a:lnTo>
                      <a:lnTo>
                        <a:pt x="315" y="1188"/>
                      </a:lnTo>
                      <a:lnTo>
                        <a:pt x="330" y="1254"/>
                      </a:lnTo>
                      <a:lnTo>
                        <a:pt x="350" y="1316"/>
                      </a:lnTo>
                      <a:lnTo>
                        <a:pt x="376" y="1375"/>
                      </a:lnTo>
                      <a:lnTo>
                        <a:pt x="406" y="1433"/>
                      </a:lnTo>
                      <a:lnTo>
                        <a:pt x="441" y="1487"/>
                      </a:lnTo>
                      <a:lnTo>
                        <a:pt x="481" y="1538"/>
                      </a:lnTo>
                      <a:lnTo>
                        <a:pt x="525" y="1585"/>
                      </a:lnTo>
                      <a:lnTo>
                        <a:pt x="573" y="1628"/>
                      </a:lnTo>
                      <a:lnTo>
                        <a:pt x="623" y="1668"/>
                      </a:lnTo>
                      <a:lnTo>
                        <a:pt x="678" y="1703"/>
                      </a:lnTo>
                      <a:lnTo>
                        <a:pt x="735" y="1733"/>
                      </a:lnTo>
                      <a:lnTo>
                        <a:pt x="796" y="1758"/>
                      </a:lnTo>
                      <a:lnTo>
                        <a:pt x="859" y="1779"/>
                      </a:lnTo>
                      <a:lnTo>
                        <a:pt x="924" y="1793"/>
                      </a:lnTo>
                      <a:lnTo>
                        <a:pt x="991" y="1803"/>
                      </a:lnTo>
                      <a:lnTo>
                        <a:pt x="1060" y="1806"/>
                      </a:lnTo>
                      <a:lnTo>
                        <a:pt x="1129" y="1803"/>
                      </a:lnTo>
                      <a:lnTo>
                        <a:pt x="1196" y="1793"/>
                      </a:lnTo>
                      <a:lnTo>
                        <a:pt x="1261" y="1779"/>
                      </a:lnTo>
                      <a:lnTo>
                        <a:pt x="1324" y="1758"/>
                      </a:lnTo>
                      <a:lnTo>
                        <a:pt x="1384" y="1733"/>
                      </a:lnTo>
                      <a:lnTo>
                        <a:pt x="1442" y="1703"/>
                      </a:lnTo>
                      <a:lnTo>
                        <a:pt x="1496" y="1668"/>
                      </a:lnTo>
                      <a:lnTo>
                        <a:pt x="1548" y="1628"/>
                      </a:lnTo>
                      <a:lnTo>
                        <a:pt x="1595" y="1585"/>
                      </a:lnTo>
                      <a:lnTo>
                        <a:pt x="1639" y="1538"/>
                      </a:lnTo>
                      <a:lnTo>
                        <a:pt x="1678" y="1487"/>
                      </a:lnTo>
                      <a:lnTo>
                        <a:pt x="1713" y="1433"/>
                      </a:lnTo>
                      <a:lnTo>
                        <a:pt x="1743" y="1375"/>
                      </a:lnTo>
                      <a:lnTo>
                        <a:pt x="1770" y="1316"/>
                      </a:lnTo>
                      <a:lnTo>
                        <a:pt x="1789" y="1254"/>
                      </a:lnTo>
                      <a:lnTo>
                        <a:pt x="1804" y="1188"/>
                      </a:lnTo>
                      <a:lnTo>
                        <a:pt x="1813" y="1122"/>
                      </a:lnTo>
                      <a:lnTo>
                        <a:pt x="1817" y="1054"/>
                      </a:lnTo>
                      <a:lnTo>
                        <a:pt x="1813" y="985"/>
                      </a:lnTo>
                      <a:lnTo>
                        <a:pt x="1804" y="919"/>
                      </a:lnTo>
                      <a:lnTo>
                        <a:pt x="1789" y="854"/>
                      </a:lnTo>
                      <a:lnTo>
                        <a:pt x="1770" y="792"/>
                      </a:lnTo>
                      <a:lnTo>
                        <a:pt x="1743" y="732"/>
                      </a:lnTo>
                      <a:lnTo>
                        <a:pt x="1713" y="674"/>
                      </a:lnTo>
                      <a:lnTo>
                        <a:pt x="1678" y="620"/>
                      </a:lnTo>
                      <a:lnTo>
                        <a:pt x="1639" y="569"/>
                      </a:lnTo>
                      <a:lnTo>
                        <a:pt x="1595" y="523"/>
                      </a:lnTo>
                      <a:lnTo>
                        <a:pt x="1548" y="479"/>
                      </a:lnTo>
                      <a:lnTo>
                        <a:pt x="1496" y="439"/>
                      </a:lnTo>
                      <a:lnTo>
                        <a:pt x="1442" y="404"/>
                      </a:lnTo>
                      <a:lnTo>
                        <a:pt x="1384" y="374"/>
                      </a:lnTo>
                      <a:lnTo>
                        <a:pt x="1324" y="349"/>
                      </a:lnTo>
                      <a:lnTo>
                        <a:pt x="1261" y="328"/>
                      </a:lnTo>
                      <a:lnTo>
                        <a:pt x="1196" y="314"/>
                      </a:lnTo>
                      <a:lnTo>
                        <a:pt x="1129" y="304"/>
                      </a:lnTo>
                      <a:lnTo>
                        <a:pt x="1060" y="301"/>
                      </a:lnTo>
                      <a:close/>
                      <a:moveTo>
                        <a:pt x="1060" y="0"/>
                      </a:moveTo>
                      <a:lnTo>
                        <a:pt x="1142" y="4"/>
                      </a:lnTo>
                      <a:lnTo>
                        <a:pt x="1224" y="13"/>
                      </a:lnTo>
                      <a:lnTo>
                        <a:pt x="1303" y="29"/>
                      </a:lnTo>
                      <a:lnTo>
                        <a:pt x="1379" y="49"/>
                      </a:lnTo>
                      <a:lnTo>
                        <a:pt x="1453" y="76"/>
                      </a:lnTo>
                      <a:lnTo>
                        <a:pt x="1526" y="108"/>
                      </a:lnTo>
                      <a:lnTo>
                        <a:pt x="1595" y="145"/>
                      </a:lnTo>
                      <a:lnTo>
                        <a:pt x="1660" y="187"/>
                      </a:lnTo>
                      <a:lnTo>
                        <a:pt x="1722" y="232"/>
                      </a:lnTo>
                      <a:lnTo>
                        <a:pt x="1781" y="282"/>
                      </a:lnTo>
                      <a:lnTo>
                        <a:pt x="1835" y="337"/>
                      </a:lnTo>
                      <a:lnTo>
                        <a:pt x="1887" y="396"/>
                      </a:lnTo>
                      <a:lnTo>
                        <a:pt x="1933" y="457"/>
                      </a:lnTo>
                      <a:lnTo>
                        <a:pt x="1975" y="523"/>
                      </a:lnTo>
                      <a:lnTo>
                        <a:pt x="2011" y="591"/>
                      </a:lnTo>
                      <a:lnTo>
                        <a:pt x="2044" y="662"/>
                      </a:lnTo>
                      <a:lnTo>
                        <a:pt x="2070" y="736"/>
                      </a:lnTo>
                      <a:lnTo>
                        <a:pt x="2091" y="813"/>
                      </a:lnTo>
                      <a:lnTo>
                        <a:pt x="2107" y="891"/>
                      </a:lnTo>
                      <a:lnTo>
                        <a:pt x="2116" y="972"/>
                      </a:lnTo>
                      <a:lnTo>
                        <a:pt x="2119" y="1054"/>
                      </a:lnTo>
                      <a:lnTo>
                        <a:pt x="2116" y="1136"/>
                      </a:lnTo>
                      <a:lnTo>
                        <a:pt x="2107" y="1216"/>
                      </a:lnTo>
                      <a:lnTo>
                        <a:pt x="2091" y="1295"/>
                      </a:lnTo>
                      <a:lnTo>
                        <a:pt x="2070" y="1371"/>
                      </a:lnTo>
                      <a:lnTo>
                        <a:pt x="2044" y="1445"/>
                      </a:lnTo>
                      <a:lnTo>
                        <a:pt x="2011" y="1516"/>
                      </a:lnTo>
                      <a:lnTo>
                        <a:pt x="1975" y="1584"/>
                      </a:lnTo>
                      <a:lnTo>
                        <a:pt x="1933" y="1650"/>
                      </a:lnTo>
                      <a:lnTo>
                        <a:pt x="1887" y="1711"/>
                      </a:lnTo>
                      <a:lnTo>
                        <a:pt x="1835" y="1770"/>
                      </a:lnTo>
                      <a:lnTo>
                        <a:pt x="1781" y="1825"/>
                      </a:lnTo>
                      <a:lnTo>
                        <a:pt x="1722" y="1875"/>
                      </a:lnTo>
                      <a:lnTo>
                        <a:pt x="1660" y="1921"/>
                      </a:lnTo>
                      <a:lnTo>
                        <a:pt x="1595" y="1962"/>
                      </a:lnTo>
                      <a:lnTo>
                        <a:pt x="1526" y="1999"/>
                      </a:lnTo>
                      <a:lnTo>
                        <a:pt x="1453" y="2031"/>
                      </a:lnTo>
                      <a:lnTo>
                        <a:pt x="1379" y="2058"/>
                      </a:lnTo>
                      <a:lnTo>
                        <a:pt x="1303" y="2078"/>
                      </a:lnTo>
                      <a:lnTo>
                        <a:pt x="1224" y="2094"/>
                      </a:lnTo>
                      <a:lnTo>
                        <a:pt x="1142" y="2103"/>
                      </a:lnTo>
                      <a:lnTo>
                        <a:pt x="1060" y="2106"/>
                      </a:lnTo>
                      <a:lnTo>
                        <a:pt x="977" y="2103"/>
                      </a:lnTo>
                      <a:lnTo>
                        <a:pt x="896" y="2094"/>
                      </a:lnTo>
                      <a:lnTo>
                        <a:pt x="817" y="2078"/>
                      </a:lnTo>
                      <a:lnTo>
                        <a:pt x="740" y="2058"/>
                      </a:lnTo>
                      <a:lnTo>
                        <a:pt x="666" y="2031"/>
                      </a:lnTo>
                      <a:lnTo>
                        <a:pt x="594" y="1999"/>
                      </a:lnTo>
                      <a:lnTo>
                        <a:pt x="526" y="1962"/>
                      </a:lnTo>
                      <a:lnTo>
                        <a:pt x="460" y="1921"/>
                      </a:lnTo>
                      <a:lnTo>
                        <a:pt x="397" y="1875"/>
                      </a:lnTo>
                      <a:lnTo>
                        <a:pt x="338" y="1825"/>
                      </a:lnTo>
                      <a:lnTo>
                        <a:pt x="284" y="1770"/>
                      </a:lnTo>
                      <a:lnTo>
                        <a:pt x="233" y="1711"/>
                      </a:lnTo>
                      <a:lnTo>
                        <a:pt x="187" y="1650"/>
                      </a:lnTo>
                      <a:lnTo>
                        <a:pt x="145" y="1584"/>
                      </a:lnTo>
                      <a:lnTo>
                        <a:pt x="108" y="1516"/>
                      </a:lnTo>
                      <a:lnTo>
                        <a:pt x="76" y="1445"/>
                      </a:lnTo>
                      <a:lnTo>
                        <a:pt x="49" y="1371"/>
                      </a:lnTo>
                      <a:lnTo>
                        <a:pt x="28" y="1295"/>
                      </a:lnTo>
                      <a:lnTo>
                        <a:pt x="13" y="1216"/>
                      </a:lnTo>
                      <a:lnTo>
                        <a:pt x="3" y="1136"/>
                      </a:lnTo>
                      <a:lnTo>
                        <a:pt x="0" y="1054"/>
                      </a:lnTo>
                      <a:lnTo>
                        <a:pt x="3" y="972"/>
                      </a:lnTo>
                      <a:lnTo>
                        <a:pt x="13" y="891"/>
                      </a:lnTo>
                      <a:lnTo>
                        <a:pt x="28" y="813"/>
                      </a:lnTo>
                      <a:lnTo>
                        <a:pt x="49" y="736"/>
                      </a:lnTo>
                      <a:lnTo>
                        <a:pt x="76" y="662"/>
                      </a:lnTo>
                      <a:lnTo>
                        <a:pt x="108" y="591"/>
                      </a:lnTo>
                      <a:lnTo>
                        <a:pt x="145" y="523"/>
                      </a:lnTo>
                      <a:lnTo>
                        <a:pt x="187" y="457"/>
                      </a:lnTo>
                      <a:lnTo>
                        <a:pt x="233" y="396"/>
                      </a:lnTo>
                      <a:lnTo>
                        <a:pt x="284" y="337"/>
                      </a:lnTo>
                      <a:lnTo>
                        <a:pt x="338" y="282"/>
                      </a:lnTo>
                      <a:lnTo>
                        <a:pt x="397" y="232"/>
                      </a:lnTo>
                      <a:lnTo>
                        <a:pt x="460" y="187"/>
                      </a:lnTo>
                      <a:lnTo>
                        <a:pt x="526" y="145"/>
                      </a:lnTo>
                      <a:lnTo>
                        <a:pt x="594" y="108"/>
                      </a:lnTo>
                      <a:lnTo>
                        <a:pt x="666" y="76"/>
                      </a:lnTo>
                      <a:lnTo>
                        <a:pt x="740" y="49"/>
                      </a:lnTo>
                      <a:lnTo>
                        <a:pt x="817" y="29"/>
                      </a:lnTo>
                      <a:lnTo>
                        <a:pt x="896" y="13"/>
                      </a:lnTo>
                      <a:lnTo>
                        <a:pt x="977" y="4"/>
                      </a:lnTo>
                      <a:lnTo>
                        <a:pt x="10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86" name="Freeform 32">
                  <a:extLst>
                    <a:ext uri="{FF2B5EF4-FFF2-40B4-BE49-F238E27FC236}">
                      <a16:creationId xmlns:a16="http://schemas.microsoft.com/office/drawing/2014/main" id="{8391E103-A1C8-4E4F-8382-DCADE2806A18}"/>
                    </a:ext>
                  </a:extLst>
                </p:cNvPr>
                <p:cNvSpPr>
                  <a:spLocks noEditPoints="1"/>
                </p:cNvSpPr>
                <p:nvPr/>
              </p:nvSpPr>
              <p:spPr bwMode="auto">
                <a:xfrm>
                  <a:off x="2019300" y="2816226"/>
                  <a:ext cx="112713" cy="179388"/>
                </a:xfrm>
                <a:custGeom>
                  <a:avLst/>
                  <a:gdLst>
                    <a:gd name="T0" fmla="*/ 480 w 774"/>
                    <a:gd name="T1" fmla="*/ 963 h 1241"/>
                    <a:gd name="T2" fmla="*/ 565 w 774"/>
                    <a:gd name="T3" fmla="*/ 921 h 1241"/>
                    <a:gd name="T4" fmla="*/ 600 w 774"/>
                    <a:gd name="T5" fmla="*/ 836 h 1241"/>
                    <a:gd name="T6" fmla="*/ 568 w 774"/>
                    <a:gd name="T7" fmla="*/ 758 h 1241"/>
                    <a:gd name="T8" fmla="*/ 493 w 774"/>
                    <a:gd name="T9" fmla="*/ 717 h 1241"/>
                    <a:gd name="T10" fmla="*/ 348 w 774"/>
                    <a:gd name="T11" fmla="*/ 259 h 1241"/>
                    <a:gd name="T12" fmla="*/ 236 w 774"/>
                    <a:gd name="T13" fmla="*/ 297 h 1241"/>
                    <a:gd name="T14" fmla="*/ 194 w 774"/>
                    <a:gd name="T15" fmla="*/ 376 h 1241"/>
                    <a:gd name="T16" fmla="*/ 233 w 774"/>
                    <a:gd name="T17" fmla="*/ 458 h 1241"/>
                    <a:gd name="T18" fmla="*/ 348 w 774"/>
                    <a:gd name="T19" fmla="*/ 505 h 1241"/>
                    <a:gd name="T20" fmla="*/ 414 w 774"/>
                    <a:gd name="T21" fmla="*/ 9 h 1241"/>
                    <a:gd name="T22" fmla="*/ 431 w 774"/>
                    <a:gd name="T23" fmla="*/ 120 h 1241"/>
                    <a:gd name="T24" fmla="*/ 534 w 774"/>
                    <a:gd name="T25" fmla="*/ 135 h 1241"/>
                    <a:gd name="T26" fmla="*/ 648 w 774"/>
                    <a:gd name="T27" fmla="*/ 179 h 1241"/>
                    <a:gd name="T28" fmla="*/ 734 w 774"/>
                    <a:gd name="T29" fmla="*/ 251 h 1241"/>
                    <a:gd name="T30" fmla="*/ 756 w 774"/>
                    <a:gd name="T31" fmla="*/ 345 h 1241"/>
                    <a:gd name="T32" fmla="*/ 709 w 774"/>
                    <a:gd name="T33" fmla="*/ 401 h 1241"/>
                    <a:gd name="T34" fmla="*/ 640 w 774"/>
                    <a:gd name="T35" fmla="*/ 402 h 1241"/>
                    <a:gd name="T36" fmla="*/ 592 w 774"/>
                    <a:gd name="T37" fmla="*/ 357 h 1241"/>
                    <a:gd name="T38" fmla="*/ 542 w 774"/>
                    <a:gd name="T39" fmla="*/ 299 h 1241"/>
                    <a:gd name="T40" fmla="*/ 459 w 774"/>
                    <a:gd name="T41" fmla="*/ 261 h 1241"/>
                    <a:gd name="T42" fmla="*/ 498 w 774"/>
                    <a:gd name="T43" fmla="*/ 535 h 1241"/>
                    <a:gd name="T44" fmla="*/ 619 w 774"/>
                    <a:gd name="T45" fmla="*/ 576 h 1241"/>
                    <a:gd name="T46" fmla="*/ 713 w 774"/>
                    <a:gd name="T47" fmla="*/ 643 h 1241"/>
                    <a:gd name="T48" fmla="*/ 767 w 774"/>
                    <a:gd name="T49" fmla="*/ 749 h 1241"/>
                    <a:gd name="T50" fmla="*/ 765 w 774"/>
                    <a:gd name="T51" fmla="*/ 900 h 1241"/>
                    <a:gd name="T52" fmla="*/ 692 w 774"/>
                    <a:gd name="T53" fmla="*/ 1018 h 1241"/>
                    <a:gd name="T54" fmla="*/ 562 w 774"/>
                    <a:gd name="T55" fmla="*/ 1088 h 1241"/>
                    <a:gd name="T56" fmla="*/ 431 w 774"/>
                    <a:gd name="T57" fmla="*/ 1194 h 1241"/>
                    <a:gd name="T58" fmla="*/ 402 w 774"/>
                    <a:gd name="T59" fmla="*/ 1239 h 1241"/>
                    <a:gd name="T60" fmla="*/ 356 w 774"/>
                    <a:gd name="T61" fmla="*/ 1221 h 1241"/>
                    <a:gd name="T62" fmla="*/ 300 w 774"/>
                    <a:gd name="T63" fmla="*/ 1107 h 1241"/>
                    <a:gd name="T64" fmla="*/ 144 w 774"/>
                    <a:gd name="T65" fmla="*/ 1061 h 1241"/>
                    <a:gd name="T66" fmla="*/ 44 w 774"/>
                    <a:gd name="T67" fmla="*/ 978 h 1241"/>
                    <a:gd name="T68" fmla="*/ 1 w 774"/>
                    <a:gd name="T69" fmla="*/ 881 h 1241"/>
                    <a:gd name="T70" fmla="*/ 17 w 774"/>
                    <a:gd name="T71" fmla="*/ 801 h 1241"/>
                    <a:gd name="T72" fmla="*/ 85 w 774"/>
                    <a:gd name="T73" fmla="*/ 772 h 1241"/>
                    <a:gd name="T74" fmla="*/ 150 w 774"/>
                    <a:gd name="T75" fmla="*/ 792 h 1241"/>
                    <a:gd name="T76" fmla="*/ 178 w 774"/>
                    <a:gd name="T77" fmla="*/ 839 h 1241"/>
                    <a:gd name="T78" fmla="*/ 201 w 774"/>
                    <a:gd name="T79" fmla="*/ 897 h 1241"/>
                    <a:gd name="T80" fmla="*/ 247 w 774"/>
                    <a:gd name="T81" fmla="*/ 945 h 1241"/>
                    <a:gd name="T82" fmla="*/ 348 w 774"/>
                    <a:gd name="T83" fmla="*/ 970 h 1241"/>
                    <a:gd name="T84" fmla="*/ 211 w 774"/>
                    <a:gd name="T85" fmla="*/ 646 h 1241"/>
                    <a:gd name="T86" fmla="*/ 82 w 774"/>
                    <a:gd name="T87" fmla="*/ 565 h 1241"/>
                    <a:gd name="T88" fmla="*/ 23 w 774"/>
                    <a:gd name="T89" fmla="*/ 443 h 1241"/>
                    <a:gd name="T90" fmla="*/ 41 w 774"/>
                    <a:gd name="T91" fmla="*/ 300 h 1241"/>
                    <a:gd name="T92" fmla="*/ 120 w 774"/>
                    <a:gd name="T93" fmla="*/ 196 h 1241"/>
                    <a:gd name="T94" fmla="*/ 241 w 774"/>
                    <a:gd name="T95" fmla="*/ 135 h 1241"/>
                    <a:gd name="T96" fmla="*/ 348 w 774"/>
                    <a:gd name="T97" fmla="*/ 47 h 1241"/>
                    <a:gd name="T98" fmla="*/ 376 w 774"/>
                    <a:gd name="T99" fmla="*/ 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74" h="1241">
                      <a:moveTo>
                        <a:pt x="431" y="699"/>
                      </a:moveTo>
                      <a:lnTo>
                        <a:pt x="431" y="970"/>
                      </a:lnTo>
                      <a:lnTo>
                        <a:pt x="456" y="967"/>
                      </a:lnTo>
                      <a:lnTo>
                        <a:pt x="480" y="963"/>
                      </a:lnTo>
                      <a:lnTo>
                        <a:pt x="504" y="956"/>
                      </a:lnTo>
                      <a:lnTo>
                        <a:pt x="526" y="947"/>
                      </a:lnTo>
                      <a:lnTo>
                        <a:pt x="547" y="935"/>
                      </a:lnTo>
                      <a:lnTo>
                        <a:pt x="565" y="921"/>
                      </a:lnTo>
                      <a:lnTo>
                        <a:pt x="579" y="904"/>
                      </a:lnTo>
                      <a:lnTo>
                        <a:pt x="591" y="884"/>
                      </a:lnTo>
                      <a:lnTo>
                        <a:pt x="598" y="861"/>
                      </a:lnTo>
                      <a:lnTo>
                        <a:pt x="600" y="836"/>
                      </a:lnTo>
                      <a:lnTo>
                        <a:pt x="598" y="812"/>
                      </a:lnTo>
                      <a:lnTo>
                        <a:pt x="592" y="792"/>
                      </a:lnTo>
                      <a:lnTo>
                        <a:pt x="581" y="774"/>
                      </a:lnTo>
                      <a:lnTo>
                        <a:pt x="568" y="758"/>
                      </a:lnTo>
                      <a:lnTo>
                        <a:pt x="552" y="745"/>
                      </a:lnTo>
                      <a:lnTo>
                        <a:pt x="534" y="733"/>
                      </a:lnTo>
                      <a:lnTo>
                        <a:pt x="514" y="724"/>
                      </a:lnTo>
                      <a:lnTo>
                        <a:pt x="493" y="717"/>
                      </a:lnTo>
                      <a:lnTo>
                        <a:pt x="473" y="709"/>
                      </a:lnTo>
                      <a:lnTo>
                        <a:pt x="452" y="704"/>
                      </a:lnTo>
                      <a:lnTo>
                        <a:pt x="431" y="699"/>
                      </a:lnTo>
                      <a:close/>
                      <a:moveTo>
                        <a:pt x="348" y="259"/>
                      </a:moveTo>
                      <a:lnTo>
                        <a:pt x="314" y="262"/>
                      </a:lnTo>
                      <a:lnTo>
                        <a:pt x="284" y="271"/>
                      </a:lnTo>
                      <a:lnTo>
                        <a:pt x="258" y="282"/>
                      </a:lnTo>
                      <a:lnTo>
                        <a:pt x="236" y="297"/>
                      </a:lnTo>
                      <a:lnTo>
                        <a:pt x="218" y="313"/>
                      </a:lnTo>
                      <a:lnTo>
                        <a:pt x="205" y="333"/>
                      </a:lnTo>
                      <a:lnTo>
                        <a:pt x="196" y="354"/>
                      </a:lnTo>
                      <a:lnTo>
                        <a:pt x="194" y="376"/>
                      </a:lnTo>
                      <a:lnTo>
                        <a:pt x="196" y="399"/>
                      </a:lnTo>
                      <a:lnTo>
                        <a:pt x="203" y="421"/>
                      </a:lnTo>
                      <a:lnTo>
                        <a:pt x="215" y="441"/>
                      </a:lnTo>
                      <a:lnTo>
                        <a:pt x="233" y="458"/>
                      </a:lnTo>
                      <a:lnTo>
                        <a:pt x="254" y="472"/>
                      </a:lnTo>
                      <a:lnTo>
                        <a:pt x="281" y="485"/>
                      </a:lnTo>
                      <a:lnTo>
                        <a:pt x="312" y="495"/>
                      </a:lnTo>
                      <a:lnTo>
                        <a:pt x="348" y="505"/>
                      </a:lnTo>
                      <a:lnTo>
                        <a:pt x="348" y="259"/>
                      </a:lnTo>
                      <a:close/>
                      <a:moveTo>
                        <a:pt x="389" y="0"/>
                      </a:moveTo>
                      <a:lnTo>
                        <a:pt x="402" y="3"/>
                      </a:lnTo>
                      <a:lnTo>
                        <a:pt x="414" y="9"/>
                      </a:lnTo>
                      <a:lnTo>
                        <a:pt x="423" y="20"/>
                      </a:lnTo>
                      <a:lnTo>
                        <a:pt x="429" y="33"/>
                      </a:lnTo>
                      <a:lnTo>
                        <a:pt x="431" y="47"/>
                      </a:lnTo>
                      <a:lnTo>
                        <a:pt x="431" y="120"/>
                      </a:lnTo>
                      <a:lnTo>
                        <a:pt x="454" y="121"/>
                      </a:lnTo>
                      <a:lnTo>
                        <a:pt x="479" y="124"/>
                      </a:lnTo>
                      <a:lnTo>
                        <a:pt x="506" y="129"/>
                      </a:lnTo>
                      <a:lnTo>
                        <a:pt x="534" y="135"/>
                      </a:lnTo>
                      <a:lnTo>
                        <a:pt x="564" y="144"/>
                      </a:lnTo>
                      <a:lnTo>
                        <a:pt x="593" y="154"/>
                      </a:lnTo>
                      <a:lnTo>
                        <a:pt x="621" y="165"/>
                      </a:lnTo>
                      <a:lnTo>
                        <a:pt x="648" y="179"/>
                      </a:lnTo>
                      <a:lnTo>
                        <a:pt x="674" y="195"/>
                      </a:lnTo>
                      <a:lnTo>
                        <a:pt x="698" y="211"/>
                      </a:lnTo>
                      <a:lnTo>
                        <a:pt x="718" y="230"/>
                      </a:lnTo>
                      <a:lnTo>
                        <a:pt x="734" y="251"/>
                      </a:lnTo>
                      <a:lnTo>
                        <a:pt x="748" y="274"/>
                      </a:lnTo>
                      <a:lnTo>
                        <a:pt x="755" y="298"/>
                      </a:lnTo>
                      <a:lnTo>
                        <a:pt x="758" y="324"/>
                      </a:lnTo>
                      <a:lnTo>
                        <a:pt x="756" y="345"/>
                      </a:lnTo>
                      <a:lnTo>
                        <a:pt x="749" y="364"/>
                      </a:lnTo>
                      <a:lnTo>
                        <a:pt x="740" y="380"/>
                      </a:lnTo>
                      <a:lnTo>
                        <a:pt x="726" y="392"/>
                      </a:lnTo>
                      <a:lnTo>
                        <a:pt x="709" y="401"/>
                      </a:lnTo>
                      <a:lnTo>
                        <a:pt x="691" y="407"/>
                      </a:lnTo>
                      <a:lnTo>
                        <a:pt x="671" y="408"/>
                      </a:lnTo>
                      <a:lnTo>
                        <a:pt x="655" y="407"/>
                      </a:lnTo>
                      <a:lnTo>
                        <a:pt x="640" y="402"/>
                      </a:lnTo>
                      <a:lnTo>
                        <a:pt x="626" y="393"/>
                      </a:lnTo>
                      <a:lnTo>
                        <a:pt x="615" y="383"/>
                      </a:lnTo>
                      <a:lnTo>
                        <a:pt x="603" y="370"/>
                      </a:lnTo>
                      <a:lnTo>
                        <a:pt x="592" y="357"/>
                      </a:lnTo>
                      <a:lnTo>
                        <a:pt x="580" y="342"/>
                      </a:lnTo>
                      <a:lnTo>
                        <a:pt x="569" y="328"/>
                      </a:lnTo>
                      <a:lnTo>
                        <a:pt x="555" y="313"/>
                      </a:lnTo>
                      <a:lnTo>
                        <a:pt x="542" y="299"/>
                      </a:lnTo>
                      <a:lnTo>
                        <a:pt x="525" y="286"/>
                      </a:lnTo>
                      <a:lnTo>
                        <a:pt x="506" y="276"/>
                      </a:lnTo>
                      <a:lnTo>
                        <a:pt x="484" y="267"/>
                      </a:lnTo>
                      <a:lnTo>
                        <a:pt x="459" y="261"/>
                      </a:lnTo>
                      <a:lnTo>
                        <a:pt x="431" y="259"/>
                      </a:lnTo>
                      <a:lnTo>
                        <a:pt x="431" y="519"/>
                      </a:lnTo>
                      <a:lnTo>
                        <a:pt x="464" y="526"/>
                      </a:lnTo>
                      <a:lnTo>
                        <a:pt x="498" y="535"/>
                      </a:lnTo>
                      <a:lnTo>
                        <a:pt x="530" y="543"/>
                      </a:lnTo>
                      <a:lnTo>
                        <a:pt x="562" y="552"/>
                      </a:lnTo>
                      <a:lnTo>
                        <a:pt x="591" y="564"/>
                      </a:lnTo>
                      <a:lnTo>
                        <a:pt x="619" y="576"/>
                      </a:lnTo>
                      <a:lnTo>
                        <a:pt x="646" y="590"/>
                      </a:lnTo>
                      <a:lnTo>
                        <a:pt x="670" y="605"/>
                      </a:lnTo>
                      <a:lnTo>
                        <a:pt x="693" y="623"/>
                      </a:lnTo>
                      <a:lnTo>
                        <a:pt x="713" y="643"/>
                      </a:lnTo>
                      <a:lnTo>
                        <a:pt x="731" y="666"/>
                      </a:lnTo>
                      <a:lnTo>
                        <a:pt x="746" y="691"/>
                      </a:lnTo>
                      <a:lnTo>
                        <a:pt x="757" y="719"/>
                      </a:lnTo>
                      <a:lnTo>
                        <a:pt x="767" y="749"/>
                      </a:lnTo>
                      <a:lnTo>
                        <a:pt x="772" y="783"/>
                      </a:lnTo>
                      <a:lnTo>
                        <a:pt x="774" y="821"/>
                      </a:lnTo>
                      <a:lnTo>
                        <a:pt x="771" y="861"/>
                      </a:lnTo>
                      <a:lnTo>
                        <a:pt x="765" y="900"/>
                      </a:lnTo>
                      <a:lnTo>
                        <a:pt x="752" y="934"/>
                      </a:lnTo>
                      <a:lnTo>
                        <a:pt x="736" y="965"/>
                      </a:lnTo>
                      <a:lnTo>
                        <a:pt x="716" y="993"/>
                      </a:lnTo>
                      <a:lnTo>
                        <a:pt x="692" y="1018"/>
                      </a:lnTo>
                      <a:lnTo>
                        <a:pt x="665" y="1040"/>
                      </a:lnTo>
                      <a:lnTo>
                        <a:pt x="634" y="1059"/>
                      </a:lnTo>
                      <a:lnTo>
                        <a:pt x="599" y="1075"/>
                      </a:lnTo>
                      <a:lnTo>
                        <a:pt x="562" y="1088"/>
                      </a:lnTo>
                      <a:lnTo>
                        <a:pt x="521" y="1098"/>
                      </a:lnTo>
                      <a:lnTo>
                        <a:pt x="477" y="1106"/>
                      </a:lnTo>
                      <a:lnTo>
                        <a:pt x="431" y="1110"/>
                      </a:lnTo>
                      <a:lnTo>
                        <a:pt x="431" y="1194"/>
                      </a:lnTo>
                      <a:lnTo>
                        <a:pt x="429" y="1209"/>
                      </a:lnTo>
                      <a:lnTo>
                        <a:pt x="423" y="1221"/>
                      </a:lnTo>
                      <a:lnTo>
                        <a:pt x="414" y="1231"/>
                      </a:lnTo>
                      <a:lnTo>
                        <a:pt x="402" y="1239"/>
                      </a:lnTo>
                      <a:lnTo>
                        <a:pt x="389" y="1241"/>
                      </a:lnTo>
                      <a:lnTo>
                        <a:pt x="376" y="1239"/>
                      </a:lnTo>
                      <a:lnTo>
                        <a:pt x="365" y="1231"/>
                      </a:lnTo>
                      <a:lnTo>
                        <a:pt x="356" y="1221"/>
                      </a:lnTo>
                      <a:lnTo>
                        <a:pt x="350" y="1209"/>
                      </a:lnTo>
                      <a:lnTo>
                        <a:pt x="348" y="1194"/>
                      </a:lnTo>
                      <a:lnTo>
                        <a:pt x="348" y="1110"/>
                      </a:lnTo>
                      <a:lnTo>
                        <a:pt x="300" y="1107"/>
                      </a:lnTo>
                      <a:lnTo>
                        <a:pt x="256" y="1099"/>
                      </a:lnTo>
                      <a:lnTo>
                        <a:pt x="215" y="1090"/>
                      </a:lnTo>
                      <a:lnTo>
                        <a:pt x="177" y="1077"/>
                      </a:lnTo>
                      <a:lnTo>
                        <a:pt x="144" y="1061"/>
                      </a:lnTo>
                      <a:lnTo>
                        <a:pt x="113" y="1042"/>
                      </a:lnTo>
                      <a:lnTo>
                        <a:pt x="87" y="1022"/>
                      </a:lnTo>
                      <a:lnTo>
                        <a:pt x="64" y="1001"/>
                      </a:lnTo>
                      <a:lnTo>
                        <a:pt x="44" y="978"/>
                      </a:lnTo>
                      <a:lnTo>
                        <a:pt x="29" y="954"/>
                      </a:lnTo>
                      <a:lnTo>
                        <a:pt x="16" y="930"/>
                      </a:lnTo>
                      <a:lnTo>
                        <a:pt x="7" y="906"/>
                      </a:lnTo>
                      <a:lnTo>
                        <a:pt x="1" y="881"/>
                      </a:lnTo>
                      <a:lnTo>
                        <a:pt x="0" y="858"/>
                      </a:lnTo>
                      <a:lnTo>
                        <a:pt x="2" y="836"/>
                      </a:lnTo>
                      <a:lnTo>
                        <a:pt x="8" y="818"/>
                      </a:lnTo>
                      <a:lnTo>
                        <a:pt x="17" y="801"/>
                      </a:lnTo>
                      <a:lnTo>
                        <a:pt x="30" y="788"/>
                      </a:lnTo>
                      <a:lnTo>
                        <a:pt x="45" y="779"/>
                      </a:lnTo>
                      <a:lnTo>
                        <a:pt x="64" y="774"/>
                      </a:lnTo>
                      <a:lnTo>
                        <a:pt x="85" y="772"/>
                      </a:lnTo>
                      <a:lnTo>
                        <a:pt x="106" y="773"/>
                      </a:lnTo>
                      <a:lnTo>
                        <a:pt x="124" y="777"/>
                      </a:lnTo>
                      <a:lnTo>
                        <a:pt x="139" y="783"/>
                      </a:lnTo>
                      <a:lnTo>
                        <a:pt x="150" y="792"/>
                      </a:lnTo>
                      <a:lnTo>
                        <a:pt x="159" y="802"/>
                      </a:lnTo>
                      <a:lnTo>
                        <a:pt x="167" y="813"/>
                      </a:lnTo>
                      <a:lnTo>
                        <a:pt x="173" y="826"/>
                      </a:lnTo>
                      <a:lnTo>
                        <a:pt x="178" y="839"/>
                      </a:lnTo>
                      <a:lnTo>
                        <a:pt x="184" y="853"/>
                      </a:lnTo>
                      <a:lnTo>
                        <a:pt x="189" y="867"/>
                      </a:lnTo>
                      <a:lnTo>
                        <a:pt x="194" y="882"/>
                      </a:lnTo>
                      <a:lnTo>
                        <a:pt x="201" y="897"/>
                      </a:lnTo>
                      <a:lnTo>
                        <a:pt x="210" y="910"/>
                      </a:lnTo>
                      <a:lnTo>
                        <a:pt x="219" y="924"/>
                      </a:lnTo>
                      <a:lnTo>
                        <a:pt x="233" y="935"/>
                      </a:lnTo>
                      <a:lnTo>
                        <a:pt x="247" y="945"/>
                      </a:lnTo>
                      <a:lnTo>
                        <a:pt x="266" y="955"/>
                      </a:lnTo>
                      <a:lnTo>
                        <a:pt x="289" y="962"/>
                      </a:lnTo>
                      <a:lnTo>
                        <a:pt x="317" y="967"/>
                      </a:lnTo>
                      <a:lnTo>
                        <a:pt x="348" y="970"/>
                      </a:lnTo>
                      <a:lnTo>
                        <a:pt x="348" y="684"/>
                      </a:lnTo>
                      <a:lnTo>
                        <a:pt x="299" y="674"/>
                      </a:lnTo>
                      <a:lnTo>
                        <a:pt x="254" y="662"/>
                      </a:lnTo>
                      <a:lnTo>
                        <a:pt x="211" y="646"/>
                      </a:lnTo>
                      <a:lnTo>
                        <a:pt x="173" y="629"/>
                      </a:lnTo>
                      <a:lnTo>
                        <a:pt x="139" y="611"/>
                      </a:lnTo>
                      <a:lnTo>
                        <a:pt x="108" y="589"/>
                      </a:lnTo>
                      <a:lnTo>
                        <a:pt x="82" y="565"/>
                      </a:lnTo>
                      <a:lnTo>
                        <a:pt x="60" y="538"/>
                      </a:lnTo>
                      <a:lnTo>
                        <a:pt x="43" y="509"/>
                      </a:lnTo>
                      <a:lnTo>
                        <a:pt x="31" y="477"/>
                      </a:lnTo>
                      <a:lnTo>
                        <a:pt x="23" y="443"/>
                      </a:lnTo>
                      <a:lnTo>
                        <a:pt x="20" y="407"/>
                      </a:lnTo>
                      <a:lnTo>
                        <a:pt x="23" y="368"/>
                      </a:lnTo>
                      <a:lnTo>
                        <a:pt x="30" y="333"/>
                      </a:lnTo>
                      <a:lnTo>
                        <a:pt x="41" y="300"/>
                      </a:lnTo>
                      <a:lnTo>
                        <a:pt x="56" y="269"/>
                      </a:lnTo>
                      <a:lnTo>
                        <a:pt x="74" y="242"/>
                      </a:lnTo>
                      <a:lnTo>
                        <a:pt x="96" y="217"/>
                      </a:lnTo>
                      <a:lnTo>
                        <a:pt x="120" y="196"/>
                      </a:lnTo>
                      <a:lnTo>
                        <a:pt x="147" y="176"/>
                      </a:lnTo>
                      <a:lnTo>
                        <a:pt x="176" y="160"/>
                      </a:lnTo>
                      <a:lnTo>
                        <a:pt x="209" y="147"/>
                      </a:lnTo>
                      <a:lnTo>
                        <a:pt x="241" y="135"/>
                      </a:lnTo>
                      <a:lnTo>
                        <a:pt x="276" y="127"/>
                      </a:lnTo>
                      <a:lnTo>
                        <a:pt x="312" y="122"/>
                      </a:lnTo>
                      <a:lnTo>
                        <a:pt x="348" y="120"/>
                      </a:lnTo>
                      <a:lnTo>
                        <a:pt x="348" y="47"/>
                      </a:lnTo>
                      <a:lnTo>
                        <a:pt x="350" y="33"/>
                      </a:lnTo>
                      <a:lnTo>
                        <a:pt x="356" y="20"/>
                      </a:lnTo>
                      <a:lnTo>
                        <a:pt x="365" y="9"/>
                      </a:lnTo>
                      <a:lnTo>
                        <a:pt x="376"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0" name="Group 81">
                <a:extLst>
                  <a:ext uri="{FF2B5EF4-FFF2-40B4-BE49-F238E27FC236}">
                    <a16:creationId xmlns:a16="http://schemas.microsoft.com/office/drawing/2014/main" id="{6FC8A90D-EC3D-2647-8D0A-C0A70CF9245A}"/>
                  </a:ext>
                </a:extLst>
              </p:cNvPr>
              <p:cNvGrpSpPr/>
              <p:nvPr/>
            </p:nvGrpSpPr>
            <p:grpSpPr>
              <a:xfrm>
                <a:off x="3196927" y="1381651"/>
                <a:ext cx="434976" cy="477838"/>
                <a:chOff x="592138" y="2925763"/>
                <a:chExt cx="434976" cy="477838"/>
              </a:xfrm>
              <a:solidFill>
                <a:schemeClr val="bg1"/>
              </a:solidFill>
            </p:grpSpPr>
            <p:sp>
              <p:nvSpPr>
                <p:cNvPr id="55" name="Freeform 37">
                  <a:extLst>
                    <a:ext uri="{FF2B5EF4-FFF2-40B4-BE49-F238E27FC236}">
                      <a16:creationId xmlns:a16="http://schemas.microsoft.com/office/drawing/2014/main" id="{E007DE6C-87D5-CC4A-95FB-0204FAE59E21}"/>
                    </a:ext>
                  </a:extLst>
                </p:cNvPr>
                <p:cNvSpPr>
                  <a:spLocks noEditPoints="1"/>
                </p:cNvSpPr>
                <p:nvPr/>
              </p:nvSpPr>
              <p:spPr bwMode="auto">
                <a:xfrm>
                  <a:off x="663576" y="2998788"/>
                  <a:ext cx="292100" cy="404813"/>
                </a:xfrm>
                <a:custGeom>
                  <a:avLst/>
                  <a:gdLst>
                    <a:gd name="T0" fmla="*/ 750 w 2029"/>
                    <a:gd name="T1" fmla="*/ 299 h 2800"/>
                    <a:gd name="T2" fmla="*/ 479 w 2029"/>
                    <a:gd name="T3" fmla="*/ 466 h 2800"/>
                    <a:gd name="T4" fmla="*/ 304 w 2029"/>
                    <a:gd name="T5" fmla="*/ 723 h 2800"/>
                    <a:gd name="T6" fmla="*/ 259 w 2029"/>
                    <a:gd name="T7" fmla="*/ 1034 h 2800"/>
                    <a:gd name="T8" fmla="*/ 314 w 2029"/>
                    <a:gd name="T9" fmla="*/ 1283 h 2800"/>
                    <a:gd name="T10" fmla="*/ 414 w 2029"/>
                    <a:gd name="T11" fmla="*/ 1472 h 2800"/>
                    <a:gd name="T12" fmla="*/ 530 w 2029"/>
                    <a:gd name="T13" fmla="*/ 1646 h 2800"/>
                    <a:gd name="T14" fmla="*/ 603 w 2029"/>
                    <a:gd name="T15" fmla="*/ 1843 h 2800"/>
                    <a:gd name="T16" fmla="*/ 647 w 2029"/>
                    <a:gd name="T17" fmla="*/ 1978 h 2800"/>
                    <a:gd name="T18" fmla="*/ 1346 w 2029"/>
                    <a:gd name="T19" fmla="*/ 2011 h 2800"/>
                    <a:gd name="T20" fmla="*/ 1421 w 2029"/>
                    <a:gd name="T21" fmla="*/ 1912 h 2800"/>
                    <a:gd name="T22" fmla="*/ 1460 w 2029"/>
                    <a:gd name="T23" fmla="*/ 1721 h 2800"/>
                    <a:gd name="T24" fmla="*/ 1570 w 2029"/>
                    <a:gd name="T25" fmla="*/ 1538 h 2800"/>
                    <a:gd name="T26" fmla="*/ 1678 w 2029"/>
                    <a:gd name="T27" fmla="*/ 1364 h 2800"/>
                    <a:gd name="T28" fmla="*/ 1756 w 2029"/>
                    <a:gd name="T29" fmla="*/ 1143 h 2800"/>
                    <a:gd name="T30" fmla="*/ 1760 w 2029"/>
                    <a:gd name="T31" fmla="*/ 844 h 2800"/>
                    <a:gd name="T32" fmla="*/ 1634 w 2029"/>
                    <a:gd name="T33" fmla="*/ 559 h 2800"/>
                    <a:gd name="T34" fmla="*/ 1397 w 2029"/>
                    <a:gd name="T35" fmla="*/ 352 h 2800"/>
                    <a:gd name="T36" fmla="*/ 1084 w 2029"/>
                    <a:gd name="T37" fmla="*/ 258 h 2800"/>
                    <a:gd name="T38" fmla="*/ 1258 w 2029"/>
                    <a:gd name="T39" fmla="*/ 29 h 2800"/>
                    <a:gd name="T40" fmla="*/ 1613 w 2029"/>
                    <a:gd name="T41" fmla="*/ 188 h 2800"/>
                    <a:gd name="T42" fmla="*/ 1877 w 2029"/>
                    <a:gd name="T43" fmla="*/ 461 h 2800"/>
                    <a:gd name="T44" fmla="*/ 2015 w 2029"/>
                    <a:gd name="T45" fmla="*/ 815 h 2800"/>
                    <a:gd name="T46" fmla="*/ 2013 w 2029"/>
                    <a:gd name="T47" fmla="*/ 1166 h 2800"/>
                    <a:gd name="T48" fmla="*/ 1934 w 2029"/>
                    <a:gd name="T49" fmla="*/ 1424 h 2800"/>
                    <a:gd name="T50" fmla="*/ 1825 w 2029"/>
                    <a:gd name="T51" fmla="*/ 1617 h 2800"/>
                    <a:gd name="T52" fmla="*/ 1714 w 2029"/>
                    <a:gd name="T53" fmla="*/ 1785 h 2800"/>
                    <a:gd name="T54" fmla="*/ 1677 w 2029"/>
                    <a:gd name="T55" fmla="*/ 1934 h 2800"/>
                    <a:gd name="T56" fmla="*/ 1572 w 2029"/>
                    <a:gd name="T57" fmla="*/ 2150 h 2800"/>
                    <a:gd name="T58" fmla="*/ 1487 w 2029"/>
                    <a:gd name="T59" fmla="*/ 2294 h 2800"/>
                    <a:gd name="T60" fmla="*/ 1480 w 2029"/>
                    <a:gd name="T61" fmla="*/ 2429 h 2800"/>
                    <a:gd name="T62" fmla="*/ 1476 w 2029"/>
                    <a:gd name="T63" fmla="*/ 2492 h 2800"/>
                    <a:gd name="T64" fmla="*/ 1446 w 2029"/>
                    <a:gd name="T65" fmla="*/ 2575 h 2800"/>
                    <a:gd name="T66" fmla="*/ 1340 w 2029"/>
                    <a:gd name="T67" fmla="*/ 2666 h 2800"/>
                    <a:gd name="T68" fmla="*/ 1184 w 2029"/>
                    <a:gd name="T69" fmla="*/ 2779 h 2800"/>
                    <a:gd name="T70" fmla="*/ 891 w 2029"/>
                    <a:gd name="T71" fmla="*/ 2798 h 2800"/>
                    <a:gd name="T72" fmla="*/ 762 w 2029"/>
                    <a:gd name="T73" fmla="*/ 2698 h 2800"/>
                    <a:gd name="T74" fmla="*/ 607 w 2029"/>
                    <a:gd name="T75" fmla="*/ 2606 h 2800"/>
                    <a:gd name="T76" fmla="*/ 556 w 2029"/>
                    <a:gd name="T77" fmla="*/ 2509 h 2800"/>
                    <a:gd name="T78" fmla="*/ 551 w 2029"/>
                    <a:gd name="T79" fmla="*/ 2466 h 2800"/>
                    <a:gd name="T80" fmla="*/ 545 w 2029"/>
                    <a:gd name="T81" fmla="*/ 2350 h 2800"/>
                    <a:gd name="T82" fmla="*/ 538 w 2029"/>
                    <a:gd name="T83" fmla="*/ 2221 h 2800"/>
                    <a:gd name="T84" fmla="*/ 376 w 2029"/>
                    <a:gd name="T85" fmla="*/ 2025 h 2800"/>
                    <a:gd name="T86" fmla="*/ 340 w 2029"/>
                    <a:gd name="T87" fmla="*/ 1839 h 2800"/>
                    <a:gd name="T88" fmla="*/ 248 w 2029"/>
                    <a:gd name="T89" fmla="*/ 1682 h 2800"/>
                    <a:gd name="T90" fmla="*/ 138 w 2029"/>
                    <a:gd name="T91" fmla="*/ 1508 h 2800"/>
                    <a:gd name="T92" fmla="*/ 41 w 2029"/>
                    <a:gd name="T93" fmla="*/ 1278 h 2800"/>
                    <a:gd name="T94" fmla="*/ 0 w 2029"/>
                    <a:gd name="T95" fmla="*/ 973 h 2800"/>
                    <a:gd name="T96" fmla="*/ 80 w 2029"/>
                    <a:gd name="T97" fmla="*/ 595 h 2800"/>
                    <a:gd name="T98" fmla="*/ 298 w 2029"/>
                    <a:gd name="T99" fmla="*/ 286 h 2800"/>
                    <a:gd name="T100" fmla="*/ 621 w 2029"/>
                    <a:gd name="T101" fmla="*/ 77 h 2800"/>
                    <a:gd name="T102" fmla="*/ 1014 w 2029"/>
                    <a:gd name="T103" fmla="*/ 0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29" h="2800">
                      <a:moveTo>
                        <a:pt x="1014" y="255"/>
                      </a:moveTo>
                      <a:lnTo>
                        <a:pt x="945" y="258"/>
                      </a:lnTo>
                      <a:lnTo>
                        <a:pt x="878" y="266"/>
                      </a:lnTo>
                      <a:lnTo>
                        <a:pt x="813" y="281"/>
                      </a:lnTo>
                      <a:lnTo>
                        <a:pt x="750" y="299"/>
                      </a:lnTo>
                      <a:lnTo>
                        <a:pt x="690" y="324"/>
                      </a:lnTo>
                      <a:lnTo>
                        <a:pt x="632" y="354"/>
                      </a:lnTo>
                      <a:lnTo>
                        <a:pt x="578" y="387"/>
                      </a:lnTo>
                      <a:lnTo>
                        <a:pt x="527" y="424"/>
                      </a:lnTo>
                      <a:lnTo>
                        <a:pt x="479" y="466"/>
                      </a:lnTo>
                      <a:lnTo>
                        <a:pt x="435" y="511"/>
                      </a:lnTo>
                      <a:lnTo>
                        <a:pt x="396" y="559"/>
                      </a:lnTo>
                      <a:lnTo>
                        <a:pt x="361" y="611"/>
                      </a:lnTo>
                      <a:lnTo>
                        <a:pt x="330" y="666"/>
                      </a:lnTo>
                      <a:lnTo>
                        <a:pt x="304" y="723"/>
                      </a:lnTo>
                      <a:lnTo>
                        <a:pt x="284" y="783"/>
                      </a:lnTo>
                      <a:lnTo>
                        <a:pt x="270" y="844"/>
                      </a:lnTo>
                      <a:lnTo>
                        <a:pt x="260" y="908"/>
                      </a:lnTo>
                      <a:lnTo>
                        <a:pt x="257" y="973"/>
                      </a:lnTo>
                      <a:lnTo>
                        <a:pt x="259" y="1034"/>
                      </a:lnTo>
                      <a:lnTo>
                        <a:pt x="264" y="1090"/>
                      </a:lnTo>
                      <a:lnTo>
                        <a:pt x="273" y="1143"/>
                      </a:lnTo>
                      <a:lnTo>
                        <a:pt x="284" y="1193"/>
                      </a:lnTo>
                      <a:lnTo>
                        <a:pt x="298" y="1240"/>
                      </a:lnTo>
                      <a:lnTo>
                        <a:pt x="314" y="1283"/>
                      </a:lnTo>
                      <a:lnTo>
                        <a:pt x="331" y="1325"/>
                      </a:lnTo>
                      <a:lnTo>
                        <a:pt x="351" y="1364"/>
                      </a:lnTo>
                      <a:lnTo>
                        <a:pt x="371" y="1402"/>
                      </a:lnTo>
                      <a:lnTo>
                        <a:pt x="393" y="1437"/>
                      </a:lnTo>
                      <a:lnTo>
                        <a:pt x="414" y="1472"/>
                      </a:lnTo>
                      <a:lnTo>
                        <a:pt x="437" y="1505"/>
                      </a:lnTo>
                      <a:lnTo>
                        <a:pt x="458" y="1537"/>
                      </a:lnTo>
                      <a:lnTo>
                        <a:pt x="483" y="1573"/>
                      </a:lnTo>
                      <a:lnTo>
                        <a:pt x="507" y="1610"/>
                      </a:lnTo>
                      <a:lnTo>
                        <a:pt x="530" y="1646"/>
                      </a:lnTo>
                      <a:lnTo>
                        <a:pt x="551" y="1683"/>
                      </a:lnTo>
                      <a:lnTo>
                        <a:pt x="569" y="1721"/>
                      </a:lnTo>
                      <a:lnTo>
                        <a:pt x="584" y="1760"/>
                      </a:lnTo>
                      <a:lnTo>
                        <a:pt x="595" y="1800"/>
                      </a:lnTo>
                      <a:lnTo>
                        <a:pt x="603" y="1843"/>
                      </a:lnTo>
                      <a:lnTo>
                        <a:pt x="605" y="1888"/>
                      </a:lnTo>
                      <a:lnTo>
                        <a:pt x="608" y="1912"/>
                      </a:lnTo>
                      <a:lnTo>
                        <a:pt x="617" y="1936"/>
                      </a:lnTo>
                      <a:lnTo>
                        <a:pt x="630" y="1958"/>
                      </a:lnTo>
                      <a:lnTo>
                        <a:pt x="647" y="1978"/>
                      </a:lnTo>
                      <a:lnTo>
                        <a:pt x="665" y="1996"/>
                      </a:lnTo>
                      <a:lnTo>
                        <a:pt x="683" y="2011"/>
                      </a:lnTo>
                      <a:lnTo>
                        <a:pt x="701" y="2025"/>
                      </a:lnTo>
                      <a:lnTo>
                        <a:pt x="1328" y="2025"/>
                      </a:lnTo>
                      <a:lnTo>
                        <a:pt x="1346" y="2011"/>
                      </a:lnTo>
                      <a:lnTo>
                        <a:pt x="1364" y="1996"/>
                      </a:lnTo>
                      <a:lnTo>
                        <a:pt x="1383" y="1978"/>
                      </a:lnTo>
                      <a:lnTo>
                        <a:pt x="1399" y="1958"/>
                      </a:lnTo>
                      <a:lnTo>
                        <a:pt x="1412" y="1936"/>
                      </a:lnTo>
                      <a:lnTo>
                        <a:pt x="1421" y="1912"/>
                      </a:lnTo>
                      <a:lnTo>
                        <a:pt x="1424" y="1888"/>
                      </a:lnTo>
                      <a:lnTo>
                        <a:pt x="1426" y="1843"/>
                      </a:lnTo>
                      <a:lnTo>
                        <a:pt x="1434" y="1800"/>
                      </a:lnTo>
                      <a:lnTo>
                        <a:pt x="1445" y="1760"/>
                      </a:lnTo>
                      <a:lnTo>
                        <a:pt x="1460" y="1721"/>
                      </a:lnTo>
                      <a:lnTo>
                        <a:pt x="1478" y="1684"/>
                      </a:lnTo>
                      <a:lnTo>
                        <a:pt x="1498" y="1646"/>
                      </a:lnTo>
                      <a:lnTo>
                        <a:pt x="1520" y="1610"/>
                      </a:lnTo>
                      <a:lnTo>
                        <a:pt x="1545" y="1574"/>
                      </a:lnTo>
                      <a:lnTo>
                        <a:pt x="1570" y="1538"/>
                      </a:lnTo>
                      <a:lnTo>
                        <a:pt x="1592" y="1506"/>
                      </a:lnTo>
                      <a:lnTo>
                        <a:pt x="1614" y="1473"/>
                      </a:lnTo>
                      <a:lnTo>
                        <a:pt x="1636" y="1438"/>
                      </a:lnTo>
                      <a:lnTo>
                        <a:pt x="1658" y="1402"/>
                      </a:lnTo>
                      <a:lnTo>
                        <a:pt x="1678" y="1364"/>
                      </a:lnTo>
                      <a:lnTo>
                        <a:pt x="1698" y="1325"/>
                      </a:lnTo>
                      <a:lnTo>
                        <a:pt x="1715" y="1283"/>
                      </a:lnTo>
                      <a:lnTo>
                        <a:pt x="1731" y="1240"/>
                      </a:lnTo>
                      <a:lnTo>
                        <a:pt x="1745" y="1193"/>
                      </a:lnTo>
                      <a:lnTo>
                        <a:pt x="1756" y="1143"/>
                      </a:lnTo>
                      <a:lnTo>
                        <a:pt x="1765" y="1090"/>
                      </a:lnTo>
                      <a:lnTo>
                        <a:pt x="1770" y="1034"/>
                      </a:lnTo>
                      <a:lnTo>
                        <a:pt x="1772" y="973"/>
                      </a:lnTo>
                      <a:lnTo>
                        <a:pt x="1769" y="908"/>
                      </a:lnTo>
                      <a:lnTo>
                        <a:pt x="1760" y="844"/>
                      </a:lnTo>
                      <a:lnTo>
                        <a:pt x="1745" y="782"/>
                      </a:lnTo>
                      <a:lnTo>
                        <a:pt x="1725" y="723"/>
                      </a:lnTo>
                      <a:lnTo>
                        <a:pt x="1700" y="666"/>
                      </a:lnTo>
                      <a:lnTo>
                        <a:pt x="1668" y="610"/>
                      </a:lnTo>
                      <a:lnTo>
                        <a:pt x="1634" y="559"/>
                      </a:lnTo>
                      <a:lnTo>
                        <a:pt x="1594" y="511"/>
                      </a:lnTo>
                      <a:lnTo>
                        <a:pt x="1550" y="466"/>
                      </a:lnTo>
                      <a:lnTo>
                        <a:pt x="1503" y="424"/>
                      </a:lnTo>
                      <a:lnTo>
                        <a:pt x="1451" y="386"/>
                      </a:lnTo>
                      <a:lnTo>
                        <a:pt x="1397" y="352"/>
                      </a:lnTo>
                      <a:lnTo>
                        <a:pt x="1339" y="324"/>
                      </a:lnTo>
                      <a:lnTo>
                        <a:pt x="1278" y="299"/>
                      </a:lnTo>
                      <a:lnTo>
                        <a:pt x="1216" y="281"/>
                      </a:lnTo>
                      <a:lnTo>
                        <a:pt x="1151" y="266"/>
                      </a:lnTo>
                      <a:lnTo>
                        <a:pt x="1084" y="258"/>
                      </a:lnTo>
                      <a:lnTo>
                        <a:pt x="1014" y="255"/>
                      </a:lnTo>
                      <a:close/>
                      <a:moveTo>
                        <a:pt x="1014" y="0"/>
                      </a:moveTo>
                      <a:lnTo>
                        <a:pt x="1097" y="3"/>
                      </a:lnTo>
                      <a:lnTo>
                        <a:pt x="1179" y="13"/>
                      </a:lnTo>
                      <a:lnTo>
                        <a:pt x="1258" y="29"/>
                      </a:lnTo>
                      <a:lnTo>
                        <a:pt x="1335" y="50"/>
                      </a:lnTo>
                      <a:lnTo>
                        <a:pt x="1408" y="77"/>
                      </a:lnTo>
                      <a:lnTo>
                        <a:pt x="1480" y="109"/>
                      </a:lnTo>
                      <a:lnTo>
                        <a:pt x="1548" y="147"/>
                      </a:lnTo>
                      <a:lnTo>
                        <a:pt x="1613" y="188"/>
                      </a:lnTo>
                      <a:lnTo>
                        <a:pt x="1673" y="235"/>
                      </a:lnTo>
                      <a:lnTo>
                        <a:pt x="1731" y="286"/>
                      </a:lnTo>
                      <a:lnTo>
                        <a:pt x="1783" y="340"/>
                      </a:lnTo>
                      <a:lnTo>
                        <a:pt x="1833" y="399"/>
                      </a:lnTo>
                      <a:lnTo>
                        <a:pt x="1877" y="461"/>
                      </a:lnTo>
                      <a:lnTo>
                        <a:pt x="1915" y="526"/>
                      </a:lnTo>
                      <a:lnTo>
                        <a:pt x="1949" y="595"/>
                      </a:lnTo>
                      <a:lnTo>
                        <a:pt x="1976" y="667"/>
                      </a:lnTo>
                      <a:lnTo>
                        <a:pt x="1999" y="739"/>
                      </a:lnTo>
                      <a:lnTo>
                        <a:pt x="2015" y="815"/>
                      </a:lnTo>
                      <a:lnTo>
                        <a:pt x="2025" y="893"/>
                      </a:lnTo>
                      <a:lnTo>
                        <a:pt x="2029" y="973"/>
                      </a:lnTo>
                      <a:lnTo>
                        <a:pt x="2026" y="1041"/>
                      </a:lnTo>
                      <a:lnTo>
                        <a:pt x="2021" y="1105"/>
                      </a:lnTo>
                      <a:lnTo>
                        <a:pt x="2013" y="1166"/>
                      </a:lnTo>
                      <a:lnTo>
                        <a:pt x="2001" y="1224"/>
                      </a:lnTo>
                      <a:lnTo>
                        <a:pt x="1988" y="1278"/>
                      </a:lnTo>
                      <a:lnTo>
                        <a:pt x="1972" y="1329"/>
                      </a:lnTo>
                      <a:lnTo>
                        <a:pt x="1953" y="1378"/>
                      </a:lnTo>
                      <a:lnTo>
                        <a:pt x="1934" y="1424"/>
                      </a:lnTo>
                      <a:lnTo>
                        <a:pt x="1913" y="1466"/>
                      </a:lnTo>
                      <a:lnTo>
                        <a:pt x="1892" y="1507"/>
                      </a:lnTo>
                      <a:lnTo>
                        <a:pt x="1869" y="1546"/>
                      </a:lnTo>
                      <a:lnTo>
                        <a:pt x="1847" y="1583"/>
                      </a:lnTo>
                      <a:lnTo>
                        <a:pt x="1825" y="1617"/>
                      </a:lnTo>
                      <a:lnTo>
                        <a:pt x="1803" y="1649"/>
                      </a:lnTo>
                      <a:lnTo>
                        <a:pt x="1781" y="1681"/>
                      </a:lnTo>
                      <a:lnTo>
                        <a:pt x="1756" y="1719"/>
                      </a:lnTo>
                      <a:lnTo>
                        <a:pt x="1733" y="1753"/>
                      </a:lnTo>
                      <a:lnTo>
                        <a:pt x="1714" y="1785"/>
                      </a:lnTo>
                      <a:lnTo>
                        <a:pt x="1700" y="1813"/>
                      </a:lnTo>
                      <a:lnTo>
                        <a:pt x="1689" y="1839"/>
                      </a:lnTo>
                      <a:lnTo>
                        <a:pt x="1682" y="1864"/>
                      </a:lnTo>
                      <a:lnTo>
                        <a:pt x="1680" y="1888"/>
                      </a:lnTo>
                      <a:lnTo>
                        <a:pt x="1677" y="1934"/>
                      </a:lnTo>
                      <a:lnTo>
                        <a:pt x="1667" y="1980"/>
                      </a:lnTo>
                      <a:lnTo>
                        <a:pt x="1652" y="2025"/>
                      </a:lnTo>
                      <a:lnTo>
                        <a:pt x="1630" y="2068"/>
                      </a:lnTo>
                      <a:lnTo>
                        <a:pt x="1604" y="2110"/>
                      </a:lnTo>
                      <a:lnTo>
                        <a:pt x="1572" y="2150"/>
                      </a:lnTo>
                      <a:lnTo>
                        <a:pt x="1534" y="2187"/>
                      </a:lnTo>
                      <a:lnTo>
                        <a:pt x="1491" y="2221"/>
                      </a:lnTo>
                      <a:lnTo>
                        <a:pt x="1490" y="2242"/>
                      </a:lnTo>
                      <a:lnTo>
                        <a:pt x="1489" y="2267"/>
                      </a:lnTo>
                      <a:lnTo>
                        <a:pt x="1487" y="2294"/>
                      </a:lnTo>
                      <a:lnTo>
                        <a:pt x="1486" y="2322"/>
                      </a:lnTo>
                      <a:lnTo>
                        <a:pt x="1484" y="2350"/>
                      </a:lnTo>
                      <a:lnTo>
                        <a:pt x="1483" y="2378"/>
                      </a:lnTo>
                      <a:lnTo>
                        <a:pt x="1481" y="2405"/>
                      </a:lnTo>
                      <a:lnTo>
                        <a:pt x="1480" y="2429"/>
                      </a:lnTo>
                      <a:lnTo>
                        <a:pt x="1479" y="2449"/>
                      </a:lnTo>
                      <a:lnTo>
                        <a:pt x="1478" y="2466"/>
                      </a:lnTo>
                      <a:lnTo>
                        <a:pt x="1478" y="2476"/>
                      </a:lnTo>
                      <a:lnTo>
                        <a:pt x="1476" y="2479"/>
                      </a:lnTo>
                      <a:lnTo>
                        <a:pt x="1476" y="2492"/>
                      </a:lnTo>
                      <a:lnTo>
                        <a:pt x="1474" y="2506"/>
                      </a:lnTo>
                      <a:lnTo>
                        <a:pt x="1470" y="2522"/>
                      </a:lnTo>
                      <a:lnTo>
                        <a:pt x="1465" y="2539"/>
                      </a:lnTo>
                      <a:lnTo>
                        <a:pt x="1457" y="2557"/>
                      </a:lnTo>
                      <a:lnTo>
                        <a:pt x="1446" y="2575"/>
                      </a:lnTo>
                      <a:lnTo>
                        <a:pt x="1432" y="2594"/>
                      </a:lnTo>
                      <a:lnTo>
                        <a:pt x="1416" y="2613"/>
                      </a:lnTo>
                      <a:lnTo>
                        <a:pt x="1395" y="2631"/>
                      </a:lnTo>
                      <a:lnTo>
                        <a:pt x="1370" y="2650"/>
                      </a:lnTo>
                      <a:lnTo>
                        <a:pt x="1340" y="2666"/>
                      </a:lnTo>
                      <a:lnTo>
                        <a:pt x="1307" y="2683"/>
                      </a:lnTo>
                      <a:lnTo>
                        <a:pt x="1267" y="2698"/>
                      </a:lnTo>
                      <a:lnTo>
                        <a:pt x="1244" y="2727"/>
                      </a:lnTo>
                      <a:lnTo>
                        <a:pt x="1216" y="2754"/>
                      </a:lnTo>
                      <a:lnTo>
                        <a:pt x="1184" y="2779"/>
                      </a:lnTo>
                      <a:lnTo>
                        <a:pt x="1162" y="2790"/>
                      </a:lnTo>
                      <a:lnTo>
                        <a:pt x="1138" y="2798"/>
                      </a:lnTo>
                      <a:lnTo>
                        <a:pt x="1113" y="2800"/>
                      </a:lnTo>
                      <a:lnTo>
                        <a:pt x="916" y="2800"/>
                      </a:lnTo>
                      <a:lnTo>
                        <a:pt x="891" y="2798"/>
                      </a:lnTo>
                      <a:lnTo>
                        <a:pt x="867" y="2790"/>
                      </a:lnTo>
                      <a:lnTo>
                        <a:pt x="845" y="2779"/>
                      </a:lnTo>
                      <a:lnTo>
                        <a:pt x="813" y="2754"/>
                      </a:lnTo>
                      <a:lnTo>
                        <a:pt x="785" y="2727"/>
                      </a:lnTo>
                      <a:lnTo>
                        <a:pt x="762" y="2698"/>
                      </a:lnTo>
                      <a:lnTo>
                        <a:pt x="720" y="2681"/>
                      </a:lnTo>
                      <a:lnTo>
                        <a:pt x="684" y="2664"/>
                      </a:lnTo>
                      <a:lnTo>
                        <a:pt x="653" y="2646"/>
                      </a:lnTo>
                      <a:lnTo>
                        <a:pt x="628" y="2626"/>
                      </a:lnTo>
                      <a:lnTo>
                        <a:pt x="607" y="2606"/>
                      </a:lnTo>
                      <a:lnTo>
                        <a:pt x="590" y="2585"/>
                      </a:lnTo>
                      <a:lnTo>
                        <a:pt x="578" y="2566"/>
                      </a:lnTo>
                      <a:lnTo>
                        <a:pt x="567" y="2546"/>
                      </a:lnTo>
                      <a:lnTo>
                        <a:pt x="561" y="2527"/>
                      </a:lnTo>
                      <a:lnTo>
                        <a:pt x="556" y="2509"/>
                      </a:lnTo>
                      <a:lnTo>
                        <a:pt x="554" y="2494"/>
                      </a:lnTo>
                      <a:lnTo>
                        <a:pt x="552" y="2479"/>
                      </a:lnTo>
                      <a:lnTo>
                        <a:pt x="552" y="2479"/>
                      </a:lnTo>
                      <a:lnTo>
                        <a:pt x="552" y="2476"/>
                      </a:lnTo>
                      <a:lnTo>
                        <a:pt x="551" y="2466"/>
                      </a:lnTo>
                      <a:lnTo>
                        <a:pt x="550" y="2449"/>
                      </a:lnTo>
                      <a:lnTo>
                        <a:pt x="549" y="2429"/>
                      </a:lnTo>
                      <a:lnTo>
                        <a:pt x="548" y="2405"/>
                      </a:lnTo>
                      <a:lnTo>
                        <a:pt x="546" y="2378"/>
                      </a:lnTo>
                      <a:lnTo>
                        <a:pt x="545" y="2350"/>
                      </a:lnTo>
                      <a:lnTo>
                        <a:pt x="543" y="2322"/>
                      </a:lnTo>
                      <a:lnTo>
                        <a:pt x="542" y="2294"/>
                      </a:lnTo>
                      <a:lnTo>
                        <a:pt x="540" y="2267"/>
                      </a:lnTo>
                      <a:lnTo>
                        <a:pt x="539" y="2242"/>
                      </a:lnTo>
                      <a:lnTo>
                        <a:pt x="538" y="2221"/>
                      </a:lnTo>
                      <a:lnTo>
                        <a:pt x="495" y="2187"/>
                      </a:lnTo>
                      <a:lnTo>
                        <a:pt x="457" y="2150"/>
                      </a:lnTo>
                      <a:lnTo>
                        <a:pt x="425" y="2110"/>
                      </a:lnTo>
                      <a:lnTo>
                        <a:pt x="398" y="2068"/>
                      </a:lnTo>
                      <a:lnTo>
                        <a:pt x="376" y="2025"/>
                      </a:lnTo>
                      <a:lnTo>
                        <a:pt x="362" y="1980"/>
                      </a:lnTo>
                      <a:lnTo>
                        <a:pt x="352" y="1934"/>
                      </a:lnTo>
                      <a:lnTo>
                        <a:pt x="349" y="1888"/>
                      </a:lnTo>
                      <a:lnTo>
                        <a:pt x="347" y="1864"/>
                      </a:lnTo>
                      <a:lnTo>
                        <a:pt x="340" y="1839"/>
                      </a:lnTo>
                      <a:lnTo>
                        <a:pt x="329" y="1813"/>
                      </a:lnTo>
                      <a:lnTo>
                        <a:pt x="315" y="1785"/>
                      </a:lnTo>
                      <a:lnTo>
                        <a:pt x="296" y="1753"/>
                      </a:lnTo>
                      <a:lnTo>
                        <a:pt x="274" y="1719"/>
                      </a:lnTo>
                      <a:lnTo>
                        <a:pt x="248" y="1682"/>
                      </a:lnTo>
                      <a:lnTo>
                        <a:pt x="227" y="1650"/>
                      </a:lnTo>
                      <a:lnTo>
                        <a:pt x="205" y="1617"/>
                      </a:lnTo>
                      <a:lnTo>
                        <a:pt x="182" y="1583"/>
                      </a:lnTo>
                      <a:lnTo>
                        <a:pt x="160" y="1546"/>
                      </a:lnTo>
                      <a:lnTo>
                        <a:pt x="138" y="1508"/>
                      </a:lnTo>
                      <a:lnTo>
                        <a:pt x="116" y="1466"/>
                      </a:lnTo>
                      <a:lnTo>
                        <a:pt x="95" y="1424"/>
                      </a:lnTo>
                      <a:lnTo>
                        <a:pt x="76" y="1378"/>
                      </a:lnTo>
                      <a:lnTo>
                        <a:pt x="57" y="1329"/>
                      </a:lnTo>
                      <a:lnTo>
                        <a:pt x="41" y="1278"/>
                      </a:lnTo>
                      <a:lnTo>
                        <a:pt x="28" y="1224"/>
                      </a:lnTo>
                      <a:lnTo>
                        <a:pt x="16" y="1166"/>
                      </a:lnTo>
                      <a:lnTo>
                        <a:pt x="8" y="1105"/>
                      </a:lnTo>
                      <a:lnTo>
                        <a:pt x="2" y="1041"/>
                      </a:lnTo>
                      <a:lnTo>
                        <a:pt x="0" y="973"/>
                      </a:lnTo>
                      <a:lnTo>
                        <a:pt x="4" y="893"/>
                      </a:lnTo>
                      <a:lnTo>
                        <a:pt x="14" y="815"/>
                      </a:lnTo>
                      <a:lnTo>
                        <a:pt x="30" y="739"/>
                      </a:lnTo>
                      <a:lnTo>
                        <a:pt x="53" y="667"/>
                      </a:lnTo>
                      <a:lnTo>
                        <a:pt x="80" y="595"/>
                      </a:lnTo>
                      <a:lnTo>
                        <a:pt x="114" y="526"/>
                      </a:lnTo>
                      <a:lnTo>
                        <a:pt x="152" y="461"/>
                      </a:lnTo>
                      <a:lnTo>
                        <a:pt x="196" y="399"/>
                      </a:lnTo>
                      <a:lnTo>
                        <a:pt x="246" y="340"/>
                      </a:lnTo>
                      <a:lnTo>
                        <a:pt x="298" y="286"/>
                      </a:lnTo>
                      <a:lnTo>
                        <a:pt x="356" y="235"/>
                      </a:lnTo>
                      <a:lnTo>
                        <a:pt x="416" y="188"/>
                      </a:lnTo>
                      <a:lnTo>
                        <a:pt x="481" y="147"/>
                      </a:lnTo>
                      <a:lnTo>
                        <a:pt x="549" y="109"/>
                      </a:lnTo>
                      <a:lnTo>
                        <a:pt x="621" y="77"/>
                      </a:lnTo>
                      <a:lnTo>
                        <a:pt x="695" y="50"/>
                      </a:lnTo>
                      <a:lnTo>
                        <a:pt x="771" y="29"/>
                      </a:lnTo>
                      <a:lnTo>
                        <a:pt x="850" y="13"/>
                      </a:lnTo>
                      <a:lnTo>
                        <a:pt x="932" y="3"/>
                      </a:lnTo>
                      <a:lnTo>
                        <a:pt x="10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6" name="Freeform 38">
                  <a:extLst>
                    <a:ext uri="{FF2B5EF4-FFF2-40B4-BE49-F238E27FC236}">
                      <a16:creationId xmlns:a16="http://schemas.microsoft.com/office/drawing/2014/main" id="{0E0A8F7D-0A52-B240-AF90-4017C658081A}"/>
                    </a:ext>
                  </a:extLst>
                </p:cNvPr>
                <p:cNvSpPr>
                  <a:spLocks/>
                </p:cNvSpPr>
                <p:nvPr/>
              </p:nvSpPr>
              <p:spPr bwMode="auto">
                <a:xfrm>
                  <a:off x="800101" y="2925763"/>
                  <a:ext cx="19050" cy="46038"/>
                </a:xfrm>
                <a:custGeom>
                  <a:avLst/>
                  <a:gdLst>
                    <a:gd name="T0" fmla="*/ 63 w 127"/>
                    <a:gd name="T1" fmla="*/ 0 h 318"/>
                    <a:gd name="T2" fmla="*/ 63 w 127"/>
                    <a:gd name="T3" fmla="*/ 0 h 318"/>
                    <a:gd name="T4" fmla="*/ 80 w 127"/>
                    <a:gd name="T5" fmla="*/ 2 h 318"/>
                    <a:gd name="T6" fmla="*/ 96 w 127"/>
                    <a:gd name="T7" fmla="*/ 9 h 318"/>
                    <a:gd name="T8" fmla="*/ 109 w 127"/>
                    <a:gd name="T9" fmla="*/ 19 h 318"/>
                    <a:gd name="T10" fmla="*/ 119 w 127"/>
                    <a:gd name="T11" fmla="*/ 32 h 318"/>
                    <a:gd name="T12" fmla="*/ 125 w 127"/>
                    <a:gd name="T13" fmla="*/ 47 h 318"/>
                    <a:gd name="T14" fmla="*/ 127 w 127"/>
                    <a:gd name="T15" fmla="*/ 64 h 318"/>
                    <a:gd name="T16" fmla="*/ 127 w 127"/>
                    <a:gd name="T17" fmla="*/ 254 h 318"/>
                    <a:gd name="T18" fmla="*/ 125 w 127"/>
                    <a:gd name="T19" fmla="*/ 272 h 318"/>
                    <a:gd name="T20" fmla="*/ 119 w 127"/>
                    <a:gd name="T21" fmla="*/ 286 h 318"/>
                    <a:gd name="T22" fmla="*/ 109 w 127"/>
                    <a:gd name="T23" fmla="*/ 300 h 318"/>
                    <a:gd name="T24" fmla="*/ 96 w 127"/>
                    <a:gd name="T25" fmla="*/ 309 h 318"/>
                    <a:gd name="T26" fmla="*/ 80 w 127"/>
                    <a:gd name="T27" fmla="*/ 315 h 318"/>
                    <a:gd name="T28" fmla="*/ 63 w 127"/>
                    <a:gd name="T29" fmla="*/ 318 h 318"/>
                    <a:gd name="T30" fmla="*/ 47 w 127"/>
                    <a:gd name="T31" fmla="*/ 315 h 318"/>
                    <a:gd name="T32" fmla="*/ 31 w 127"/>
                    <a:gd name="T33" fmla="*/ 309 h 318"/>
                    <a:gd name="T34" fmla="*/ 18 w 127"/>
                    <a:gd name="T35" fmla="*/ 300 h 318"/>
                    <a:gd name="T36" fmla="*/ 8 w 127"/>
                    <a:gd name="T37" fmla="*/ 286 h 318"/>
                    <a:gd name="T38" fmla="*/ 2 w 127"/>
                    <a:gd name="T39" fmla="*/ 272 h 318"/>
                    <a:gd name="T40" fmla="*/ 0 w 127"/>
                    <a:gd name="T41" fmla="*/ 254 h 318"/>
                    <a:gd name="T42" fmla="*/ 0 w 127"/>
                    <a:gd name="T43" fmla="*/ 64 h 318"/>
                    <a:gd name="T44" fmla="*/ 2 w 127"/>
                    <a:gd name="T45" fmla="*/ 47 h 318"/>
                    <a:gd name="T46" fmla="*/ 8 w 127"/>
                    <a:gd name="T47" fmla="*/ 32 h 318"/>
                    <a:gd name="T48" fmla="*/ 18 w 127"/>
                    <a:gd name="T49" fmla="*/ 19 h 318"/>
                    <a:gd name="T50" fmla="*/ 31 w 127"/>
                    <a:gd name="T51" fmla="*/ 9 h 318"/>
                    <a:gd name="T52" fmla="*/ 47 w 127"/>
                    <a:gd name="T53" fmla="*/ 2 h 318"/>
                    <a:gd name="T54" fmla="*/ 63 w 127"/>
                    <a:gd name="T55"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318">
                      <a:moveTo>
                        <a:pt x="63" y="0"/>
                      </a:moveTo>
                      <a:lnTo>
                        <a:pt x="63" y="0"/>
                      </a:lnTo>
                      <a:lnTo>
                        <a:pt x="80" y="2"/>
                      </a:lnTo>
                      <a:lnTo>
                        <a:pt x="96" y="9"/>
                      </a:lnTo>
                      <a:lnTo>
                        <a:pt x="109" y="19"/>
                      </a:lnTo>
                      <a:lnTo>
                        <a:pt x="119" y="32"/>
                      </a:lnTo>
                      <a:lnTo>
                        <a:pt x="125" y="47"/>
                      </a:lnTo>
                      <a:lnTo>
                        <a:pt x="127" y="64"/>
                      </a:lnTo>
                      <a:lnTo>
                        <a:pt x="127" y="254"/>
                      </a:lnTo>
                      <a:lnTo>
                        <a:pt x="125" y="272"/>
                      </a:lnTo>
                      <a:lnTo>
                        <a:pt x="119" y="286"/>
                      </a:lnTo>
                      <a:lnTo>
                        <a:pt x="109" y="300"/>
                      </a:lnTo>
                      <a:lnTo>
                        <a:pt x="96" y="309"/>
                      </a:lnTo>
                      <a:lnTo>
                        <a:pt x="80" y="315"/>
                      </a:lnTo>
                      <a:lnTo>
                        <a:pt x="63" y="318"/>
                      </a:lnTo>
                      <a:lnTo>
                        <a:pt x="47" y="315"/>
                      </a:lnTo>
                      <a:lnTo>
                        <a:pt x="31" y="309"/>
                      </a:lnTo>
                      <a:lnTo>
                        <a:pt x="18" y="300"/>
                      </a:lnTo>
                      <a:lnTo>
                        <a:pt x="8" y="286"/>
                      </a:lnTo>
                      <a:lnTo>
                        <a:pt x="2" y="272"/>
                      </a:lnTo>
                      <a:lnTo>
                        <a:pt x="0" y="254"/>
                      </a:lnTo>
                      <a:lnTo>
                        <a:pt x="0" y="64"/>
                      </a:lnTo>
                      <a:lnTo>
                        <a:pt x="2" y="47"/>
                      </a:lnTo>
                      <a:lnTo>
                        <a:pt x="8" y="32"/>
                      </a:lnTo>
                      <a:lnTo>
                        <a:pt x="18" y="19"/>
                      </a:lnTo>
                      <a:lnTo>
                        <a:pt x="31" y="9"/>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7" name="Freeform 39">
                  <a:extLst>
                    <a:ext uri="{FF2B5EF4-FFF2-40B4-BE49-F238E27FC236}">
                      <a16:creationId xmlns:a16="http://schemas.microsoft.com/office/drawing/2014/main" id="{9CBD5319-4539-6D43-9D82-93767AF45EB4}"/>
                    </a:ext>
                  </a:extLst>
                </p:cNvPr>
                <p:cNvSpPr>
                  <a:spLocks/>
                </p:cNvSpPr>
                <p:nvPr/>
              </p:nvSpPr>
              <p:spPr bwMode="auto">
                <a:xfrm>
                  <a:off x="696913" y="2954338"/>
                  <a:ext cx="31750" cy="41275"/>
                </a:xfrm>
                <a:custGeom>
                  <a:avLst/>
                  <a:gdLst>
                    <a:gd name="T0" fmla="*/ 64 w 224"/>
                    <a:gd name="T1" fmla="*/ 0 h 293"/>
                    <a:gd name="T2" fmla="*/ 80 w 224"/>
                    <a:gd name="T3" fmla="*/ 2 h 293"/>
                    <a:gd name="T4" fmla="*/ 95 w 224"/>
                    <a:gd name="T5" fmla="*/ 8 h 293"/>
                    <a:gd name="T6" fmla="*/ 109 w 224"/>
                    <a:gd name="T7" fmla="*/ 18 h 293"/>
                    <a:gd name="T8" fmla="*/ 119 w 224"/>
                    <a:gd name="T9" fmla="*/ 32 h 293"/>
                    <a:gd name="T10" fmla="*/ 216 w 224"/>
                    <a:gd name="T11" fmla="*/ 197 h 293"/>
                    <a:gd name="T12" fmla="*/ 222 w 224"/>
                    <a:gd name="T13" fmla="*/ 213 h 293"/>
                    <a:gd name="T14" fmla="*/ 224 w 224"/>
                    <a:gd name="T15" fmla="*/ 230 h 293"/>
                    <a:gd name="T16" fmla="*/ 222 w 224"/>
                    <a:gd name="T17" fmla="*/ 245 h 293"/>
                    <a:gd name="T18" fmla="*/ 216 w 224"/>
                    <a:gd name="T19" fmla="*/ 261 h 293"/>
                    <a:gd name="T20" fmla="*/ 206 w 224"/>
                    <a:gd name="T21" fmla="*/ 274 h 293"/>
                    <a:gd name="T22" fmla="*/ 193 w 224"/>
                    <a:gd name="T23" fmla="*/ 285 h 293"/>
                    <a:gd name="T24" fmla="*/ 177 w 224"/>
                    <a:gd name="T25" fmla="*/ 291 h 293"/>
                    <a:gd name="T26" fmla="*/ 160 w 224"/>
                    <a:gd name="T27" fmla="*/ 293 h 293"/>
                    <a:gd name="T28" fmla="*/ 143 w 224"/>
                    <a:gd name="T29" fmla="*/ 291 h 293"/>
                    <a:gd name="T30" fmla="*/ 129 w 224"/>
                    <a:gd name="T31" fmla="*/ 285 h 293"/>
                    <a:gd name="T32" fmla="*/ 115 w 224"/>
                    <a:gd name="T33" fmla="*/ 274 h 293"/>
                    <a:gd name="T34" fmla="*/ 105 w 224"/>
                    <a:gd name="T35" fmla="*/ 261 h 293"/>
                    <a:gd name="T36" fmla="*/ 8 w 224"/>
                    <a:gd name="T37" fmla="*/ 95 h 293"/>
                    <a:gd name="T38" fmla="*/ 2 w 224"/>
                    <a:gd name="T39" fmla="*/ 80 h 293"/>
                    <a:gd name="T40" fmla="*/ 0 w 224"/>
                    <a:gd name="T41" fmla="*/ 63 h 293"/>
                    <a:gd name="T42" fmla="*/ 2 w 224"/>
                    <a:gd name="T43" fmla="*/ 48 h 293"/>
                    <a:gd name="T44" fmla="*/ 8 w 224"/>
                    <a:gd name="T45" fmla="*/ 32 h 293"/>
                    <a:gd name="T46" fmla="*/ 19 w 224"/>
                    <a:gd name="T47" fmla="*/ 19 h 293"/>
                    <a:gd name="T48" fmla="*/ 31 w 224"/>
                    <a:gd name="T49" fmla="*/ 9 h 293"/>
                    <a:gd name="T50" fmla="*/ 48 w 224"/>
                    <a:gd name="T51" fmla="*/ 2 h 293"/>
                    <a:gd name="T52" fmla="*/ 64 w 224"/>
                    <a:gd name="T53"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3">
                      <a:moveTo>
                        <a:pt x="64" y="0"/>
                      </a:moveTo>
                      <a:lnTo>
                        <a:pt x="80" y="2"/>
                      </a:lnTo>
                      <a:lnTo>
                        <a:pt x="95" y="8"/>
                      </a:lnTo>
                      <a:lnTo>
                        <a:pt x="109" y="18"/>
                      </a:lnTo>
                      <a:lnTo>
                        <a:pt x="119" y="32"/>
                      </a:lnTo>
                      <a:lnTo>
                        <a:pt x="216" y="197"/>
                      </a:lnTo>
                      <a:lnTo>
                        <a:pt x="222" y="213"/>
                      </a:lnTo>
                      <a:lnTo>
                        <a:pt x="224" y="230"/>
                      </a:lnTo>
                      <a:lnTo>
                        <a:pt x="222" y="245"/>
                      </a:lnTo>
                      <a:lnTo>
                        <a:pt x="216" y="261"/>
                      </a:lnTo>
                      <a:lnTo>
                        <a:pt x="206" y="274"/>
                      </a:lnTo>
                      <a:lnTo>
                        <a:pt x="193" y="285"/>
                      </a:lnTo>
                      <a:lnTo>
                        <a:pt x="177" y="291"/>
                      </a:lnTo>
                      <a:lnTo>
                        <a:pt x="160" y="293"/>
                      </a:lnTo>
                      <a:lnTo>
                        <a:pt x="143" y="291"/>
                      </a:lnTo>
                      <a:lnTo>
                        <a:pt x="129" y="285"/>
                      </a:lnTo>
                      <a:lnTo>
                        <a:pt x="115" y="274"/>
                      </a:lnTo>
                      <a:lnTo>
                        <a:pt x="105" y="261"/>
                      </a:lnTo>
                      <a:lnTo>
                        <a:pt x="8" y="95"/>
                      </a:lnTo>
                      <a:lnTo>
                        <a:pt x="2" y="80"/>
                      </a:lnTo>
                      <a:lnTo>
                        <a:pt x="0" y="63"/>
                      </a:lnTo>
                      <a:lnTo>
                        <a:pt x="2" y="48"/>
                      </a:lnTo>
                      <a:lnTo>
                        <a:pt x="8" y="32"/>
                      </a:lnTo>
                      <a:lnTo>
                        <a:pt x="19" y="19"/>
                      </a:lnTo>
                      <a:lnTo>
                        <a:pt x="31" y="9"/>
                      </a:lnTo>
                      <a:lnTo>
                        <a:pt x="48"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8" name="Freeform 40">
                  <a:extLst>
                    <a:ext uri="{FF2B5EF4-FFF2-40B4-BE49-F238E27FC236}">
                      <a16:creationId xmlns:a16="http://schemas.microsoft.com/office/drawing/2014/main" id="{7EDA8331-0128-A64D-BFAC-DA47AD1BF0B4}"/>
                    </a:ext>
                  </a:extLst>
                </p:cNvPr>
                <p:cNvSpPr>
                  <a:spLocks/>
                </p:cNvSpPr>
                <p:nvPr/>
              </p:nvSpPr>
              <p:spPr bwMode="auto">
                <a:xfrm>
                  <a:off x="620713" y="3028950"/>
                  <a:ext cx="41275" cy="33338"/>
                </a:xfrm>
                <a:custGeom>
                  <a:avLst/>
                  <a:gdLst>
                    <a:gd name="T0" fmla="*/ 64 w 294"/>
                    <a:gd name="T1" fmla="*/ 0 h 222"/>
                    <a:gd name="T2" fmla="*/ 79 w 294"/>
                    <a:gd name="T3" fmla="*/ 2 h 222"/>
                    <a:gd name="T4" fmla="*/ 96 w 294"/>
                    <a:gd name="T5" fmla="*/ 8 h 222"/>
                    <a:gd name="T6" fmla="*/ 263 w 294"/>
                    <a:gd name="T7" fmla="*/ 103 h 222"/>
                    <a:gd name="T8" fmla="*/ 276 w 294"/>
                    <a:gd name="T9" fmla="*/ 114 h 222"/>
                    <a:gd name="T10" fmla="*/ 286 w 294"/>
                    <a:gd name="T11" fmla="*/ 127 h 222"/>
                    <a:gd name="T12" fmla="*/ 292 w 294"/>
                    <a:gd name="T13" fmla="*/ 142 h 222"/>
                    <a:gd name="T14" fmla="*/ 294 w 294"/>
                    <a:gd name="T15" fmla="*/ 158 h 222"/>
                    <a:gd name="T16" fmla="*/ 292 w 294"/>
                    <a:gd name="T17" fmla="*/ 175 h 222"/>
                    <a:gd name="T18" fmla="*/ 286 w 294"/>
                    <a:gd name="T19" fmla="*/ 190 h 222"/>
                    <a:gd name="T20" fmla="*/ 275 w 294"/>
                    <a:gd name="T21" fmla="*/ 204 h 222"/>
                    <a:gd name="T22" fmla="*/ 262 w 294"/>
                    <a:gd name="T23" fmla="*/ 214 h 222"/>
                    <a:gd name="T24" fmla="*/ 246 w 294"/>
                    <a:gd name="T25" fmla="*/ 220 h 222"/>
                    <a:gd name="T26" fmla="*/ 230 w 294"/>
                    <a:gd name="T27" fmla="*/ 222 h 222"/>
                    <a:gd name="T28" fmla="*/ 213 w 294"/>
                    <a:gd name="T29" fmla="*/ 220 h 222"/>
                    <a:gd name="T30" fmla="*/ 198 w 294"/>
                    <a:gd name="T31" fmla="*/ 213 h 222"/>
                    <a:gd name="T32" fmla="*/ 31 w 294"/>
                    <a:gd name="T33" fmla="*/ 118 h 222"/>
                    <a:gd name="T34" fmla="*/ 18 w 294"/>
                    <a:gd name="T35" fmla="*/ 108 h 222"/>
                    <a:gd name="T36" fmla="*/ 8 w 294"/>
                    <a:gd name="T37" fmla="*/ 95 h 222"/>
                    <a:gd name="T38" fmla="*/ 2 w 294"/>
                    <a:gd name="T39" fmla="*/ 80 h 222"/>
                    <a:gd name="T40" fmla="*/ 0 w 294"/>
                    <a:gd name="T41" fmla="*/ 63 h 222"/>
                    <a:gd name="T42" fmla="*/ 2 w 294"/>
                    <a:gd name="T43" fmla="*/ 47 h 222"/>
                    <a:gd name="T44" fmla="*/ 8 w 294"/>
                    <a:gd name="T45" fmla="*/ 31 h 222"/>
                    <a:gd name="T46" fmla="*/ 19 w 294"/>
                    <a:gd name="T47" fmla="*/ 18 h 222"/>
                    <a:gd name="T48" fmla="*/ 32 w 294"/>
                    <a:gd name="T49" fmla="*/ 8 h 222"/>
                    <a:gd name="T50" fmla="*/ 47 w 294"/>
                    <a:gd name="T51" fmla="*/ 2 h 222"/>
                    <a:gd name="T52" fmla="*/ 64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64" y="0"/>
                      </a:moveTo>
                      <a:lnTo>
                        <a:pt x="79" y="2"/>
                      </a:lnTo>
                      <a:lnTo>
                        <a:pt x="96" y="8"/>
                      </a:lnTo>
                      <a:lnTo>
                        <a:pt x="263" y="103"/>
                      </a:lnTo>
                      <a:lnTo>
                        <a:pt x="276" y="114"/>
                      </a:lnTo>
                      <a:lnTo>
                        <a:pt x="286" y="127"/>
                      </a:lnTo>
                      <a:lnTo>
                        <a:pt x="292" y="142"/>
                      </a:lnTo>
                      <a:lnTo>
                        <a:pt x="294" y="158"/>
                      </a:lnTo>
                      <a:lnTo>
                        <a:pt x="292" y="175"/>
                      </a:lnTo>
                      <a:lnTo>
                        <a:pt x="286" y="190"/>
                      </a:lnTo>
                      <a:lnTo>
                        <a:pt x="275" y="204"/>
                      </a:lnTo>
                      <a:lnTo>
                        <a:pt x="262" y="214"/>
                      </a:lnTo>
                      <a:lnTo>
                        <a:pt x="246" y="220"/>
                      </a:lnTo>
                      <a:lnTo>
                        <a:pt x="230" y="222"/>
                      </a:lnTo>
                      <a:lnTo>
                        <a:pt x="213" y="220"/>
                      </a:lnTo>
                      <a:lnTo>
                        <a:pt x="198" y="213"/>
                      </a:lnTo>
                      <a:lnTo>
                        <a:pt x="31" y="118"/>
                      </a:lnTo>
                      <a:lnTo>
                        <a:pt x="18" y="108"/>
                      </a:lnTo>
                      <a:lnTo>
                        <a:pt x="8" y="95"/>
                      </a:lnTo>
                      <a:lnTo>
                        <a:pt x="2" y="80"/>
                      </a:lnTo>
                      <a:lnTo>
                        <a:pt x="0" y="63"/>
                      </a:lnTo>
                      <a:lnTo>
                        <a:pt x="2" y="47"/>
                      </a:lnTo>
                      <a:lnTo>
                        <a:pt x="8" y="31"/>
                      </a:lnTo>
                      <a:lnTo>
                        <a:pt x="19" y="18"/>
                      </a:lnTo>
                      <a:lnTo>
                        <a:pt x="32" y="8"/>
                      </a:lnTo>
                      <a:lnTo>
                        <a:pt x="47" y="2"/>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9" name="Freeform 41">
                  <a:extLst>
                    <a:ext uri="{FF2B5EF4-FFF2-40B4-BE49-F238E27FC236}">
                      <a16:creationId xmlns:a16="http://schemas.microsoft.com/office/drawing/2014/main" id="{634361FA-69BD-DB4D-AEC6-A326F7211A3D}"/>
                    </a:ext>
                  </a:extLst>
                </p:cNvPr>
                <p:cNvSpPr>
                  <a:spLocks/>
                </p:cNvSpPr>
                <p:nvPr/>
              </p:nvSpPr>
              <p:spPr bwMode="auto">
                <a:xfrm>
                  <a:off x="592138" y="3132138"/>
                  <a:ext cx="46038" cy="19050"/>
                </a:xfrm>
                <a:custGeom>
                  <a:avLst/>
                  <a:gdLst>
                    <a:gd name="T0" fmla="*/ 64 w 321"/>
                    <a:gd name="T1" fmla="*/ 0 h 128"/>
                    <a:gd name="T2" fmla="*/ 257 w 321"/>
                    <a:gd name="T3" fmla="*/ 0 h 128"/>
                    <a:gd name="T4" fmla="*/ 273 w 321"/>
                    <a:gd name="T5" fmla="*/ 4 h 128"/>
                    <a:gd name="T6" fmla="*/ 289 w 321"/>
                    <a:gd name="T7" fmla="*/ 10 h 128"/>
                    <a:gd name="T8" fmla="*/ 302 w 321"/>
                    <a:gd name="T9" fmla="*/ 19 h 128"/>
                    <a:gd name="T10" fmla="*/ 312 w 321"/>
                    <a:gd name="T11" fmla="*/ 33 h 128"/>
                    <a:gd name="T12" fmla="*/ 318 w 321"/>
                    <a:gd name="T13" fmla="*/ 47 h 128"/>
                    <a:gd name="T14" fmla="*/ 321 w 321"/>
                    <a:gd name="T15" fmla="*/ 65 h 128"/>
                    <a:gd name="T16" fmla="*/ 318 w 321"/>
                    <a:gd name="T17" fmla="*/ 82 h 128"/>
                    <a:gd name="T18" fmla="*/ 312 w 321"/>
                    <a:gd name="T19" fmla="*/ 96 h 128"/>
                    <a:gd name="T20" fmla="*/ 302 w 321"/>
                    <a:gd name="T21" fmla="*/ 110 h 128"/>
                    <a:gd name="T22" fmla="*/ 289 w 321"/>
                    <a:gd name="T23" fmla="*/ 119 h 128"/>
                    <a:gd name="T24" fmla="*/ 273 w 321"/>
                    <a:gd name="T25" fmla="*/ 126 h 128"/>
                    <a:gd name="T26" fmla="*/ 257 w 321"/>
                    <a:gd name="T27" fmla="*/ 128 h 128"/>
                    <a:gd name="T28" fmla="*/ 64 w 321"/>
                    <a:gd name="T29" fmla="*/ 128 h 128"/>
                    <a:gd name="T30" fmla="*/ 47 w 321"/>
                    <a:gd name="T31" fmla="*/ 126 h 128"/>
                    <a:gd name="T32" fmla="*/ 32 w 321"/>
                    <a:gd name="T33" fmla="*/ 119 h 128"/>
                    <a:gd name="T34" fmla="*/ 19 w 321"/>
                    <a:gd name="T35" fmla="*/ 110 h 128"/>
                    <a:gd name="T36" fmla="*/ 9 w 321"/>
                    <a:gd name="T37" fmla="*/ 96 h 128"/>
                    <a:gd name="T38" fmla="*/ 2 w 321"/>
                    <a:gd name="T39" fmla="*/ 82 h 128"/>
                    <a:gd name="T40" fmla="*/ 0 w 321"/>
                    <a:gd name="T41" fmla="*/ 65 h 128"/>
                    <a:gd name="T42" fmla="*/ 2 w 321"/>
                    <a:gd name="T43" fmla="*/ 47 h 128"/>
                    <a:gd name="T44" fmla="*/ 9 w 321"/>
                    <a:gd name="T45" fmla="*/ 33 h 128"/>
                    <a:gd name="T46" fmla="*/ 19 w 321"/>
                    <a:gd name="T47" fmla="*/ 19 h 128"/>
                    <a:gd name="T48" fmla="*/ 32 w 321"/>
                    <a:gd name="T49" fmla="*/ 10 h 128"/>
                    <a:gd name="T50" fmla="*/ 47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3" y="4"/>
                      </a:lnTo>
                      <a:lnTo>
                        <a:pt x="289" y="10"/>
                      </a:lnTo>
                      <a:lnTo>
                        <a:pt x="302" y="19"/>
                      </a:lnTo>
                      <a:lnTo>
                        <a:pt x="312" y="33"/>
                      </a:lnTo>
                      <a:lnTo>
                        <a:pt x="318" y="47"/>
                      </a:lnTo>
                      <a:lnTo>
                        <a:pt x="321" y="65"/>
                      </a:lnTo>
                      <a:lnTo>
                        <a:pt x="318" y="82"/>
                      </a:lnTo>
                      <a:lnTo>
                        <a:pt x="312" y="96"/>
                      </a:lnTo>
                      <a:lnTo>
                        <a:pt x="302" y="110"/>
                      </a:lnTo>
                      <a:lnTo>
                        <a:pt x="289" y="119"/>
                      </a:lnTo>
                      <a:lnTo>
                        <a:pt x="273" y="126"/>
                      </a:lnTo>
                      <a:lnTo>
                        <a:pt x="257" y="128"/>
                      </a:lnTo>
                      <a:lnTo>
                        <a:pt x="64" y="128"/>
                      </a:lnTo>
                      <a:lnTo>
                        <a:pt x="47" y="126"/>
                      </a:lnTo>
                      <a:lnTo>
                        <a:pt x="32" y="119"/>
                      </a:lnTo>
                      <a:lnTo>
                        <a:pt x="19" y="110"/>
                      </a:lnTo>
                      <a:lnTo>
                        <a:pt x="9" y="96"/>
                      </a:lnTo>
                      <a:lnTo>
                        <a:pt x="2" y="82"/>
                      </a:lnTo>
                      <a:lnTo>
                        <a:pt x="0" y="65"/>
                      </a:lnTo>
                      <a:lnTo>
                        <a:pt x="2" y="47"/>
                      </a:lnTo>
                      <a:lnTo>
                        <a:pt x="9" y="33"/>
                      </a:lnTo>
                      <a:lnTo>
                        <a:pt x="19" y="19"/>
                      </a:lnTo>
                      <a:lnTo>
                        <a:pt x="32" y="10"/>
                      </a:lnTo>
                      <a:lnTo>
                        <a:pt x="47"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0" name="Freeform 42">
                  <a:extLst>
                    <a:ext uri="{FF2B5EF4-FFF2-40B4-BE49-F238E27FC236}">
                      <a16:creationId xmlns:a16="http://schemas.microsoft.com/office/drawing/2014/main" id="{82E8B3B6-A4BA-8B46-8948-046A1AB58E11}"/>
                    </a:ext>
                  </a:extLst>
                </p:cNvPr>
                <p:cNvSpPr>
                  <a:spLocks/>
                </p:cNvSpPr>
                <p:nvPr/>
              </p:nvSpPr>
              <p:spPr bwMode="auto">
                <a:xfrm>
                  <a:off x="620713" y="3222625"/>
                  <a:ext cx="41275" cy="31750"/>
                </a:xfrm>
                <a:custGeom>
                  <a:avLst/>
                  <a:gdLst>
                    <a:gd name="T0" fmla="*/ 230 w 294"/>
                    <a:gd name="T1" fmla="*/ 0 h 224"/>
                    <a:gd name="T2" fmla="*/ 247 w 294"/>
                    <a:gd name="T3" fmla="*/ 3 h 224"/>
                    <a:gd name="T4" fmla="*/ 262 w 294"/>
                    <a:gd name="T5" fmla="*/ 9 h 224"/>
                    <a:gd name="T6" fmla="*/ 275 w 294"/>
                    <a:gd name="T7" fmla="*/ 19 h 224"/>
                    <a:gd name="T8" fmla="*/ 286 w 294"/>
                    <a:gd name="T9" fmla="*/ 33 h 224"/>
                    <a:gd name="T10" fmla="*/ 292 w 294"/>
                    <a:gd name="T11" fmla="*/ 48 h 224"/>
                    <a:gd name="T12" fmla="*/ 294 w 294"/>
                    <a:gd name="T13" fmla="*/ 65 h 224"/>
                    <a:gd name="T14" fmla="*/ 292 w 294"/>
                    <a:gd name="T15" fmla="*/ 80 h 224"/>
                    <a:gd name="T16" fmla="*/ 286 w 294"/>
                    <a:gd name="T17" fmla="*/ 96 h 224"/>
                    <a:gd name="T18" fmla="*/ 275 w 294"/>
                    <a:gd name="T19" fmla="*/ 110 h 224"/>
                    <a:gd name="T20" fmla="*/ 263 w 294"/>
                    <a:gd name="T21" fmla="*/ 120 h 224"/>
                    <a:gd name="T22" fmla="*/ 96 w 294"/>
                    <a:gd name="T23" fmla="*/ 215 h 224"/>
                    <a:gd name="T24" fmla="*/ 80 w 294"/>
                    <a:gd name="T25" fmla="*/ 221 h 224"/>
                    <a:gd name="T26" fmla="*/ 64 w 294"/>
                    <a:gd name="T27" fmla="*/ 224 h 224"/>
                    <a:gd name="T28" fmla="*/ 47 w 294"/>
                    <a:gd name="T29" fmla="*/ 221 h 224"/>
                    <a:gd name="T30" fmla="*/ 32 w 294"/>
                    <a:gd name="T31" fmla="*/ 216 h 224"/>
                    <a:gd name="T32" fmla="*/ 19 w 294"/>
                    <a:gd name="T33" fmla="*/ 205 h 224"/>
                    <a:gd name="T34" fmla="*/ 8 w 294"/>
                    <a:gd name="T35" fmla="*/ 192 h 224"/>
                    <a:gd name="T36" fmla="*/ 2 w 294"/>
                    <a:gd name="T37" fmla="*/ 176 h 224"/>
                    <a:gd name="T38" fmla="*/ 0 w 294"/>
                    <a:gd name="T39" fmla="*/ 159 h 224"/>
                    <a:gd name="T40" fmla="*/ 2 w 294"/>
                    <a:gd name="T41" fmla="*/ 144 h 224"/>
                    <a:gd name="T42" fmla="*/ 8 w 294"/>
                    <a:gd name="T43" fmla="*/ 128 h 224"/>
                    <a:gd name="T44" fmla="*/ 18 w 294"/>
                    <a:gd name="T45" fmla="*/ 116 h 224"/>
                    <a:gd name="T46" fmla="*/ 31 w 294"/>
                    <a:gd name="T47" fmla="*/ 105 h 224"/>
                    <a:gd name="T48" fmla="*/ 198 w 294"/>
                    <a:gd name="T49" fmla="*/ 10 h 224"/>
                    <a:gd name="T50" fmla="*/ 215 w 294"/>
                    <a:gd name="T51" fmla="*/ 2 h 224"/>
                    <a:gd name="T52" fmla="*/ 230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230" y="0"/>
                      </a:moveTo>
                      <a:lnTo>
                        <a:pt x="247" y="3"/>
                      </a:lnTo>
                      <a:lnTo>
                        <a:pt x="262" y="9"/>
                      </a:lnTo>
                      <a:lnTo>
                        <a:pt x="275" y="19"/>
                      </a:lnTo>
                      <a:lnTo>
                        <a:pt x="286" y="33"/>
                      </a:lnTo>
                      <a:lnTo>
                        <a:pt x="292" y="48"/>
                      </a:lnTo>
                      <a:lnTo>
                        <a:pt x="294" y="65"/>
                      </a:lnTo>
                      <a:lnTo>
                        <a:pt x="292" y="80"/>
                      </a:lnTo>
                      <a:lnTo>
                        <a:pt x="286" y="96"/>
                      </a:lnTo>
                      <a:lnTo>
                        <a:pt x="275" y="110"/>
                      </a:lnTo>
                      <a:lnTo>
                        <a:pt x="263" y="120"/>
                      </a:lnTo>
                      <a:lnTo>
                        <a:pt x="96" y="215"/>
                      </a:lnTo>
                      <a:lnTo>
                        <a:pt x="80" y="221"/>
                      </a:lnTo>
                      <a:lnTo>
                        <a:pt x="64" y="224"/>
                      </a:lnTo>
                      <a:lnTo>
                        <a:pt x="47" y="221"/>
                      </a:lnTo>
                      <a:lnTo>
                        <a:pt x="32" y="216"/>
                      </a:lnTo>
                      <a:lnTo>
                        <a:pt x="19" y="205"/>
                      </a:lnTo>
                      <a:lnTo>
                        <a:pt x="8" y="192"/>
                      </a:lnTo>
                      <a:lnTo>
                        <a:pt x="2" y="176"/>
                      </a:lnTo>
                      <a:lnTo>
                        <a:pt x="0" y="159"/>
                      </a:lnTo>
                      <a:lnTo>
                        <a:pt x="2" y="144"/>
                      </a:lnTo>
                      <a:lnTo>
                        <a:pt x="8" y="128"/>
                      </a:lnTo>
                      <a:lnTo>
                        <a:pt x="18" y="116"/>
                      </a:lnTo>
                      <a:lnTo>
                        <a:pt x="31" y="105"/>
                      </a:lnTo>
                      <a:lnTo>
                        <a:pt x="198" y="10"/>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1" name="Freeform 43">
                  <a:extLst>
                    <a:ext uri="{FF2B5EF4-FFF2-40B4-BE49-F238E27FC236}">
                      <a16:creationId xmlns:a16="http://schemas.microsoft.com/office/drawing/2014/main" id="{4AFEF5FA-29A9-7B43-A590-D0EA10570D83}"/>
                    </a:ext>
                  </a:extLst>
                </p:cNvPr>
                <p:cNvSpPr>
                  <a:spLocks/>
                </p:cNvSpPr>
                <p:nvPr/>
              </p:nvSpPr>
              <p:spPr bwMode="auto">
                <a:xfrm>
                  <a:off x="957263" y="3222625"/>
                  <a:ext cx="41275" cy="31750"/>
                </a:xfrm>
                <a:custGeom>
                  <a:avLst/>
                  <a:gdLst>
                    <a:gd name="T0" fmla="*/ 64 w 294"/>
                    <a:gd name="T1" fmla="*/ 0 h 224"/>
                    <a:gd name="T2" fmla="*/ 80 w 294"/>
                    <a:gd name="T3" fmla="*/ 2 h 224"/>
                    <a:gd name="T4" fmla="*/ 96 w 294"/>
                    <a:gd name="T5" fmla="*/ 10 h 224"/>
                    <a:gd name="T6" fmla="*/ 263 w 294"/>
                    <a:gd name="T7" fmla="*/ 105 h 224"/>
                    <a:gd name="T8" fmla="*/ 276 w 294"/>
                    <a:gd name="T9" fmla="*/ 116 h 224"/>
                    <a:gd name="T10" fmla="*/ 286 w 294"/>
                    <a:gd name="T11" fmla="*/ 128 h 224"/>
                    <a:gd name="T12" fmla="*/ 292 w 294"/>
                    <a:gd name="T13" fmla="*/ 144 h 224"/>
                    <a:gd name="T14" fmla="*/ 294 w 294"/>
                    <a:gd name="T15" fmla="*/ 159 h 224"/>
                    <a:gd name="T16" fmla="*/ 292 w 294"/>
                    <a:gd name="T17" fmla="*/ 176 h 224"/>
                    <a:gd name="T18" fmla="*/ 286 w 294"/>
                    <a:gd name="T19" fmla="*/ 192 h 224"/>
                    <a:gd name="T20" fmla="*/ 275 w 294"/>
                    <a:gd name="T21" fmla="*/ 205 h 224"/>
                    <a:gd name="T22" fmla="*/ 262 w 294"/>
                    <a:gd name="T23" fmla="*/ 216 h 224"/>
                    <a:gd name="T24" fmla="*/ 247 w 294"/>
                    <a:gd name="T25" fmla="*/ 221 h 224"/>
                    <a:gd name="T26" fmla="*/ 230 w 294"/>
                    <a:gd name="T27" fmla="*/ 224 h 224"/>
                    <a:gd name="T28" fmla="*/ 214 w 294"/>
                    <a:gd name="T29" fmla="*/ 221 h 224"/>
                    <a:gd name="T30" fmla="*/ 198 w 294"/>
                    <a:gd name="T31" fmla="*/ 215 h 224"/>
                    <a:gd name="T32" fmla="*/ 31 w 294"/>
                    <a:gd name="T33" fmla="*/ 120 h 224"/>
                    <a:gd name="T34" fmla="*/ 19 w 294"/>
                    <a:gd name="T35" fmla="*/ 110 h 224"/>
                    <a:gd name="T36" fmla="*/ 8 w 294"/>
                    <a:gd name="T37" fmla="*/ 96 h 224"/>
                    <a:gd name="T38" fmla="*/ 2 w 294"/>
                    <a:gd name="T39" fmla="*/ 80 h 224"/>
                    <a:gd name="T40" fmla="*/ 0 w 294"/>
                    <a:gd name="T41" fmla="*/ 65 h 224"/>
                    <a:gd name="T42" fmla="*/ 2 w 294"/>
                    <a:gd name="T43" fmla="*/ 48 h 224"/>
                    <a:gd name="T44" fmla="*/ 8 w 294"/>
                    <a:gd name="T45" fmla="*/ 33 h 224"/>
                    <a:gd name="T46" fmla="*/ 19 w 294"/>
                    <a:gd name="T47" fmla="*/ 19 h 224"/>
                    <a:gd name="T48" fmla="*/ 32 w 294"/>
                    <a:gd name="T49" fmla="*/ 9 h 224"/>
                    <a:gd name="T50" fmla="*/ 47 w 294"/>
                    <a:gd name="T51" fmla="*/ 3 h 224"/>
                    <a:gd name="T52" fmla="*/ 64 w 294"/>
                    <a:gd name="T53"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4">
                      <a:moveTo>
                        <a:pt x="64" y="0"/>
                      </a:moveTo>
                      <a:lnTo>
                        <a:pt x="80" y="2"/>
                      </a:lnTo>
                      <a:lnTo>
                        <a:pt x="96" y="10"/>
                      </a:lnTo>
                      <a:lnTo>
                        <a:pt x="263" y="105"/>
                      </a:lnTo>
                      <a:lnTo>
                        <a:pt x="276" y="116"/>
                      </a:lnTo>
                      <a:lnTo>
                        <a:pt x="286" y="128"/>
                      </a:lnTo>
                      <a:lnTo>
                        <a:pt x="292" y="144"/>
                      </a:lnTo>
                      <a:lnTo>
                        <a:pt x="294" y="159"/>
                      </a:lnTo>
                      <a:lnTo>
                        <a:pt x="292" y="176"/>
                      </a:lnTo>
                      <a:lnTo>
                        <a:pt x="286" y="192"/>
                      </a:lnTo>
                      <a:lnTo>
                        <a:pt x="275" y="205"/>
                      </a:lnTo>
                      <a:lnTo>
                        <a:pt x="262" y="216"/>
                      </a:lnTo>
                      <a:lnTo>
                        <a:pt x="247" y="221"/>
                      </a:lnTo>
                      <a:lnTo>
                        <a:pt x="230" y="224"/>
                      </a:lnTo>
                      <a:lnTo>
                        <a:pt x="214" y="221"/>
                      </a:lnTo>
                      <a:lnTo>
                        <a:pt x="198" y="215"/>
                      </a:lnTo>
                      <a:lnTo>
                        <a:pt x="31" y="120"/>
                      </a:lnTo>
                      <a:lnTo>
                        <a:pt x="19" y="110"/>
                      </a:lnTo>
                      <a:lnTo>
                        <a:pt x="8" y="96"/>
                      </a:lnTo>
                      <a:lnTo>
                        <a:pt x="2" y="80"/>
                      </a:lnTo>
                      <a:lnTo>
                        <a:pt x="0" y="65"/>
                      </a:lnTo>
                      <a:lnTo>
                        <a:pt x="2" y="48"/>
                      </a:lnTo>
                      <a:lnTo>
                        <a:pt x="8" y="33"/>
                      </a:lnTo>
                      <a:lnTo>
                        <a:pt x="19" y="19"/>
                      </a:lnTo>
                      <a:lnTo>
                        <a:pt x="32" y="9"/>
                      </a:lnTo>
                      <a:lnTo>
                        <a:pt x="47" y="3"/>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2" name="Freeform 44">
                  <a:extLst>
                    <a:ext uri="{FF2B5EF4-FFF2-40B4-BE49-F238E27FC236}">
                      <a16:creationId xmlns:a16="http://schemas.microsoft.com/office/drawing/2014/main" id="{253E5D14-B468-1249-A25E-B12924E30C5B}"/>
                    </a:ext>
                  </a:extLst>
                </p:cNvPr>
                <p:cNvSpPr>
                  <a:spLocks/>
                </p:cNvSpPr>
                <p:nvPr/>
              </p:nvSpPr>
              <p:spPr bwMode="auto">
                <a:xfrm>
                  <a:off x="981076" y="3132138"/>
                  <a:ext cx="46038" cy="19050"/>
                </a:xfrm>
                <a:custGeom>
                  <a:avLst/>
                  <a:gdLst>
                    <a:gd name="T0" fmla="*/ 64 w 321"/>
                    <a:gd name="T1" fmla="*/ 0 h 128"/>
                    <a:gd name="T2" fmla="*/ 257 w 321"/>
                    <a:gd name="T3" fmla="*/ 0 h 128"/>
                    <a:gd name="T4" fmla="*/ 274 w 321"/>
                    <a:gd name="T5" fmla="*/ 4 h 128"/>
                    <a:gd name="T6" fmla="*/ 290 w 321"/>
                    <a:gd name="T7" fmla="*/ 10 h 128"/>
                    <a:gd name="T8" fmla="*/ 302 w 321"/>
                    <a:gd name="T9" fmla="*/ 19 h 128"/>
                    <a:gd name="T10" fmla="*/ 312 w 321"/>
                    <a:gd name="T11" fmla="*/ 33 h 128"/>
                    <a:gd name="T12" fmla="*/ 319 w 321"/>
                    <a:gd name="T13" fmla="*/ 47 h 128"/>
                    <a:gd name="T14" fmla="*/ 321 w 321"/>
                    <a:gd name="T15" fmla="*/ 65 h 128"/>
                    <a:gd name="T16" fmla="*/ 319 w 321"/>
                    <a:gd name="T17" fmla="*/ 82 h 128"/>
                    <a:gd name="T18" fmla="*/ 312 w 321"/>
                    <a:gd name="T19" fmla="*/ 96 h 128"/>
                    <a:gd name="T20" fmla="*/ 302 w 321"/>
                    <a:gd name="T21" fmla="*/ 110 h 128"/>
                    <a:gd name="T22" fmla="*/ 290 w 321"/>
                    <a:gd name="T23" fmla="*/ 119 h 128"/>
                    <a:gd name="T24" fmla="*/ 274 w 321"/>
                    <a:gd name="T25" fmla="*/ 126 h 128"/>
                    <a:gd name="T26" fmla="*/ 257 w 321"/>
                    <a:gd name="T27" fmla="*/ 128 h 128"/>
                    <a:gd name="T28" fmla="*/ 64 w 321"/>
                    <a:gd name="T29" fmla="*/ 128 h 128"/>
                    <a:gd name="T30" fmla="*/ 48 w 321"/>
                    <a:gd name="T31" fmla="*/ 126 h 128"/>
                    <a:gd name="T32" fmla="*/ 32 w 321"/>
                    <a:gd name="T33" fmla="*/ 119 h 128"/>
                    <a:gd name="T34" fmla="*/ 19 w 321"/>
                    <a:gd name="T35" fmla="*/ 110 h 128"/>
                    <a:gd name="T36" fmla="*/ 9 w 321"/>
                    <a:gd name="T37" fmla="*/ 96 h 128"/>
                    <a:gd name="T38" fmla="*/ 3 w 321"/>
                    <a:gd name="T39" fmla="*/ 82 h 128"/>
                    <a:gd name="T40" fmla="*/ 0 w 321"/>
                    <a:gd name="T41" fmla="*/ 65 h 128"/>
                    <a:gd name="T42" fmla="*/ 3 w 321"/>
                    <a:gd name="T43" fmla="*/ 47 h 128"/>
                    <a:gd name="T44" fmla="*/ 9 w 321"/>
                    <a:gd name="T45" fmla="*/ 33 h 128"/>
                    <a:gd name="T46" fmla="*/ 19 w 321"/>
                    <a:gd name="T47" fmla="*/ 19 h 128"/>
                    <a:gd name="T48" fmla="*/ 32 w 321"/>
                    <a:gd name="T49" fmla="*/ 10 h 128"/>
                    <a:gd name="T50" fmla="*/ 48 w 321"/>
                    <a:gd name="T51" fmla="*/ 4 h 128"/>
                    <a:gd name="T52" fmla="*/ 64 w 321"/>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128">
                      <a:moveTo>
                        <a:pt x="64" y="0"/>
                      </a:moveTo>
                      <a:lnTo>
                        <a:pt x="257" y="0"/>
                      </a:lnTo>
                      <a:lnTo>
                        <a:pt x="274" y="4"/>
                      </a:lnTo>
                      <a:lnTo>
                        <a:pt x="290" y="10"/>
                      </a:lnTo>
                      <a:lnTo>
                        <a:pt x="302" y="19"/>
                      </a:lnTo>
                      <a:lnTo>
                        <a:pt x="312" y="33"/>
                      </a:lnTo>
                      <a:lnTo>
                        <a:pt x="319" y="47"/>
                      </a:lnTo>
                      <a:lnTo>
                        <a:pt x="321" y="65"/>
                      </a:lnTo>
                      <a:lnTo>
                        <a:pt x="319" y="82"/>
                      </a:lnTo>
                      <a:lnTo>
                        <a:pt x="312" y="96"/>
                      </a:lnTo>
                      <a:lnTo>
                        <a:pt x="302" y="110"/>
                      </a:lnTo>
                      <a:lnTo>
                        <a:pt x="290" y="119"/>
                      </a:lnTo>
                      <a:lnTo>
                        <a:pt x="274" y="126"/>
                      </a:lnTo>
                      <a:lnTo>
                        <a:pt x="257" y="128"/>
                      </a:lnTo>
                      <a:lnTo>
                        <a:pt x="64" y="128"/>
                      </a:lnTo>
                      <a:lnTo>
                        <a:pt x="48" y="126"/>
                      </a:lnTo>
                      <a:lnTo>
                        <a:pt x="32" y="119"/>
                      </a:lnTo>
                      <a:lnTo>
                        <a:pt x="19" y="110"/>
                      </a:lnTo>
                      <a:lnTo>
                        <a:pt x="9" y="96"/>
                      </a:lnTo>
                      <a:lnTo>
                        <a:pt x="3" y="82"/>
                      </a:lnTo>
                      <a:lnTo>
                        <a:pt x="0" y="65"/>
                      </a:lnTo>
                      <a:lnTo>
                        <a:pt x="3" y="47"/>
                      </a:lnTo>
                      <a:lnTo>
                        <a:pt x="9" y="33"/>
                      </a:lnTo>
                      <a:lnTo>
                        <a:pt x="19" y="19"/>
                      </a:lnTo>
                      <a:lnTo>
                        <a:pt x="32" y="10"/>
                      </a:lnTo>
                      <a:lnTo>
                        <a:pt x="48" y="4"/>
                      </a:lnTo>
                      <a:lnTo>
                        <a:pt x="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3" name="Freeform 45">
                  <a:extLst>
                    <a:ext uri="{FF2B5EF4-FFF2-40B4-BE49-F238E27FC236}">
                      <a16:creationId xmlns:a16="http://schemas.microsoft.com/office/drawing/2014/main" id="{C302C42C-C9F9-D643-8818-1B3067FCEEDB}"/>
                    </a:ext>
                  </a:extLst>
                </p:cNvPr>
                <p:cNvSpPr>
                  <a:spLocks/>
                </p:cNvSpPr>
                <p:nvPr/>
              </p:nvSpPr>
              <p:spPr bwMode="auto">
                <a:xfrm>
                  <a:off x="957263" y="3028950"/>
                  <a:ext cx="41275" cy="33338"/>
                </a:xfrm>
                <a:custGeom>
                  <a:avLst/>
                  <a:gdLst>
                    <a:gd name="T0" fmla="*/ 230 w 294"/>
                    <a:gd name="T1" fmla="*/ 0 h 222"/>
                    <a:gd name="T2" fmla="*/ 247 w 294"/>
                    <a:gd name="T3" fmla="*/ 2 h 222"/>
                    <a:gd name="T4" fmla="*/ 262 w 294"/>
                    <a:gd name="T5" fmla="*/ 8 h 222"/>
                    <a:gd name="T6" fmla="*/ 275 w 294"/>
                    <a:gd name="T7" fmla="*/ 18 h 222"/>
                    <a:gd name="T8" fmla="*/ 286 w 294"/>
                    <a:gd name="T9" fmla="*/ 31 h 222"/>
                    <a:gd name="T10" fmla="*/ 292 w 294"/>
                    <a:gd name="T11" fmla="*/ 47 h 222"/>
                    <a:gd name="T12" fmla="*/ 294 w 294"/>
                    <a:gd name="T13" fmla="*/ 63 h 222"/>
                    <a:gd name="T14" fmla="*/ 292 w 294"/>
                    <a:gd name="T15" fmla="*/ 80 h 222"/>
                    <a:gd name="T16" fmla="*/ 286 w 294"/>
                    <a:gd name="T17" fmla="*/ 95 h 222"/>
                    <a:gd name="T18" fmla="*/ 276 w 294"/>
                    <a:gd name="T19" fmla="*/ 108 h 222"/>
                    <a:gd name="T20" fmla="*/ 263 w 294"/>
                    <a:gd name="T21" fmla="*/ 118 h 222"/>
                    <a:gd name="T22" fmla="*/ 96 w 294"/>
                    <a:gd name="T23" fmla="*/ 213 h 222"/>
                    <a:gd name="T24" fmla="*/ 80 w 294"/>
                    <a:gd name="T25" fmla="*/ 220 h 222"/>
                    <a:gd name="T26" fmla="*/ 64 w 294"/>
                    <a:gd name="T27" fmla="*/ 222 h 222"/>
                    <a:gd name="T28" fmla="*/ 48 w 294"/>
                    <a:gd name="T29" fmla="*/ 220 h 222"/>
                    <a:gd name="T30" fmla="*/ 32 w 294"/>
                    <a:gd name="T31" fmla="*/ 214 h 222"/>
                    <a:gd name="T32" fmla="*/ 19 w 294"/>
                    <a:gd name="T33" fmla="*/ 204 h 222"/>
                    <a:gd name="T34" fmla="*/ 8 w 294"/>
                    <a:gd name="T35" fmla="*/ 190 h 222"/>
                    <a:gd name="T36" fmla="*/ 2 w 294"/>
                    <a:gd name="T37" fmla="*/ 175 h 222"/>
                    <a:gd name="T38" fmla="*/ 0 w 294"/>
                    <a:gd name="T39" fmla="*/ 158 h 222"/>
                    <a:gd name="T40" fmla="*/ 2 w 294"/>
                    <a:gd name="T41" fmla="*/ 142 h 222"/>
                    <a:gd name="T42" fmla="*/ 8 w 294"/>
                    <a:gd name="T43" fmla="*/ 127 h 222"/>
                    <a:gd name="T44" fmla="*/ 19 w 294"/>
                    <a:gd name="T45" fmla="*/ 114 h 222"/>
                    <a:gd name="T46" fmla="*/ 31 w 294"/>
                    <a:gd name="T47" fmla="*/ 103 h 222"/>
                    <a:gd name="T48" fmla="*/ 198 w 294"/>
                    <a:gd name="T49" fmla="*/ 8 h 222"/>
                    <a:gd name="T50" fmla="*/ 215 w 294"/>
                    <a:gd name="T51" fmla="*/ 2 h 222"/>
                    <a:gd name="T52" fmla="*/ 230 w 294"/>
                    <a:gd name="T5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222">
                      <a:moveTo>
                        <a:pt x="230" y="0"/>
                      </a:moveTo>
                      <a:lnTo>
                        <a:pt x="247" y="2"/>
                      </a:lnTo>
                      <a:lnTo>
                        <a:pt x="262" y="8"/>
                      </a:lnTo>
                      <a:lnTo>
                        <a:pt x="275" y="18"/>
                      </a:lnTo>
                      <a:lnTo>
                        <a:pt x="286" y="31"/>
                      </a:lnTo>
                      <a:lnTo>
                        <a:pt x="292" y="47"/>
                      </a:lnTo>
                      <a:lnTo>
                        <a:pt x="294" y="63"/>
                      </a:lnTo>
                      <a:lnTo>
                        <a:pt x="292" y="80"/>
                      </a:lnTo>
                      <a:lnTo>
                        <a:pt x="286" y="95"/>
                      </a:lnTo>
                      <a:lnTo>
                        <a:pt x="276" y="108"/>
                      </a:lnTo>
                      <a:lnTo>
                        <a:pt x="263" y="118"/>
                      </a:lnTo>
                      <a:lnTo>
                        <a:pt x="96" y="213"/>
                      </a:lnTo>
                      <a:lnTo>
                        <a:pt x="80" y="220"/>
                      </a:lnTo>
                      <a:lnTo>
                        <a:pt x="64" y="222"/>
                      </a:lnTo>
                      <a:lnTo>
                        <a:pt x="48" y="220"/>
                      </a:lnTo>
                      <a:lnTo>
                        <a:pt x="32" y="214"/>
                      </a:lnTo>
                      <a:lnTo>
                        <a:pt x="19" y="204"/>
                      </a:lnTo>
                      <a:lnTo>
                        <a:pt x="8" y="190"/>
                      </a:lnTo>
                      <a:lnTo>
                        <a:pt x="2" y="175"/>
                      </a:lnTo>
                      <a:lnTo>
                        <a:pt x="0" y="158"/>
                      </a:lnTo>
                      <a:lnTo>
                        <a:pt x="2" y="142"/>
                      </a:lnTo>
                      <a:lnTo>
                        <a:pt x="8" y="127"/>
                      </a:lnTo>
                      <a:lnTo>
                        <a:pt x="19" y="114"/>
                      </a:lnTo>
                      <a:lnTo>
                        <a:pt x="31" y="103"/>
                      </a:lnTo>
                      <a:lnTo>
                        <a:pt x="198" y="8"/>
                      </a:lnTo>
                      <a:lnTo>
                        <a:pt x="215" y="2"/>
                      </a:lnTo>
                      <a:lnTo>
                        <a:pt x="2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4" name="Freeform 46">
                  <a:extLst>
                    <a:ext uri="{FF2B5EF4-FFF2-40B4-BE49-F238E27FC236}">
                      <a16:creationId xmlns:a16="http://schemas.microsoft.com/office/drawing/2014/main" id="{A451DB18-BE4D-D748-A78A-7AF2823F62C2}"/>
                    </a:ext>
                  </a:extLst>
                </p:cNvPr>
                <p:cNvSpPr>
                  <a:spLocks/>
                </p:cNvSpPr>
                <p:nvPr/>
              </p:nvSpPr>
              <p:spPr bwMode="auto">
                <a:xfrm>
                  <a:off x="890588" y="2954338"/>
                  <a:ext cx="31750" cy="41275"/>
                </a:xfrm>
                <a:custGeom>
                  <a:avLst/>
                  <a:gdLst>
                    <a:gd name="T0" fmla="*/ 159 w 224"/>
                    <a:gd name="T1" fmla="*/ 0 h 292"/>
                    <a:gd name="T2" fmla="*/ 176 w 224"/>
                    <a:gd name="T3" fmla="*/ 2 h 292"/>
                    <a:gd name="T4" fmla="*/ 192 w 224"/>
                    <a:gd name="T5" fmla="*/ 9 h 292"/>
                    <a:gd name="T6" fmla="*/ 205 w 224"/>
                    <a:gd name="T7" fmla="*/ 19 h 292"/>
                    <a:gd name="T8" fmla="*/ 216 w 224"/>
                    <a:gd name="T9" fmla="*/ 32 h 292"/>
                    <a:gd name="T10" fmla="*/ 222 w 224"/>
                    <a:gd name="T11" fmla="*/ 48 h 292"/>
                    <a:gd name="T12" fmla="*/ 224 w 224"/>
                    <a:gd name="T13" fmla="*/ 63 h 292"/>
                    <a:gd name="T14" fmla="*/ 222 w 224"/>
                    <a:gd name="T15" fmla="*/ 80 h 292"/>
                    <a:gd name="T16" fmla="*/ 216 w 224"/>
                    <a:gd name="T17" fmla="*/ 95 h 292"/>
                    <a:gd name="T18" fmla="*/ 119 w 224"/>
                    <a:gd name="T19" fmla="*/ 261 h 292"/>
                    <a:gd name="T20" fmla="*/ 109 w 224"/>
                    <a:gd name="T21" fmla="*/ 274 h 292"/>
                    <a:gd name="T22" fmla="*/ 95 w 224"/>
                    <a:gd name="T23" fmla="*/ 285 h 292"/>
                    <a:gd name="T24" fmla="*/ 81 w 224"/>
                    <a:gd name="T25" fmla="*/ 290 h 292"/>
                    <a:gd name="T26" fmla="*/ 64 w 224"/>
                    <a:gd name="T27" fmla="*/ 292 h 292"/>
                    <a:gd name="T28" fmla="*/ 48 w 224"/>
                    <a:gd name="T29" fmla="*/ 290 h 292"/>
                    <a:gd name="T30" fmla="*/ 32 w 224"/>
                    <a:gd name="T31" fmla="*/ 284 h 292"/>
                    <a:gd name="T32" fmla="*/ 18 w 224"/>
                    <a:gd name="T33" fmla="*/ 273 h 292"/>
                    <a:gd name="T34" fmla="*/ 8 w 224"/>
                    <a:gd name="T35" fmla="*/ 261 h 292"/>
                    <a:gd name="T36" fmla="*/ 2 w 224"/>
                    <a:gd name="T37" fmla="*/ 245 h 292"/>
                    <a:gd name="T38" fmla="*/ 0 w 224"/>
                    <a:gd name="T39" fmla="*/ 230 h 292"/>
                    <a:gd name="T40" fmla="*/ 2 w 224"/>
                    <a:gd name="T41" fmla="*/ 213 h 292"/>
                    <a:gd name="T42" fmla="*/ 8 w 224"/>
                    <a:gd name="T43" fmla="*/ 197 h 292"/>
                    <a:gd name="T44" fmla="*/ 105 w 224"/>
                    <a:gd name="T45" fmla="*/ 32 h 292"/>
                    <a:gd name="T46" fmla="*/ 115 w 224"/>
                    <a:gd name="T47" fmla="*/ 18 h 292"/>
                    <a:gd name="T48" fmla="*/ 129 w 224"/>
                    <a:gd name="T49" fmla="*/ 8 h 292"/>
                    <a:gd name="T50" fmla="*/ 144 w 224"/>
                    <a:gd name="T51" fmla="*/ 2 h 292"/>
                    <a:gd name="T52" fmla="*/ 159 w 224"/>
                    <a:gd name="T5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4" h="292">
                      <a:moveTo>
                        <a:pt x="159" y="0"/>
                      </a:moveTo>
                      <a:lnTo>
                        <a:pt x="176" y="2"/>
                      </a:lnTo>
                      <a:lnTo>
                        <a:pt x="192" y="9"/>
                      </a:lnTo>
                      <a:lnTo>
                        <a:pt x="205" y="19"/>
                      </a:lnTo>
                      <a:lnTo>
                        <a:pt x="216" y="32"/>
                      </a:lnTo>
                      <a:lnTo>
                        <a:pt x="222" y="48"/>
                      </a:lnTo>
                      <a:lnTo>
                        <a:pt x="224" y="63"/>
                      </a:lnTo>
                      <a:lnTo>
                        <a:pt x="222" y="80"/>
                      </a:lnTo>
                      <a:lnTo>
                        <a:pt x="216" y="95"/>
                      </a:lnTo>
                      <a:lnTo>
                        <a:pt x="119" y="261"/>
                      </a:lnTo>
                      <a:lnTo>
                        <a:pt x="109" y="274"/>
                      </a:lnTo>
                      <a:lnTo>
                        <a:pt x="95" y="285"/>
                      </a:lnTo>
                      <a:lnTo>
                        <a:pt x="81" y="290"/>
                      </a:lnTo>
                      <a:lnTo>
                        <a:pt x="64" y="292"/>
                      </a:lnTo>
                      <a:lnTo>
                        <a:pt x="48" y="290"/>
                      </a:lnTo>
                      <a:lnTo>
                        <a:pt x="32" y="284"/>
                      </a:lnTo>
                      <a:lnTo>
                        <a:pt x="18" y="273"/>
                      </a:lnTo>
                      <a:lnTo>
                        <a:pt x="8" y="261"/>
                      </a:lnTo>
                      <a:lnTo>
                        <a:pt x="2" y="245"/>
                      </a:lnTo>
                      <a:lnTo>
                        <a:pt x="0" y="230"/>
                      </a:lnTo>
                      <a:lnTo>
                        <a:pt x="2" y="213"/>
                      </a:lnTo>
                      <a:lnTo>
                        <a:pt x="8" y="197"/>
                      </a:lnTo>
                      <a:lnTo>
                        <a:pt x="105" y="32"/>
                      </a:lnTo>
                      <a:lnTo>
                        <a:pt x="115" y="18"/>
                      </a:lnTo>
                      <a:lnTo>
                        <a:pt x="129" y="8"/>
                      </a:lnTo>
                      <a:lnTo>
                        <a:pt x="144" y="2"/>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5" name="Freeform 47">
                  <a:extLst>
                    <a:ext uri="{FF2B5EF4-FFF2-40B4-BE49-F238E27FC236}">
                      <a16:creationId xmlns:a16="http://schemas.microsoft.com/office/drawing/2014/main" id="{5A02F7A3-B1F3-3B45-864D-50C8E99F8D49}"/>
                    </a:ext>
                  </a:extLst>
                </p:cNvPr>
                <p:cNvSpPr>
                  <a:spLocks/>
                </p:cNvSpPr>
                <p:nvPr/>
              </p:nvSpPr>
              <p:spPr bwMode="auto">
                <a:xfrm>
                  <a:off x="787401" y="3065463"/>
                  <a:ext cx="44450" cy="142875"/>
                </a:xfrm>
                <a:custGeom>
                  <a:avLst/>
                  <a:gdLst>
                    <a:gd name="T0" fmla="*/ 154 w 308"/>
                    <a:gd name="T1" fmla="*/ 0 h 991"/>
                    <a:gd name="T2" fmla="*/ 186 w 308"/>
                    <a:gd name="T3" fmla="*/ 2 h 991"/>
                    <a:gd name="T4" fmla="*/ 213 w 308"/>
                    <a:gd name="T5" fmla="*/ 8 h 991"/>
                    <a:gd name="T6" fmla="*/ 238 w 308"/>
                    <a:gd name="T7" fmla="*/ 17 h 991"/>
                    <a:gd name="T8" fmla="*/ 259 w 308"/>
                    <a:gd name="T9" fmla="*/ 30 h 991"/>
                    <a:gd name="T10" fmla="*/ 277 w 308"/>
                    <a:gd name="T11" fmla="*/ 47 h 991"/>
                    <a:gd name="T12" fmla="*/ 291 w 308"/>
                    <a:gd name="T13" fmla="*/ 67 h 991"/>
                    <a:gd name="T14" fmla="*/ 301 w 308"/>
                    <a:gd name="T15" fmla="*/ 91 h 991"/>
                    <a:gd name="T16" fmla="*/ 306 w 308"/>
                    <a:gd name="T17" fmla="*/ 119 h 991"/>
                    <a:gd name="T18" fmla="*/ 308 w 308"/>
                    <a:gd name="T19" fmla="*/ 150 h 991"/>
                    <a:gd name="T20" fmla="*/ 308 w 308"/>
                    <a:gd name="T21" fmla="*/ 375 h 991"/>
                    <a:gd name="T22" fmla="*/ 307 w 308"/>
                    <a:gd name="T23" fmla="*/ 405 h 991"/>
                    <a:gd name="T24" fmla="*/ 304 w 308"/>
                    <a:gd name="T25" fmla="*/ 435 h 991"/>
                    <a:gd name="T26" fmla="*/ 301 w 308"/>
                    <a:gd name="T27" fmla="*/ 466 h 991"/>
                    <a:gd name="T28" fmla="*/ 240 w 308"/>
                    <a:gd name="T29" fmla="*/ 920 h 991"/>
                    <a:gd name="T30" fmla="*/ 236 w 308"/>
                    <a:gd name="T31" fmla="*/ 942 h 991"/>
                    <a:gd name="T32" fmla="*/ 229 w 308"/>
                    <a:gd name="T33" fmla="*/ 959 h 991"/>
                    <a:gd name="T34" fmla="*/ 219 w 308"/>
                    <a:gd name="T35" fmla="*/ 972 h 991"/>
                    <a:gd name="T36" fmla="*/ 207 w 308"/>
                    <a:gd name="T37" fmla="*/ 981 h 991"/>
                    <a:gd name="T38" fmla="*/ 192 w 308"/>
                    <a:gd name="T39" fmla="*/ 987 h 991"/>
                    <a:gd name="T40" fmla="*/ 174 w 308"/>
                    <a:gd name="T41" fmla="*/ 990 h 991"/>
                    <a:gd name="T42" fmla="*/ 154 w 308"/>
                    <a:gd name="T43" fmla="*/ 991 h 991"/>
                    <a:gd name="T44" fmla="*/ 135 w 308"/>
                    <a:gd name="T45" fmla="*/ 990 h 991"/>
                    <a:gd name="T46" fmla="*/ 117 w 308"/>
                    <a:gd name="T47" fmla="*/ 987 h 991"/>
                    <a:gd name="T48" fmla="*/ 102 w 308"/>
                    <a:gd name="T49" fmla="*/ 981 h 991"/>
                    <a:gd name="T50" fmla="*/ 90 w 308"/>
                    <a:gd name="T51" fmla="*/ 972 h 991"/>
                    <a:gd name="T52" fmla="*/ 80 w 308"/>
                    <a:gd name="T53" fmla="*/ 959 h 991"/>
                    <a:gd name="T54" fmla="*/ 73 w 308"/>
                    <a:gd name="T55" fmla="*/ 942 h 991"/>
                    <a:gd name="T56" fmla="*/ 69 w 308"/>
                    <a:gd name="T57" fmla="*/ 920 h 991"/>
                    <a:gd name="T58" fmla="*/ 8 w 308"/>
                    <a:gd name="T59" fmla="*/ 466 h 991"/>
                    <a:gd name="T60" fmla="*/ 5 w 308"/>
                    <a:gd name="T61" fmla="*/ 435 h 991"/>
                    <a:gd name="T62" fmla="*/ 2 w 308"/>
                    <a:gd name="T63" fmla="*/ 405 h 991"/>
                    <a:gd name="T64" fmla="*/ 0 w 308"/>
                    <a:gd name="T65" fmla="*/ 375 h 991"/>
                    <a:gd name="T66" fmla="*/ 0 w 308"/>
                    <a:gd name="T67" fmla="*/ 150 h 991"/>
                    <a:gd name="T68" fmla="*/ 3 w 308"/>
                    <a:gd name="T69" fmla="*/ 119 h 991"/>
                    <a:gd name="T70" fmla="*/ 8 w 308"/>
                    <a:gd name="T71" fmla="*/ 91 h 991"/>
                    <a:gd name="T72" fmla="*/ 18 w 308"/>
                    <a:gd name="T73" fmla="*/ 67 h 991"/>
                    <a:gd name="T74" fmla="*/ 32 w 308"/>
                    <a:gd name="T75" fmla="*/ 47 h 991"/>
                    <a:gd name="T76" fmla="*/ 50 w 308"/>
                    <a:gd name="T77" fmla="*/ 30 h 991"/>
                    <a:gd name="T78" fmla="*/ 71 w 308"/>
                    <a:gd name="T79" fmla="*/ 17 h 991"/>
                    <a:gd name="T80" fmla="*/ 96 w 308"/>
                    <a:gd name="T81" fmla="*/ 8 h 991"/>
                    <a:gd name="T82" fmla="*/ 123 w 308"/>
                    <a:gd name="T83" fmla="*/ 2 h 991"/>
                    <a:gd name="T84" fmla="*/ 154 w 308"/>
                    <a:gd name="T85" fmla="*/ 0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991">
                      <a:moveTo>
                        <a:pt x="154" y="0"/>
                      </a:moveTo>
                      <a:lnTo>
                        <a:pt x="186" y="2"/>
                      </a:lnTo>
                      <a:lnTo>
                        <a:pt x="213" y="8"/>
                      </a:lnTo>
                      <a:lnTo>
                        <a:pt x="238" y="17"/>
                      </a:lnTo>
                      <a:lnTo>
                        <a:pt x="259" y="30"/>
                      </a:lnTo>
                      <a:lnTo>
                        <a:pt x="277" y="47"/>
                      </a:lnTo>
                      <a:lnTo>
                        <a:pt x="291" y="67"/>
                      </a:lnTo>
                      <a:lnTo>
                        <a:pt x="301" y="91"/>
                      </a:lnTo>
                      <a:lnTo>
                        <a:pt x="306" y="119"/>
                      </a:lnTo>
                      <a:lnTo>
                        <a:pt x="308" y="150"/>
                      </a:lnTo>
                      <a:lnTo>
                        <a:pt x="308" y="375"/>
                      </a:lnTo>
                      <a:lnTo>
                        <a:pt x="307" y="405"/>
                      </a:lnTo>
                      <a:lnTo>
                        <a:pt x="304" y="435"/>
                      </a:lnTo>
                      <a:lnTo>
                        <a:pt x="301" y="466"/>
                      </a:lnTo>
                      <a:lnTo>
                        <a:pt x="240" y="920"/>
                      </a:lnTo>
                      <a:lnTo>
                        <a:pt x="236" y="942"/>
                      </a:lnTo>
                      <a:lnTo>
                        <a:pt x="229" y="959"/>
                      </a:lnTo>
                      <a:lnTo>
                        <a:pt x="219" y="972"/>
                      </a:lnTo>
                      <a:lnTo>
                        <a:pt x="207" y="981"/>
                      </a:lnTo>
                      <a:lnTo>
                        <a:pt x="192" y="987"/>
                      </a:lnTo>
                      <a:lnTo>
                        <a:pt x="174" y="990"/>
                      </a:lnTo>
                      <a:lnTo>
                        <a:pt x="154" y="991"/>
                      </a:lnTo>
                      <a:lnTo>
                        <a:pt x="135" y="990"/>
                      </a:lnTo>
                      <a:lnTo>
                        <a:pt x="117" y="987"/>
                      </a:lnTo>
                      <a:lnTo>
                        <a:pt x="102" y="981"/>
                      </a:lnTo>
                      <a:lnTo>
                        <a:pt x="90" y="972"/>
                      </a:lnTo>
                      <a:lnTo>
                        <a:pt x="80" y="959"/>
                      </a:lnTo>
                      <a:lnTo>
                        <a:pt x="73" y="942"/>
                      </a:lnTo>
                      <a:lnTo>
                        <a:pt x="69" y="920"/>
                      </a:lnTo>
                      <a:lnTo>
                        <a:pt x="8" y="466"/>
                      </a:lnTo>
                      <a:lnTo>
                        <a:pt x="5" y="435"/>
                      </a:lnTo>
                      <a:lnTo>
                        <a:pt x="2" y="405"/>
                      </a:lnTo>
                      <a:lnTo>
                        <a:pt x="0" y="375"/>
                      </a:lnTo>
                      <a:lnTo>
                        <a:pt x="0" y="150"/>
                      </a:lnTo>
                      <a:lnTo>
                        <a:pt x="3" y="119"/>
                      </a:lnTo>
                      <a:lnTo>
                        <a:pt x="8" y="91"/>
                      </a:lnTo>
                      <a:lnTo>
                        <a:pt x="18" y="67"/>
                      </a:lnTo>
                      <a:lnTo>
                        <a:pt x="32" y="47"/>
                      </a:lnTo>
                      <a:lnTo>
                        <a:pt x="50" y="30"/>
                      </a:lnTo>
                      <a:lnTo>
                        <a:pt x="71" y="17"/>
                      </a:lnTo>
                      <a:lnTo>
                        <a:pt x="96" y="8"/>
                      </a:lnTo>
                      <a:lnTo>
                        <a:pt x="123" y="2"/>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66" name="Freeform 48">
                  <a:extLst>
                    <a:ext uri="{FF2B5EF4-FFF2-40B4-BE49-F238E27FC236}">
                      <a16:creationId xmlns:a16="http://schemas.microsoft.com/office/drawing/2014/main" id="{D630081B-6D72-5E4C-9E0D-FDC2E9032A0B}"/>
                    </a:ext>
                  </a:extLst>
                </p:cNvPr>
                <p:cNvSpPr>
                  <a:spLocks/>
                </p:cNvSpPr>
                <p:nvPr/>
              </p:nvSpPr>
              <p:spPr bwMode="auto">
                <a:xfrm>
                  <a:off x="785813" y="3225800"/>
                  <a:ext cx="47625" cy="46038"/>
                </a:xfrm>
                <a:custGeom>
                  <a:avLst/>
                  <a:gdLst>
                    <a:gd name="T0" fmla="*/ 160 w 321"/>
                    <a:gd name="T1" fmla="*/ 0 h 319"/>
                    <a:gd name="T2" fmla="*/ 193 w 321"/>
                    <a:gd name="T3" fmla="*/ 4 h 319"/>
                    <a:gd name="T4" fmla="*/ 222 w 321"/>
                    <a:gd name="T5" fmla="*/ 14 h 319"/>
                    <a:gd name="T6" fmla="*/ 250 w 321"/>
                    <a:gd name="T7" fmla="*/ 28 h 319"/>
                    <a:gd name="T8" fmla="*/ 274 w 321"/>
                    <a:gd name="T9" fmla="*/ 47 h 319"/>
                    <a:gd name="T10" fmla="*/ 294 w 321"/>
                    <a:gd name="T11" fmla="*/ 71 h 319"/>
                    <a:gd name="T12" fmla="*/ 308 w 321"/>
                    <a:gd name="T13" fmla="*/ 98 h 319"/>
                    <a:gd name="T14" fmla="*/ 318 w 321"/>
                    <a:gd name="T15" fmla="*/ 128 h 319"/>
                    <a:gd name="T16" fmla="*/ 321 w 321"/>
                    <a:gd name="T17" fmla="*/ 159 h 319"/>
                    <a:gd name="T18" fmla="*/ 318 w 321"/>
                    <a:gd name="T19" fmla="*/ 192 h 319"/>
                    <a:gd name="T20" fmla="*/ 308 w 321"/>
                    <a:gd name="T21" fmla="*/ 222 h 319"/>
                    <a:gd name="T22" fmla="*/ 294 w 321"/>
                    <a:gd name="T23" fmla="*/ 249 h 319"/>
                    <a:gd name="T24" fmla="*/ 274 w 321"/>
                    <a:gd name="T25" fmla="*/ 272 h 319"/>
                    <a:gd name="T26" fmla="*/ 250 w 321"/>
                    <a:gd name="T27" fmla="*/ 291 h 319"/>
                    <a:gd name="T28" fmla="*/ 222 w 321"/>
                    <a:gd name="T29" fmla="*/ 306 h 319"/>
                    <a:gd name="T30" fmla="*/ 193 w 321"/>
                    <a:gd name="T31" fmla="*/ 315 h 319"/>
                    <a:gd name="T32" fmla="*/ 160 w 321"/>
                    <a:gd name="T33" fmla="*/ 319 h 319"/>
                    <a:gd name="T34" fmla="*/ 128 w 321"/>
                    <a:gd name="T35" fmla="*/ 315 h 319"/>
                    <a:gd name="T36" fmla="*/ 99 w 321"/>
                    <a:gd name="T37" fmla="*/ 306 h 319"/>
                    <a:gd name="T38" fmla="*/ 71 w 321"/>
                    <a:gd name="T39" fmla="*/ 291 h 319"/>
                    <a:gd name="T40" fmla="*/ 47 w 321"/>
                    <a:gd name="T41" fmla="*/ 272 h 319"/>
                    <a:gd name="T42" fmla="*/ 27 w 321"/>
                    <a:gd name="T43" fmla="*/ 249 h 319"/>
                    <a:gd name="T44" fmla="*/ 13 w 321"/>
                    <a:gd name="T45" fmla="*/ 222 h 319"/>
                    <a:gd name="T46" fmla="*/ 3 w 321"/>
                    <a:gd name="T47" fmla="*/ 192 h 319"/>
                    <a:gd name="T48" fmla="*/ 0 w 321"/>
                    <a:gd name="T49" fmla="*/ 159 h 319"/>
                    <a:gd name="T50" fmla="*/ 3 w 321"/>
                    <a:gd name="T51" fmla="*/ 128 h 319"/>
                    <a:gd name="T52" fmla="*/ 13 w 321"/>
                    <a:gd name="T53" fmla="*/ 98 h 319"/>
                    <a:gd name="T54" fmla="*/ 27 w 321"/>
                    <a:gd name="T55" fmla="*/ 71 h 319"/>
                    <a:gd name="T56" fmla="*/ 47 w 321"/>
                    <a:gd name="T57" fmla="*/ 47 h 319"/>
                    <a:gd name="T58" fmla="*/ 71 w 321"/>
                    <a:gd name="T59" fmla="*/ 28 h 319"/>
                    <a:gd name="T60" fmla="*/ 99 w 321"/>
                    <a:gd name="T61" fmla="*/ 14 h 319"/>
                    <a:gd name="T62" fmla="*/ 128 w 321"/>
                    <a:gd name="T63" fmla="*/ 4 h 319"/>
                    <a:gd name="T64" fmla="*/ 160 w 321"/>
                    <a:gd name="T65"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19">
                      <a:moveTo>
                        <a:pt x="160" y="0"/>
                      </a:moveTo>
                      <a:lnTo>
                        <a:pt x="193" y="4"/>
                      </a:lnTo>
                      <a:lnTo>
                        <a:pt x="222" y="14"/>
                      </a:lnTo>
                      <a:lnTo>
                        <a:pt x="250" y="28"/>
                      </a:lnTo>
                      <a:lnTo>
                        <a:pt x="274" y="47"/>
                      </a:lnTo>
                      <a:lnTo>
                        <a:pt x="294" y="71"/>
                      </a:lnTo>
                      <a:lnTo>
                        <a:pt x="308" y="98"/>
                      </a:lnTo>
                      <a:lnTo>
                        <a:pt x="318" y="128"/>
                      </a:lnTo>
                      <a:lnTo>
                        <a:pt x="321" y="159"/>
                      </a:lnTo>
                      <a:lnTo>
                        <a:pt x="318" y="192"/>
                      </a:lnTo>
                      <a:lnTo>
                        <a:pt x="308" y="222"/>
                      </a:lnTo>
                      <a:lnTo>
                        <a:pt x="294" y="249"/>
                      </a:lnTo>
                      <a:lnTo>
                        <a:pt x="274" y="272"/>
                      </a:lnTo>
                      <a:lnTo>
                        <a:pt x="250" y="291"/>
                      </a:lnTo>
                      <a:lnTo>
                        <a:pt x="222" y="306"/>
                      </a:lnTo>
                      <a:lnTo>
                        <a:pt x="193" y="315"/>
                      </a:lnTo>
                      <a:lnTo>
                        <a:pt x="160" y="319"/>
                      </a:lnTo>
                      <a:lnTo>
                        <a:pt x="128" y="315"/>
                      </a:lnTo>
                      <a:lnTo>
                        <a:pt x="99" y="306"/>
                      </a:lnTo>
                      <a:lnTo>
                        <a:pt x="71" y="291"/>
                      </a:lnTo>
                      <a:lnTo>
                        <a:pt x="47" y="272"/>
                      </a:lnTo>
                      <a:lnTo>
                        <a:pt x="27" y="249"/>
                      </a:lnTo>
                      <a:lnTo>
                        <a:pt x="13" y="222"/>
                      </a:lnTo>
                      <a:lnTo>
                        <a:pt x="3" y="192"/>
                      </a:lnTo>
                      <a:lnTo>
                        <a:pt x="0" y="159"/>
                      </a:lnTo>
                      <a:lnTo>
                        <a:pt x="3" y="128"/>
                      </a:lnTo>
                      <a:lnTo>
                        <a:pt x="13" y="98"/>
                      </a:lnTo>
                      <a:lnTo>
                        <a:pt x="27" y="71"/>
                      </a:lnTo>
                      <a:lnTo>
                        <a:pt x="47" y="47"/>
                      </a:lnTo>
                      <a:lnTo>
                        <a:pt x="71" y="28"/>
                      </a:lnTo>
                      <a:lnTo>
                        <a:pt x="99" y="14"/>
                      </a:lnTo>
                      <a:lnTo>
                        <a:pt x="128" y="4"/>
                      </a:lnTo>
                      <a:lnTo>
                        <a:pt x="1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grpSp>
            <p:nvGrpSpPr>
              <p:cNvPr id="41" name="Group 89">
                <a:extLst>
                  <a:ext uri="{FF2B5EF4-FFF2-40B4-BE49-F238E27FC236}">
                    <a16:creationId xmlns:a16="http://schemas.microsoft.com/office/drawing/2014/main" id="{CE2AF7A7-4A31-9948-A2C0-D6E02F23B286}"/>
                  </a:ext>
                </a:extLst>
              </p:cNvPr>
              <p:cNvGrpSpPr/>
              <p:nvPr/>
            </p:nvGrpSpPr>
            <p:grpSpPr>
              <a:xfrm>
                <a:off x="3141365" y="2938325"/>
                <a:ext cx="546101" cy="477838"/>
                <a:chOff x="1247775" y="3403600"/>
                <a:chExt cx="571501" cy="500063"/>
              </a:xfrm>
              <a:solidFill>
                <a:schemeClr val="bg1"/>
              </a:solidFill>
            </p:grpSpPr>
            <p:sp>
              <p:nvSpPr>
                <p:cNvPr id="51" name="Freeform 53">
                  <a:extLst>
                    <a:ext uri="{FF2B5EF4-FFF2-40B4-BE49-F238E27FC236}">
                      <a16:creationId xmlns:a16="http://schemas.microsoft.com/office/drawing/2014/main" id="{675A5778-3EB5-0143-B2DA-3B4D9667A94C}"/>
                    </a:ext>
                  </a:extLst>
                </p:cNvPr>
                <p:cNvSpPr>
                  <a:spLocks/>
                </p:cNvSpPr>
                <p:nvPr/>
              </p:nvSpPr>
              <p:spPr bwMode="auto">
                <a:xfrm>
                  <a:off x="1628775" y="3475038"/>
                  <a:ext cx="77788" cy="160338"/>
                </a:xfrm>
                <a:custGeom>
                  <a:avLst/>
                  <a:gdLst>
                    <a:gd name="T0" fmla="*/ 284 w 493"/>
                    <a:gd name="T1" fmla="*/ 3 h 1010"/>
                    <a:gd name="T2" fmla="*/ 308 w 493"/>
                    <a:gd name="T3" fmla="*/ 39 h 1010"/>
                    <a:gd name="T4" fmla="*/ 310 w 493"/>
                    <a:gd name="T5" fmla="*/ 116 h 1010"/>
                    <a:gd name="T6" fmla="*/ 313 w 493"/>
                    <a:gd name="T7" fmla="*/ 119 h 1010"/>
                    <a:gd name="T8" fmla="*/ 326 w 493"/>
                    <a:gd name="T9" fmla="*/ 121 h 1010"/>
                    <a:gd name="T10" fmla="*/ 373 w 493"/>
                    <a:gd name="T11" fmla="*/ 131 h 1010"/>
                    <a:gd name="T12" fmla="*/ 429 w 493"/>
                    <a:gd name="T13" fmla="*/ 146 h 1010"/>
                    <a:gd name="T14" fmla="*/ 460 w 493"/>
                    <a:gd name="T15" fmla="*/ 168 h 1010"/>
                    <a:gd name="T16" fmla="*/ 442 w 493"/>
                    <a:gd name="T17" fmla="*/ 242 h 1010"/>
                    <a:gd name="T18" fmla="*/ 418 w 493"/>
                    <a:gd name="T19" fmla="*/ 265 h 1010"/>
                    <a:gd name="T20" fmla="*/ 388 w 493"/>
                    <a:gd name="T21" fmla="*/ 262 h 1010"/>
                    <a:gd name="T22" fmla="*/ 367 w 493"/>
                    <a:gd name="T23" fmla="*/ 252 h 1010"/>
                    <a:gd name="T24" fmla="*/ 312 w 493"/>
                    <a:gd name="T25" fmla="*/ 238 h 1010"/>
                    <a:gd name="T26" fmla="*/ 237 w 493"/>
                    <a:gd name="T27" fmla="*/ 235 h 1010"/>
                    <a:gd name="T28" fmla="*/ 183 w 493"/>
                    <a:gd name="T29" fmla="*/ 256 h 1010"/>
                    <a:gd name="T30" fmla="*/ 158 w 493"/>
                    <a:gd name="T31" fmla="*/ 289 h 1010"/>
                    <a:gd name="T32" fmla="*/ 155 w 493"/>
                    <a:gd name="T33" fmla="*/ 330 h 1010"/>
                    <a:gd name="T34" fmla="*/ 176 w 493"/>
                    <a:gd name="T35" fmla="*/ 369 h 1010"/>
                    <a:gd name="T36" fmla="*/ 231 w 493"/>
                    <a:gd name="T37" fmla="*/ 405 h 1010"/>
                    <a:gd name="T38" fmla="*/ 336 w 493"/>
                    <a:gd name="T39" fmla="*/ 451 h 1010"/>
                    <a:gd name="T40" fmla="*/ 434 w 493"/>
                    <a:gd name="T41" fmla="*/ 517 h 1010"/>
                    <a:gd name="T42" fmla="*/ 484 w 493"/>
                    <a:gd name="T43" fmla="*/ 600 h 1010"/>
                    <a:gd name="T44" fmla="*/ 491 w 493"/>
                    <a:gd name="T45" fmla="*/ 701 h 1010"/>
                    <a:gd name="T46" fmla="*/ 454 w 493"/>
                    <a:gd name="T47" fmla="*/ 792 h 1010"/>
                    <a:gd name="T48" fmla="*/ 377 w 493"/>
                    <a:gd name="T49" fmla="*/ 857 h 1010"/>
                    <a:gd name="T50" fmla="*/ 307 w 493"/>
                    <a:gd name="T51" fmla="*/ 883 h 1010"/>
                    <a:gd name="T52" fmla="*/ 302 w 493"/>
                    <a:gd name="T53" fmla="*/ 886 h 1010"/>
                    <a:gd name="T54" fmla="*/ 301 w 493"/>
                    <a:gd name="T55" fmla="*/ 971 h 1010"/>
                    <a:gd name="T56" fmla="*/ 276 w 493"/>
                    <a:gd name="T57" fmla="*/ 1008 h 1010"/>
                    <a:gd name="T58" fmla="*/ 208 w 493"/>
                    <a:gd name="T59" fmla="*/ 1008 h 1010"/>
                    <a:gd name="T60" fmla="*/ 183 w 493"/>
                    <a:gd name="T61" fmla="*/ 971 h 1010"/>
                    <a:gd name="T62" fmla="*/ 182 w 493"/>
                    <a:gd name="T63" fmla="*/ 890 h 1010"/>
                    <a:gd name="T64" fmla="*/ 177 w 493"/>
                    <a:gd name="T65" fmla="*/ 887 h 1010"/>
                    <a:gd name="T66" fmla="*/ 160 w 493"/>
                    <a:gd name="T67" fmla="*/ 885 h 1010"/>
                    <a:gd name="T68" fmla="*/ 104 w 493"/>
                    <a:gd name="T69" fmla="*/ 873 h 1010"/>
                    <a:gd name="T70" fmla="*/ 37 w 493"/>
                    <a:gd name="T71" fmla="*/ 852 h 1010"/>
                    <a:gd name="T72" fmla="*/ 2 w 493"/>
                    <a:gd name="T73" fmla="*/ 827 h 1010"/>
                    <a:gd name="T74" fmla="*/ 21 w 493"/>
                    <a:gd name="T75" fmla="*/ 751 h 1010"/>
                    <a:gd name="T76" fmla="*/ 45 w 493"/>
                    <a:gd name="T77" fmla="*/ 728 h 1010"/>
                    <a:gd name="T78" fmla="*/ 68 w 493"/>
                    <a:gd name="T79" fmla="*/ 728 h 1010"/>
                    <a:gd name="T80" fmla="*/ 83 w 493"/>
                    <a:gd name="T81" fmla="*/ 735 h 1010"/>
                    <a:gd name="T82" fmla="*/ 124 w 493"/>
                    <a:gd name="T83" fmla="*/ 750 h 1010"/>
                    <a:gd name="T84" fmla="*/ 182 w 493"/>
                    <a:gd name="T85" fmla="*/ 767 h 1010"/>
                    <a:gd name="T86" fmla="*/ 252 w 493"/>
                    <a:gd name="T87" fmla="*/ 769 h 1010"/>
                    <a:gd name="T88" fmla="*/ 321 w 493"/>
                    <a:gd name="T89" fmla="*/ 736 h 1010"/>
                    <a:gd name="T90" fmla="*/ 347 w 493"/>
                    <a:gd name="T91" fmla="*/ 675 h 1010"/>
                    <a:gd name="T92" fmla="*/ 325 w 493"/>
                    <a:gd name="T93" fmla="*/ 616 h 1010"/>
                    <a:gd name="T94" fmla="*/ 256 w 493"/>
                    <a:gd name="T95" fmla="*/ 568 h 1010"/>
                    <a:gd name="T96" fmla="*/ 163 w 493"/>
                    <a:gd name="T97" fmla="*/ 528 h 1010"/>
                    <a:gd name="T98" fmla="*/ 84 w 493"/>
                    <a:gd name="T99" fmla="*/ 482 h 1010"/>
                    <a:gd name="T100" fmla="*/ 28 w 493"/>
                    <a:gd name="T101" fmla="*/ 417 h 1010"/>
                    <a:gd name="T102" fmla="*/ 8 w 493"/>
                    <a:gd name="T103" fmla="*/ 330 h 1010"/>
                    <a:gd name="T104" fmla="*/ 29 w 493"/>
                    <a:gd name="T105" fmla="*/ 238 h 1010"/>
                    <a:gd name="T106" fmla="*/ 89 w 493"/>
                    <a:gd name="T107" fmla="*/ 167 h 1010"/>
                    <a:gd name="T108" fmla="*/ 183 w 493"/>
                    <a:gd name="T109" fmla="*/ 124 h 1010"/>
                    <a:gd name="T110" fmla="*/ 189 w 493"/>
                    <a:gd name="T111" fmla="*/ 122 h 1010"/>
                    <a:gd name="T112" fmla="*/ 192 w 493"/>
                    <a:gd name="T113" fmla="*/ 116 h 1010"/>
                    <a:gd name="T114" fmla="*/ 204 w 493"/>
                    <a:gd name="T115" fmla="*/ 11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3" h="1010">
                      <a:moveTo>
                        <a:pt x="232" y="0"/>
                      </a:moveTo>
                      <a:lnTo>
                        <a:pt x="267" y="0"/>
                      </a:lnTo>
                      <a:lnTo>
                        <a:pt x="284" y="3"/>
                      </a:lnTo>
                      <a:lnTo>
                        <a:pt x="297" y="11"/>
                      </a:lnTo>
                      <a:lnTo>
                        <a:pt x="305" y="24"/>
                      </a:lnTo>
                      <a:lnTo>
                        <a:pt x="308" y="39"/>
                      </a:lnTo>
                      <a:lnTo>
                        <a:pt x="309" y="111"/>
                      </a:lnTo>
                      <a:lnTo>
                        <a:pt x="309" y="115"/>
                      </a:lnTo>
                      <a:lnTo>
                        <a:pt x="310" y="116"/>
                      </a:lnTo>
                      <a:lnTo>
                        <a:pt x="311" y="117"/>
                      </a:lnTo>
                      <a:lnTo>
                        <a:pt x="312" y="118"/>
                      </a:lnTo>
                      <a:lnTo>
                        <a:pt x="313" y="119"/>
                      </a:lnTo>
                      <a:lnTo>
                        <a:pt x="314" y="119"/>
                      </a:lnTo>
                      <a:lnTo>
                        <a:pt x="317" y="119"/>
                      </a:lnTo>
                      <a:lnTo>
                        <a:pt x="326" y="121"/>
                      </a:lnTo>
                      <a:lnTo>
                        <a:pt x="339" y="123"/>
                      </a:lnTo>
                      <a:lnTo>
                        <a:pt x="355" y="127"/>
                      </a:lnTo>
                      <a:lnTo>
                        <a:pt x="373" y="131"/>
                      </a:lnTo>
                      <a:lnTo>
                        <a:pt x="392" y="135"/>
                      </a:lnTo>
                      <a:lnTo>
                        <a:pt x="411" y="141"/>
                      </a:lnTo>
                      <a:lnTo>
                        <a:pt x="429" y="146"/>
                      </a:lnTo>
                      <a:lnTo>
                        <a:pt x="445" y="153"/>
                      </a:lnTo>
                      <a:lnTo>
                        <a:pt x="454" y="158"/>
                      </a:lnTo>
                      <a:lnTo>
                        <a:pt x="460" y="168"/>
                      </a:lnTo>
                      <a:lnTo>
                        <a:pt x="464" y="179"/>
                      </a:lnTo>
                      <a:lnTo>
                        <a:pt x="461" y="192"/>
                      </a:lnTo>
                      <a:lnTo>
                        <a:pt x="442" y="242"/>
                      </a:lnTo>
                      <a:lnTo>
                        <a:pt x="436" y="252"/>
                      </a:lnTo>
                      <a:lnTo>
                        <a:pt x="428" y="260"/>
                      </a:lnTo>
                      <a:lnTo>
                        <a:pt x="418" y="265"/>
                      </a:lnTo>
                      <a:lnTo>
                        <a:pt x="407" y="266"/>
                      </a:lnTo>
                      <a:lnTo>
                        <a:pt x="397" y="265"/>
                      </a:lnTo>
                      <a:lnTo>
                        <a:pt x="388" y="262"/>
                      </a:lnTo>
                      <a:lnTo>
                        <a:pt x="386" y="261"/>
                      </a:lnTo>
                      <a:lnTo>
                        <a:pt x="379" y="258"/>
                      </a:lnTo>
                      <a:lnTo>
                        <a:pt x="367" y="252"/>
                      </a:lnTo>
                      <a:lnTo>
                        <a:pt x="351" y="248"/>
                      </a:lnTo>
                      <a:lnTo>
                        <a:pt x="333" y="242"/>
                      </a:lnTo>
                      <a:lnTo>
                        <a:pt x="312" y="238"/>
                      </a:lnTo>
                      <a:lnTo>
                        <a:pt x="288" y="235"/>
                      </a:lnTo>
                      <a:lnTo>
                        <a:pt x="262" y="234"/>
                      </a:lnTo>
                      <a:lnTo>
                        <a:pt x="237" y="235"/>
                      </a:lnTo>
                      <a:lnTo>
                        <a:pt x="216" y="239"/>
                      </a:lnTo>
                      <a:lnTo>
                        <a:pt x="199" y="247"/>
                      </a:lnTo>
                      <a:lnTo>
                        <a:pt x="183" y="256"/>
                      </a:lnTo>
                      <a:lnTo>
                        <a:pt x="172" y="265"/>
                      </a:lnTo>
                      <a:lnTo>
                        <a:pt x="164" y="277"/>
                      </a:lnTo>
                      <a:lnTo>
                        <a:pt x="158" y="289"/>
                      </a:lnTo>
                      <a:lnTo>
                        <a:pt x="154" y="302"/>
                      </a:lnTo>
                      <a:lnTo>
                        <a:pt x="153" y="316"/>
                      </a:lnTo>
                      <a:lnTo>
                        <a:pt x="155" y="330"/>
                      </a:lnTo>
                      <a:lnTo>
                        <a:pt x="158" y="344"/>
                      </a:lnTo>
                      <a:lnTo>
                        <a:pt x="165" y="357"/>
                      </a:lnTo>
                      <a:lnTo>
                        <a:pt x="176" y="369"/>
                      </a:lnTo>
                      <a:lnTo>
                        <a:pt x="190" y="381"/>
                      </a:lnTo>
                      <a:lnTo>
                        <a:pt x="208" y="393"/>
                      </a:lnTo>
                      <a:lnTo>
                        <a:pt x="231" y="405"/>
                      </a:lnTo>
                      <a:lnTo>
                        <a:pt x="259" y="418"/>
                      </a:lnTo>
                      <a:lnTo>
                        <a:pt x="292" y="431"/>
                      </a:lnTo>
                      <a:lnTo>
                        <a:pt x="336" y="451"/>
                      </a:lnTo>
                      <a:lnTo>
                        <a:pt x="374" y="472"/>
                      </a:lnTo>
                      <a:lnTo>
                        <a:pt x="407" y="494"/>
                      </a:lnTo>
                      <a:lnTo>
                        <a:pt x="434" y="517"/>
                      </a:lnTo>
                      <a:lnTo>
                        <a:pt x="456" y="543"/>
                      </a:lnTo>
                      <a:lnTo>
                        <a:pt x="472" y="570"/>
                      </a:lnTo>
                      <a:lnTo>
                        <a:pt x="484" y="600"/>
                      </a:lnTo>
                      <a:lnTo>
                        <a:pt x="491" y="631"/>
                      </a:lnTo>
                      <a:lnTo>
                        <a:pt x="493" y="666"/>
                      </a:lnTo>
                      <a:lnTo>
                        <a:pt x="491" y="701"/>
                      </a:lnTo>
                      <a:lnTo>
                        <a:pt x="483" y="734"/>
                      </a:lnTo>
                      <a:lnTo>
                        <a:pt x="471" y="763"/>
                      </a:lnTo>
                      <a:lnTo>
                        <a:pt x="454" y="792"/>
                      </a:lnTo>
                      <a:lnTo>
                        <a:pt x="432" y="817"/>
                      </a:lnTo>
                      <a:lnTo>
                        <a:pt x="407" y="839"/>
                      </a:lnTo>
                      <a:lnTo>
                        <a:pt x="377" y="857"/>
                      </a:lnTo>
                      <a:lnTo>
                        <a:pt x="344" y="872"/>
                      </a:lnTo>
                      <a:lnTo>
                        <a:pt x="308" y="883"/>
                      </a:lnTo>
                      <a:lnTo>
                        <a:pt x="307" y="883"/>
                      </a:lnTo>
                      <a:lnTo>
                        <a:pt x="305" y="884"/>
                      </a:lnTo>
                      <a:lnTo>
                        <a:pt x="303" y="885"/>
                      </a:lnTo>
                      <a:lnTo>
                        <a:pt x="302" y="886"/>
                      </a:lnTo>
                      <a:lnTo>
                        <a:pt x="301" y="888"/>
                      </a:lnTo>
                      <a:lnTo>
                        <a:pt x="301" y="891"/>
                      </a:lnTo>
                      <a:lnTo>
                        <a:pt x="301" y="971"/>
                      </a:lnTo>
                      <a:lnTo>
                        <a:pt x="298" y="986"/>
                      </a:lnTo>
                      <a:lnTo>
                        <a:pt x="289" y="999"/>
                      </a:lnTo>
                      <a:lnTo>
                        <a:pt x="276" y="1008"/>
                      </a:lnTo>
                      <a:lnTo>
                        <a:pt x="261" y="1010"/>
                      </a:lnTo>
                      <a:lnTo>
                        <a:pt x="224" y="1010"/>
                      </a:lnTo>
                      <a:lnTo>
                        <a:pt x="208" y="1008"/>
                      </a:lnTo>
                      <a:lnTo>
                        <a:pt x="195" y="999"/>
                      </a:lnTo>
                      <a:lnTo>
                        <a:pt x="187" y="986"/>
                      </a:lnTo>
                      <a:lnTo>
                        <a:pt x="183" y="971"/>
                      </a:lnTo>
                      <a:lnTo>
                        <a:pt x="183" y="896"/>
                      </a:lnTo>
                      <a:lnTo>
                        <a:pt x="183" y="892"/>
                      </a:lnTo>
                      <a:lnTo>
                        <a:pt x="182" y="890"/>
                      </a:lnTo>
                      <a:lnTo>
                        <a:pt x="180" y="889"/>
                      </a:lnTo>
                      <a:lnTo>
                        <a:pt x="179" y="888"/>
                      </a:lnTo>
                      <a:lnTo>
                        <a:pt x="177" y="887"/>
                      </a:lnTo>
                      <a:lnTo>
                        <a:pt x="176" y="887"/>
                      </a:lnTo>
                      <a:lnTo>
                        <a:pt x="171" y="887"/>
                      </a:lnTo>
                      <a:lnTo>
                        <a:pt x="160" y="885"/>
                      </a:lnTo>
                      <a:lnTo>
                        <a:pt x="145" y="881"/>
                      </a:lnTo>
                      <a:lnTo>
                        <a:pt x="125" y="877"/>
                      </a:lnTo>
                      <a:lnTo>
                        <a:pt x="104" y="873"/>
                      </a:lnTo>
                      <a:lnTo>
                        <a:pt x="82" y="866"/>
                      </a:lnTo>
                      <a:lnTo>
                        <a:pt x="59" y="860"/>
                      </a:lnTo>
                      <a:lnTo>
                        <a:pt x="37" y="852"/>
                      </a:lnTo>
                      <a:lnTo>
                        <a:pt x="19" y="843"/>
                      </a:lnTo>
                      <a:lnTo>
                        <a:pt x="10" y="837"/>
                      </a:lnTo>
                      <a:lnTo>
                        <a:pt x="2" y="827"/>
                      </a:lnTo>
                      <a:lnTo>
                        <a:pt x="0" y="816"/>
                      </a:lnTo>
                      <a:lnTo>
                        <a:pt x="2" y="803"/>
                      </a:lnTo>
                      <a:lnTo>
                        <a:pt x="21" y="751"/>
                      </a:lnTo>
                      <a:lnTo>
                        <a:pt x="26" y="742"/>
                      </a:lnTo>
                      <a:lnTo>
                        <a:pt x="35" y="734"/>
                      </a:lnTo>
                      <a:lnTo>
                        <a:pt x="45" y="728"/>
                      </a:lnTo>
                      <a:lnTo>
                        <a:pt x="57" y="726"/>
                      </a:lnTo>
                      <a:lnTo>
                        <a:pt x="62" y="727"/>
                      </a:lnTo>
                      <a:lnTo>
                        <a:pt x="68" y="728"/>
                      </a:lnTo>
                      <a:lnTo>
                        <a:pt x="73" y="731"/>
                      </a:lnTo>
                      <a:lnTo>
                        <a:pt x="76" y="732"/>
                      </a:lnTo>
                      <a:lnTo>
                        <a:pt x="83" y="735"/>
                      </a:lnTo>
                      <a:lnTo>
                        <a:pt x="94" y="739"/>
                      </a:lnTo>
                      <a:lnTo>
                        <a:pt x="108" y="745"/>
                      </a:lnTo>
                      <a:lnTo>
                        <a:pt x="124" y="750"/>
                      </a:lnTo>
                      <a:lnTo>
                        <a:pt x="143" y="757"/>
                      </a:lnTo>
                      <a:lnTo>
                        <a:pt x="163" y="762"/>
                      </a:lnTo>
                      <a:lnTo>
                        <a:pt x="182" y="767"/>
                      </a:lnTo>
                      <a:lnTo>
                        <a:pt x="203" y="770"/>
                      </a:lnTo>
                      <a:lnTo>
                        <a:pt x="221" y="771"/>
                      </a:lnTo>
                      <a:lnTo>
                        <a:pt x="252" y="769"/>
                      </a:lnTo>
                      <a:lnTo>
                        <a:pt x="279" y="761"/>
                      </a:lnTo>
                      <a:lnTo>
                        <a:pt x="302" y="750"/>
                      </a:lnTo>
                      <a:lnTo>
                        <a:pt x="321" y="736"/>
                      </a:lnTo>
                      <a:lnTo>
                        <a:pt x="335" y="719"/>
                      </a:lnTo>
                      <a:lnTo>
                        <a:pt x="344" y="698"/>
                      </a:lnTo>
                      <a:lnTo>
                        <a:pt x="347" y="675"/>
                      </a:lnTo>
                      <a:lnTo>
                        <a:pt x="345" y="653"/>
                      </a:lnTo>
                      <a:lnTo>
                        <a:pt x="337" y="635"/>
                      </a:lnTo>
                      <a:lnTo>
                        <a:pt x="325" y="616"/>
                      </a:lnTo>
                      <a:lnTo>
                        <a:pt x="309" y="600"/>
                      </a:lnTo>
                      <a:lnTo>
                        <a:pt x="286" y="583"/>
                      </a:lnTo>
                      <a:lnTo>
                        <a:pt x="256" y="568"/>
                      </a:lnTo>
                      <a:lnTo>
                        <a:pt x="221" y="553"/>
                      </a:lnTo>
                      <a:lnTo>
                        <a:pt x="192" y="541"/>
                      </a:lnTo>
                      <a:lnTo>
                        <a:pt x="163" y="528"/>
                      </a:lnTo>
                      <a:lnTo>
                        <a:pt x="134" y="513"/>
                      </a:lnTo>
                      <a:lnTo>
                        <a:pt x="108" y="498"/>
                      </a:lnTo>
                      <a:lnTo>
                        <a:pt x="84" y="482"/>
                      </a:lnTo>
                      <a:lnTo>
                        <a:pt x="62" y="462"/>
                      </a:lnTo>
                      <a:lnTo>
                        <a:pt x="44" y="441"/>
                      </a:lnTo>
                      <a:lnTo>
                        <a:pt x="28" y="417"/>
                      </a:lnTo>
                      <a:lnTo>
                        <a:pt x="17" y="391"/>
                      </a:lnTo>
                      <a:lnTo>
                        <a:pt x="10" y="361"/>
                      </a:lnTo>
                      <a:lnTo>
                        <a:pt x="8" y="330"/>
                      </a:lnTo>
                      <a:lnTo>
                        <a:pt x="10" y="297"/>
                      </a:lnTo>
                      <a:lnTo>
                        <a:pt x="17" y="266"/>
                      </a:lnTo>
                      <a:lnTo>
                        <a:pt x="29" y="238"/>
                      </a:lnTo>
                      <a:lnTo>
                        <a:pt x="46" y="212"/>
                      </a:lnTo>
                      <a:lnTo>
                        <a:pt x="65" y="188"/>
                      </a:lnTo>
                      <a:lnTo>
                        <a:pt x="89" y="167"/>
                      </a:lnTo>
                      <a:lnTo>
                        <a:pt x="118" y="150"/>
                      </a:lnTo>
                      <a:lnTo>
                        <a:pt x="148" y="135"/>
                      </a:lnTo>
                      <a:lnTo>
                        <a:pt x="183" y="124"/>
                      </a:lnTo>
                      <a:lnTo>
                        <a:pt x="184" y="124"/>
                      </a:lnTo>
                      <a:lnTo>
                        <a:pt x="187" y="123"/>
                      </a:lnTo>
                      <a:lnTo>
                        <a:pt x="189" y="122"/>
                      </a:lnTo>
                      <a:lnTo>
                        <a:pt x="190" y="120"/>
                      </a:lnTo>
                      <a:lnTo>
                        <a:pt x="192" y="118"/>
                      </a:lnTo>
                      <a:lnTo>
                        <a:pt x="192" y="116"/>
                      </a:lnTo>
                      <a:lnTo>
                        <a:pt x="192" y="39"/>
                      </a:lnTo>
                      <a:lnTo>
                        <a:pt x="195" y="24"/>
                      </a:lnTo>
                      <a:lnTo>
                        <a:pt x="204" y="11"/>
                      </a:lnTo>
                      <a:lnTo>
                        <a:pt x="217"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2" name="Freeform 54">
                  <a:extLst>
                    <a:ext uri="{FF2B5EF4-FFF2-40B4-BE49-F238E27FC236}">
                      <a16:creationId xmlns:a16="http://schemas.microsoft.com/office/drawing/2014/main" id="{CA42C981-5F5F-624D-998F-905FD8F2CA50}"/>
                    </a:ext>
                  </a:extLst>
                </p:cNvPr>
                <p:cNvSpPr>
                  <a:spLocks noEditPoints="1"/>
                </p:cNvSpPr>
                <p:nvPr/>
              </p:nvSpPr>
              <p:spPr bwMode="auto">
                <a:xfrm>
                  <a:off x="1517650" y="3403600"/>
                  <a:ext cx="301625" cy="303213"/>
                </a:xfrm>
                <a:custGeom>
                  <a:avLst/>
                  <a:gdLst>
                    <a:gd name="T0" fmla="*/ 813 w 1903"/>
                    <a:gd name="T1" fmla="*/ 235 h 1906"/>
                    <a:gd name="T2" fmla="*/ 622 w 1903"/>
                    <a:gd name="T3" fmla="*/ 300 h 1906"/>
                    <a:gd name="T4" fmla="*/ 458 w 1903"/>
                    <a:gd name="T5" fmla="*/ 413 h 1906"/>
                    <a:gd name="T6" fmla="*/ 332 w 1903"/>
                    <a:gd name="T7" fmla="*/ 565 h 1906"/>
                    <a:gd name="T8" fmla="*/ 250 w 1903"/>
                    <a:gd name="T9" fmla="*/ 747 h 1906"/>
                    <a:gd name="T10" fmla="*/ 221 w 1903"/>
                    <a:gd name="T11" fmla="*/ 954 h 1906"/>
                    <a:gd name="T12" fmla="*/ 250 w 1903"/>
                    <a:gd name="T13" fmla="*/ 1159 h 1906"/>
                    <a:gd name="T14" fmla="*/ 332 w 1903"/>
                    <a:gd name="T15" fmla="*/ 1341 h 1906"/>
                    <a:gd name="T16" fmla="*/ 458 w 1903"/>
                    <a:gd name="T17" fmla="*/ 1493 h 1906"/>
                    <a:gd name="T18" fmla="*/ 622 w 1903"/>
                    <a:gd name="T19" fmla="*/ 1607 h 1906"/>
                    <a:gd name="T20" fmla="*/ 813 w 1903"/>
                    <a:gd name="T21" fmla="*/ 1671 h 1906"/>
                    <a:gd name="T22" fmla="*/ 1022 w 1903"/>
                    <a:gd name="T23" fmla="*/ 1681 h 1906"/>
                    <a:gd name="T24" fmla="*/ 1221 w 1903"/>
                    <a:gd name="T25" fmla="*/ 1634 h 1906"/>
                    <a:gd name="T26" fmla="*/ 1393 w 1903"/>
                    <a:gd name="T27" fmla="*/ 1536 h 1906"/>
                    <a:gd name="T28" fmla="*/ 1533 w 1903"/>
                    <a:gd name="T29" fmla="*/ 1396 h 1906"/>
                    <a:gd name="T30" fmla="*/ 1631 w 1903"/>
                    <a:gd name="T31" fmla="*/ 1222 h 1906"/>
                    <a:gd name="T32" fmla="*/ 1679 w 1903"/>
                    <a:gd name="T33" fmla="*/ 1024 h 1906"/>
                    <a:gd name="T34" fmla="*/ 1669 w 1903"/>
                    <a:gd name="T35" fmla="*/ 814 h 1906"/>
                    <a:gd name="T36" fmla="*/ 1604 w 1903"/>
                    <a:gd name="T37" fmla="*/ 623 h 1906"/>
                    <a:gd name="T38" fmla="*/ 1492 w 1903"/>
                    <a:gd name="T39" fmla="*/ 460 h 1906"/>
                    <a:gd name="T40" fmla="*/ 1340 w 1903"/>
                    <a:gd name="T41" fmla="*/ 333 h 1906"/>
                    <a:gd name="T42" fmla="*/ 1157 w 1903"/>
                    <a:gd name="T43" fmla="*/ 250 h 1906"/>
                    <a:gd name="T44" fmla="*/ 952 w 1903"/>
                    <a:gd name="T45" fmla="*/ 222 h 1906"/>
                    <a:gd name="T46" fmla="*/ 1105 w 1903"/>
                    <a:gd name="T47" fmla="*/ 13 h 1906"/>
                    <a:gd name="T48" fmla="*/ 1321 w 1903"/>
                    <a:gd name="T49" fmla="*/ 75 h 1906"/>
                    <a:gd name="T50" fmla="*/ 1513 w 1903"/>
                    <a:gd name="T51" fmla="*/ 185 h 1906"/>
                    <a:gd name="T52" fmla="*/ 1674 w 1903"/>
                    <a:gd name="T53" fmla="*/ 333 h 1906"/>
                    <a:gd name="T54" fmla="*/ 1797 w 1903"/>
                    <a:gd name="T55" fmla="*/ 516 h 1906"/>
                    <a:gd name="T56" fmla="*/ 1876 w 1903"/>
                    <a:gd name="T57" fmla="*/ 724 h 1906"/>
                    <a:gd name="T58" fmla="*/ 1903 w 1903"/>
                    <a:gd name="T59" fmla="*/ 954 h 1906"/>
                    <a:gd name="T60" fmla="*/ 1876 w 1903"/>
                    <a:gd name="T61" fmla="*/ 1182 h 1906"/>
                    <a:gd name="T62" fmla="*/ 1797 w 1903"/>
                    <a:gd name="T63" fmla="*/ 1391 h 1906"/>
                    <a:gd name="T64" fmla="*/ 1674 w 1903"/>
                    <a:gd name="T65" fmla="*/ 1573 h 1906"/>
                    <a:gd name="T66" fmla="*/ 1513 w 1903"/>
                    <a:gd name="T67" fmla="*/ 1722 h 1906"/>
                    <a:gd name="T68" fmla="*/ 1321 w 1903"/>
                    <a:gd name="T69" fmla="*/ 1831 h 1906"/>
                    <a:gd name="T70" fmla="*/ 1105 w 1903"/>
                    <a:gd name="T71" fmla="*/ 1893 h 1906"/>
                    <a:gd name="T72" fmla="*/ 873 w 1903"/>
                    <a:gd name="T73" fmla="*/ 1903 h 1906"/>
                    <a:gd name="T74" fmla="*/ 650 w 1903"/>
                    <a:gd name="T75" fmla="*/ 1857 h 1906"/>
                    <a:gd name="T76" fmla="*/ 451 w 1903"/>
                    <a:gd name="T77" fmla="*/ 1763 h 1906"/>
                    <a:gd name="T78" fmla="*/ 278 w 1903"/>
                    <a:gd name="T79" fmla="*/ 1627 h 1906"/>
                    <a:gd name="T80" fmla="*/ 143 w 1903"/>
                    <a:gd name="T81" fmla="*/ 1455 h 1906"/>
                    <a:gd name="T82" fmla="*/ 48 w 1903"/>
                    <a:gd name="T83" fmla="*/ 1254 h 1906"/>
                    <a:gd name="T84" fmla="*/ 4 w 1903"/>
                    <a:gd name="T85" fmla="*/ 1031 h 1906"/>
                    <a:gd name="T86" fmla="*/ 12 w 1903"/>
                    <a:gd name="T87" fmla="*/ 799 h 1906"/>
                    <a:gd name="T88" fmla="*/ 74 w 1903"/>
                    <a:gd name="T89" fmla="*/ 582 h 1906"/>
                    <a:gd name="T90" fmla="*/ 184 w 1903"/>
                    <a:gd name="T91" fmla="*/ 390 h 1906"/>
                    <a:gd name="T92" fmla="*/ 332 w 1903"/>
                    <a:gd name="T93" fmla="*/ 229 h 1906"/>
                    <a:gd name="T94" fmla="*/ 514 w 1903"/>
                    <a:gd name="T95" fmla="*/ 107 h 1906"/>
                    <a:gd name="T96" fmla="*/ 722 w 1903"/>
                    <a:gd name="T97" fmla="*/ 28 h 1906"/>
                    <a:gd name="T98" fmla="*/ 952 w 1903"/>
                    <a:gd name="T99" fmla="*/ 0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3" h="1906">
                      <a:moveTo>
                        <a:pt x="952" y="222"/>
                      </a:moveTo>
                      <a:lnTo>
                        <a:pt x="881" y="225"/>
                      </a:lnTo>
                      <a:lnTo>
                        <a:pt x="813" y="235"/>
                      </a:lnTo>
                      <a:lnTo>
                        <a:pt x="746" y="250"/>
                      </a:lnTo>
                      <a:lnTo>
                        <a:pt x="682" y="272"/>
                      </a:lnTo>
                      <a:lnTo>
                        <a:pt x="622" y="300"/>
                      </a:lnTo>
                      <a:lnTo>
                        <a:pt x="563" y="333"/>
                      </a:lnTo>
                      <a:lnTo>
                        <a:pt x="510" y="370"/>
                      </a:lnTo>
                      <a:lnTo>
                        <a:pt x="458" y="413"/>
                      </a:lnTo>
                      <a:lnTo>
                        <a:pt x="412" y="460"/>
                      </a:lnTo>
                      <a:lnTo>
                        <a:pt x="370" y="510"/>
                      </a:lnTo>
                      <a:lnTo>
                        <a:pt x="332" y="565"/>
                      </a:lnTo>
                      <a:lnTo>
                        <a:pt x="299" y="623"/>
                      </a:lnTo>
                      <a:lnTo>
                        <a:pt x="272" y="684"/>
                      </a:lnTo>
                      <a:lnTo>
                        <a:pt x="250" y="747"/>
                      </a:lnTo>
                      <a:lnTo>
                        <a:pt x="234" y="814"/>
                      </a:lnTo>
                      <a:lnTo>
                        <a:pt x="224" y="883"/>
                      </a:lnTo>
                      <a:lnTo>
                        <a:pt x="221" y="954"/>
                      </a:lnTo>
                      <a:lnTo>
                        <a:pt x="224" y="1024"/>
                      </a:lnTo>
                      <a:lnTo>
                        <a:pt x="234" y="1092"/>
                      </a:lnTo>
                      <a:lnTo>
                        <a:pt x="250" y="1159"/>
                      </a:lnTo>
                      <a:lnTo>
                        <a:pt x="272" y="1222"/>
                      </a:lnTo>
                      <a:lnTo>
                        <a:pt x="299" y="1284"/>
                      </a:lnTo>
                      <a:lnTo>
                        <a:pt x="332" y="1341"/>
                      </a:lnTo>
                      <a:lnTo>
                        <a:pt x="370" y="1396"/>
                      </a:lnTo>
                      <a:lnTo>
                        <a:pt x="412" y="1446"/>
                      </a:lnTo>
                      <a:lnTo>
                        <a:pt x="458" y="1493"/>
                      </a:lnTo>
                      <a:lnTo>
                        <a:pt x="510" y="1536"/>
                      </a:lnTo>
                      <a:lnTo>
                        <a:pt x="563" y="1574"/>
                      </a:lnTo>
                      <a:lnTo>
                        <a:pt x="622" y="1607"/>
                      </a:lnTo>
                      <a:lnTo>
                        <a:pt x="682" y="1634"/>
                      </a:lnTo>
                      <a:lnTo>
                        <a:pt x="746" y="1656"/>
                      </a:lnTo>
                      <a:lnTo>
                        <a:pt x="813" y="1671"/>
                      </a:lnTo>
                      <a:lnTo>
                        <a:pt x="881" y="1681"/>
                      </a:lnTo>
                      <a:lnTo>
                        <a:pt x="952" y="1685"/>
                      </a:lnTo>
                      <a:lnTo>
                        <a:pt x="1022" y="1681"/>
                      </a:lnTo>
                      <a:lnTo>
                        <a:pt x="1090" y="1671"/>
                      </a:lnTo>
                      <a:lnTo>
                        <a:pt x="1157" y="1656"/>
                      </a:lnTo>
                      <a:lnTo>
                        <a:pt x="1221" y="1634"/>
                      </a:lnTo>
                      <a:lnTo>
                        <a:pt x="1281" y="1607"/>
                      </a:lnTo>
                      <a:lnTo>
                        <a:pt x="1340" y="1574"/>
                      </a:lnTo>
                      <a:lnTo>
                        <a:pt x="1393" y="1536"/>
                      </a:lnTo>
                      <a:lnTo>
                        <a:pt x="1445" y="1493"/>
                      </a:lnTo>
                      <a:lnTo>
                        <a:pt x="1492" y="1446"/>
                      </a:lnTo>
                      <a:lnTo>
                        <a:pt x="1533" y="1396"/>
                      </a:lnTo>
                      <a:lnTo>
                        <a:pt x="1571" y="1341"/>
                      </a:lnTo>
                      <a:lnTo>
                        <a:pt x="1604" y="1284"/>
                      </a:lnTo>
                      <a:lnTo>
                        <a:pt x="1631" y="1222"/>
                      </a:lnTo>
                      <a:lnTo>
                        <a:pt x="1653" y="1159"/>
                      </a:lnTo>
                      <a:lnTo>
                        <a:pt x="1669" y="1092"/>
                      </a:lnTo>
                      <a:lnTo>
                        <a:pt x="1679" y="1024"/>
                      </a:lnTo>
                      <a:lnTo>
                        <a:pt x="1682" y="954"/>
                      </a:lnTo>
                      <a:lnTo>
                        <a:pt x="1679" y="883"/>
                      </a:lnTo>
                      <a:lnTo>
                        <a:pt x="1669" y="814"/>
                      </a:lnTo>
                      <a:lnTo>
                        <a:pt x="1653" y="747"/>
                      </a:lnTo>
                      <a:lnTo>
                        <a:pt x="1631" y="684"/>
                      </a:lnTo>
                      <a:lnTo>
                        <a:pt x="1604" y="623"/>
                      </a:lnTo>
                      <a:lnTo>
                        <a:pt x="1571" y="565"/>
                      </a:lnTo>
                      <a:lnTo>
                        <a:pt x="1533" y="510"/>
                      </a:lnTo>
                      <a:lnTo>
                        <a:pt x="1492" y="460"/>
                      </a:lnTo>
                      <a:lnTo>
                        <a:pt x="1445" y="413"/>
                      </a:lnTo>
                      <a:lnTo>
                        <a:pt x="1393" y="370"/>
                      </a:lnTo>
                      <a:lnTo>
                        <a:pt x="1340" y="333"/>
                      </a:lnTo>
                      <a:lnTo>
                        <a:pt x="1281" y="300"/>
                      </a:lnTo>
                      <a:lnTo>
                        <a:pt x="1221" y="272"/>
                      </a:lnTo>
                      <a:lnTo>
                        <a:pt x="1157" y="250"/>
                      </a:lnTo>
                      <a:lnTo>
                        <a:pt x="1090" y="235"/>
                      </a:lnTo>
                      <a:lnTo>
                        <a:pt x="1022" y="225"/>
                      </a:lnTo>
                      <a:lnTo>
                        <a:pt x="952" y="222"/>
                      </a:lnTo>
                      <a:close/>
                      <a:moveTo>
                        <a:pt x="952" y="0"/>
                      </a:moveTo>
                      <a:lnTo>
                        <a:pt x="1030" y="3"/>
                      </a:lnTo>
                      <a:lnTo>
                        <a:pt x="1105" y="13"/>
                      </a:lnTo>
                      <a:lnTo>
                        <a:pt x="1181" y="28"/>
                      </a:lnTo>
                      <a:lnTo>
                        <a:pt x="1253" y="49"/>
                      </a:lnTo>
                      <a:lnTo>
                        <a:pt x="1321" y="75"/>
                      </a:lnTo>
                      <a:lnTo>
                        <a:pt x="1389" y="107"/>
                      </a:lnTo>
                      <a:lnTo>
                        <a:pt x="1452" y="143"/>
                      </a:lnTo>
                      <a:lnTo>
                        <a:pt x="1513" y="185"/>
                      </a:lnTo>
                      <a:lnTo>
                        <a:pt x="1571" y="229"/>
                      </a:lnTo>
                      <a:lnTo>
                        <a:pt x="1625" y="280"/>
                      </a:lnTo>
                      <a:lnTo>
                        <a:pt x="1674" y="333"/>
                      </a:lnTo>
                      <a:lnTo>
                        <a:pt x="1720" y="390"/>
                      </a:lnTo>
                      <a:lnTo>
                        <a:pt x="1760" y="451"/>
                      </a:lnTo>
                      <a:lnTo>
                        <a:pt x="1797" y="516"/>
                      </a:lnTo>
                      <a:lnTo>
                        <a:pt x="1829" y="582"/>
                      </a:lnTo>
                      <a:lnTo>
                        <a:pt x="1855" y="652"/>
                      </a:lnTo>
                      <a:lnTo>
                        <a:pt x="1876" y="724"/>
                      </a:lnTo>
                      <a:lnTo>
                        <a:pt x="1891" y="799"/>
                      </a:lnTo>
                      <a:lnTo>
                        <a:pt x="1900" y="875"/>
                      </a:lnTo>
                      <a:lnTo>
                        <a:pt x="1903" y="954"/>
                      </a:lnTo>
                      <a:lnTo>
                        <a:pt x="1900" y="1031"/>
                      </a:lnTo>
                      <a:lnTo>
                        <a:pt x="1891" y="1108"/>
                      </a:lnTo>
                      <a:lnTo>
                        <a:pt x="1876" y="1182"/>
                      </a:lnTo>
                      <a:lnTo>
                        <a:pt x="1855" y="1254"/>
                      </a:lnTo>
                      <a:lnTo>
                        <a:pt x="1829" y="1324"/>
                      </a:lnTo>
                      <a:lnTo>
                        <a:pt x="1797" y="1391"/>
                      </a:lnTo>
                      <a:lnTo>
                        <a:pt x="1760" y="1455"/>
                      </a:lnTo>
                      <a:lnTo>
                        <a:pt x="1720" y="1516"/>
                      </a:lnTo>
                      <a:lnTo>
                        <a:pt x="1674" y="1573"/>
                      </a:lnTo>
                      <a:lnTo>
                        <a:pt x="1625" y="1627"/>
                      </a:lnTo>
                      <a:lnTo>
                        <a:pt x="1571" y="1677"/>
                      </a:lnTo>
                      <a:lnTo>
                        <a:pt x="1513" y="1722"/>
                      </a:lnTo>
                      <a:lnTo>
                        <a:pt x="1452" y="1763"/>
                      </a:lnTo>
                      <a:lnTo>
                        <a:pt x="1389" y="1799"/>
                      </a:lnTo>
                      <a:lnTo>
                        <a:pt x="1321" y="1831"/>
                      </a:lnTo>
                      <a:lnTo>
                        <a:pt x="1253" y="1857"/>
                      </a:lnTo>
                      <a:lnTo>
                        <a:pt x="1181" y="1878"/>
                      </a:lnTo>
                      <a:lnTo>
                        <a:pt x="1105" y="1893"/>
                      </a:lnTo>
                      <a:lnTo>
                        <a:pt x="1030" y="1903"/>
                      </a:lnTo>
                      <a:lnTo>
                        <a:pt x="952" y="1906"/>
                      </a:lnTo>
                      <a:lnTo>
                        <a:pt x="873" y="1903"/>
                      </a:lnTo>
                      <a:lnTo>
                        <a:pt x="798" y="1893"/>
                      </a:lnTo>
                      <a:lnTo>
                        <a:pt x="722" y="1878"/>
                      </a:lnTo>
                      <a:lnTo>
                        <a:pt x="650" y="1857"/>
                      </a:lnTo>
                      <a:lnTo>
                        <a:pt x="582" y="1831"/>
                      </a:lnTo>
                      <a:lnTo>
                        <a:pt x="514" y="1799"/>
                      </a:lnTo>
                      <a:lnTo>
                        <a:pt x="451" y="1763"/>
                      </a:lnTo>
                      <a:lnTo>
                        <a:pt x="390" y="1722"/>
                      </a:lnTo>
                      <a:lnTo>
                        <a:pt x="332" y="1677"/>
                      </a:lnTo>
                      <a:lnTo>
                        <a:pt x="278" y="1627"/>
                      </a:lnTo>
                      <a:lnTo>
                        <a:pt x="229" y="1573"/>
                      </a:lnTo>
                      <a:lnTo>
                        <a:pt x="184" y="1516"/>
                      </a:lnTo>
                      <a:lnTo>
                        <a:pt x="143" y="1455"/>
                      </a:lnTo>
                      <a:lnTo>
                        <a:pt x="106" y="1391"/>
                      </a:lnTo>
                      <a:lnTo>
                        <a:pt x="74" y="1324"/>
                      </a:lnTo>
                      <a:lnTo>
                        <a:pt x="48" y="1254"/>
                      </a:lnTo>
                      <a:lnTo>
                        <a:pt x="28" y="1182"/>
                      </a:lnTo>
                      <a:lnTo>
                        <a:pt x="12" y="1108"/>
                      </a:lnTo>
                      <a:lnTo>
                        <a:pt x="4" y="1031"/>
                      </a:lnTo>
                      <a:lnTo>
                        <a:pt x="0" y="954"/>
                      </a:lnTo>
                      <a:lnTo>
                        <a:pt x="4" y="875"/>
                      </a:lnTo>
                      <a:lnTo>
                        <a:pt x="12" y="799"/>
                      </a:lnTo>
                      <a:lnTo>
                        <a:pt x="28" y="724"/>
                      </a:lnTo>
                      <a:lnTo>
                        <a:pt x="48" y="652"/>
                      </a:lnTo>
                      <a:lnTo>
                        <a:pt x="74" y="582"/>
                      </a:lnTo>
                      <a:lnTo>
                        <a:pt x="106" y="516"/>
                      </a:lnTo>
                      <a:lnTo>
                        <a:pt x="143" y="451"/>
                      </a:lnTo>
                      <a:lnTo>
                        <a:pt x="184" y="390"/>
                      </a:lnTo>
                      <a:lnTo>
                        <a:pt x="229" y="333"/>
                      </a:lnTo>
                      <a:lnTo>
                        <a:pt x="278" y="280"/>
                      </a:lnTo>
                      <a:lnTo>
                        <a:pt x="332" y="229"/>
                      </a:lnTo>
                      <a:lnTo>
                        <a:pt x="390" y="185"/>
                      </a:lnTo>
                      <a:lnTo>
                        <a:pt x="451" y="143"/>
                      </a:lnTo>
                      <a:lnTo>
                        <a:pt x="514" y="107"/>
                      </a:lnTo>
                      <a:lnTo>
                        <a:pt x="582" y="75"/>
                      </a:lnTo>
                      <a:lnTo>
                        <a:pt x="650" y="49"/>
                      </a:lnTo>
                      <a:lnTo>
                        <a:pt x="722" y="28"/>
                      </a:lnTo>
                      <a:lnTo>
                        <a:pt x="798" y="13"/>
                      </a:lnTo>
                      <a:lnTo>
                        <a:pt x="873" y="3"/>
                      </a:lnTo>
                      <a:lnTo>
                        <a:pt x="9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3" name="Freeform 55">
                  <a:extLst>
                    <a:ext uri="{FF2B5EF4-FFF2-40B4-BE49-F238E27FC236}">
                      <a16:creationId xmlns:a16="http://schemas.microsoft.com/office/drawing/2014/main" id="{05D255F1-0316-6A47-85C2-0D8402225CE1}"/>
                    </a:ext>
                  </a:extLst>
                </p:cNvPr>
                <p:cNvSpPr>
                  <a:spLocks/>
                </p:cNvSpPr>
                <p:nvPr/>
              </p:nvSpPr>
              <p:spPr bwMode="auto">
                <a:xfrm>
                  <a:off x="1404938" y="3721100"/>
                  <a:ext cx="414338" cy="182563"/>
                </a:xfrm>
                <a:custGeom>
                  <a:avLst/>
                  <a:gdLst>
                    <a:gd name="T0" fmla="*/ 825 w 2608"/>
                    <a:gd name="T1" fmla="*/ 14 h 1149"/>
                    <a:gd name="T2" fmla="*/ 1025 w 2608"/>
                    <a:gd name="T3" fmla="*/ 59 h 1149"/>
                    <a:gd name="T4" fmla="*/ 1240 w 2608"/>
                    <a:gd name="T5" fmla="*/ 119 h 1149"/>
                    <a:gd name="T6" fmla="*/ 1439 w 2608"/>
                    <a:gd name="T7" fmla="*/ 182 h 1149"/>
                    <a:gd name="T8" fmla="*/ 1593 w 2608"/>
                    <a:gd name="T9" fmla="*/ 231 h 1149"/>
                    <a:gd name="T10" fmla="*/ 1678 w 2608"/>
                    <a:gd name="T11" fmla="*/ 256 h 1149"/>
                    <a:gd name="T12" fmla="*/ 1731 w 2608"/>
                    <a:gd name="T13" fmla="*/ 309 h 1149"/>
                    <a:gd name="T14" fmla="*/ 1737 w 2608"/>
                    <a:gd name="T15" fmla="*/ 385 h 1149"/>
                    <a:gd name="T16" fmla="*/ 1686 w 2608"/>
                    <a:gd name="T17" fmla="*/ 462 h 1149"/>
                    <a:gd name="T18" fmla="*/ 1565 w 2608"/>
                    <a:gd name="T19" fmla="*/ 509 h 1149"/>
                    <a:gd name="T20" fmla="*/ 1405 w 2608"/>
                    <a:gd name="T21" fmla="*/ 518 h 1149"/>
                    <a:gd name="T22" fmla="*/ 1241 w 2608"/>
                    <a:gd name="T23" fmla="*/ 501 h 1149"/>
                    <a:gd name="T24" fmla="*/ 1093 w 2608"/>
                    <a:gd name="T25" fmla="*/ 476 h 1149"/>
                    <a:gd name="T26" fmla="*/ 988 w 2608"/>
                    <a:gd name="T27" fmla="*/ 457 h 1149"/>
                    <a:gd name="T28" fmla="*/ 947 w 2608"/>
                    <a:gd name="T29" fmla="*/ 464 h 1149"/>
                    <a:gd name="T30" fmla="*/ 1003 w 2608"/>
                    <a:gd name="T31" fmla="*/ 531 h 1149"/>
                    <a:gd name="T32" fmla="*/ 1144 w 2608"/>
                    <a:gd name="T33" fmla="*/ 586 h 1149"/>
                    <a:gd name="T34" fmla="*/ 1331 w 2608"/>
                    <a:gd name="T35" fmla="*/ 624 h 1149"/>
                    <a:gd name="T36" fmla="*/ 1528 w 2608"/>
                    <a:gd name="T37" fmla="*/ 638 h 1149"/>
                    <a:gd name="T38" fmla="*/ 1762 w 2608"/>
                    <a:gd name="T39" fmla="*/ 610 h 1149"/>
                    <a:gd name="T40" fmla="*/ 2161 w 2608"/>
                    <a:gd name="T41" fmla="*/ 490 h 1149"/>
                    <a:gd name="T42" fmla="*/ 2446 w 2608"/>
                    <a:gd name="T43" fmla="*/ 357 h 1149"/>
                    <a:gd name="T44" fmla="*/ 2549 w 2608"/>
                    <a:gd name="T45" fmla="*/ 366 h 1149"/>
                    <a:gd name="T46" fmla="*/ 2604 w 2608"/>
                    <a:gd name="T47" fmla="*/ 447 h 1149"/>
                    <a:gd name="T48" fmla="*/ 2579 w 2608"/>
                    <a:gd name="T49" fmla="*/ 569 h 1149"/>
                    <a:gd name="T50" fmla="*/ 2484 w 2608"/>
                    <a:gd name="T51" fmla="*/ 670 h 1149"/>
                    <a:gd name="T52" fmla="*/ 2353 w 2608"/>
                    <a:gd name="T53" fmla="*/ 761 h 1149"/>
                    <a:gd name="T54" fmla="*/ 2177 w 2608"/>
                    <a:gd name="T55" fmla="*/ 871 h 1149"/>
                    <a:gd name="T56" fmla="*/ 1980 w 2608"/>
                    <a:gd name="T57" fmla="*/ 982 h 1149"/>
                    <a:gd name="T58" fmla="*/ 1793 w 2608"/>
                    <a:gd name="T59" fmla="*/ 1076 h 1149"/>
                    <a:gd name="T60" fmla="*/ 1641 w 2608"/>
                    <a:gd name="T61" fmla="*/ 1137 h 1149"/>
                    <a:gd name="T62" fmla="*/ 1535 w 2608"/>
                    <a:gd name="T63" fmla="*/ 1149 h 1149"/>
                    <a:gd name="T64" fmla="*/ 1360 w 2608"/>
                    <a:gd name="T65" fmla="*/ 1134 h 1149"/>
                    <a:gd name="T66" fmla="*/ 1129 w 2608"/>
                    <a:gd name="T67" fmla="*/ 1103 h 1149"/>
                    <a:gd name="T68" fmla="*/ 875 w 2608"/>
                    <a:gd name="T69" fmla="*/ 1064 h 1149"/>
                    <a:gd name="T70" fmla="*/ 631 w 2608"/>
                    <a:gd name="T71" fmla="*/ 1022 h 1149"/>
                    <a:gd name="T72" fmla="*/ 429 w 2608"/>
                    <a:gd name="T73" fmla="*/ 985 h 1149"/>
                    <a:gd name="T74" fmla="*/ 301 w 2608"/>
                    <a:gd name="T75" fmla="*/ 961 h 1149"/>
                    <a:gd name="T76" fmla="*/ 196 w 2608"/>
                    <a:gd name="T77" fmla="*/ 964 h 1149"/>
                    <a:gd name="T78" fmla="*/ 85 w 2608"/>
                    <a:gd name="T79" fmla="*/ 1028 h 1149"/>
                    <a:gd name="T80" fmla="*/ 28 w 2608"/>
                    <a:gd name="T81" fmla="*/ 1064 h 1149"/>
                    <a:gd name="T82" fmla="*/ 6 w 2608"/>
                    <a:gd name="T83" fmla="*/ 1044 h 1149"/>
                    <a:gd name="T84" fmla="*/ 0 w 2608"/>
                    <a:gd name="T85" fmla="*/ 1023 h 1149"/>
                    <a:gd name="T86" fmla="*/ 18 w 2608"/>
                    <a:gd name="T87" fmla="*/ 758 h 1149"/>
                    <a:gd name="T88" fmla="*/ 37 w 2608"/>
                    <a:gd name="T89" fmla="*/ 450 h 1149"/>
                    <a:gd name="T90" fmla="*/ 55 w 2608"/>
                    <a:gd name="T91" fmla="*/ 175 h 1149"/>
                    <a:gd name="T92" fmla="*/ 73 w 2608"/>
                    <a:gd name="T93" fmla="*/ 84 h 1149"/>
                    <a:gd name="T94" fmla="*/ 125 w 2608"/>
                    <a:gd name="T95" fmla="*/ 69 h 1149"/>
                    <a:gd name="T96" fmla="*/ 262 w 2608"/>
                    <a:gd name="T97" fmla="*/ 47 h 1149"/>
                    <a:gd name="T98" fmla="*/ 456 w 2608"/>
                    <a:gd name="T99" fmla="*/ 19 h 1149"/>
                    <a:gd name="T100" fmla="*/ 636 w 2608"/>
                    <a:gd name="T101" fmla="*/ 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8" h="1149">
                      <a:moveTo>
                        <a:pt x="704" y="0"/>
                      </a:moveTo>
                      <a:lnTo>
                        <a:pt x="741" y="2"/>
                      </a:lnTo>
                      <a:lnTo>
                        <a:pt x="781" y="7"/>
                      </a:lnTo>
                      <a:lnTo>
                        <a:pt x="825" y="14"/>
                      </a:lnTo>
                      <a:lnTo>
                        <a:pt x="872" y="23"/>
                      </a:lnTo>
                      <a:lnTo>
                        <a:pt x="921" y="34"/>
                      </a:lnTo>
                      <a:lnTo>
                        <a:pt x="972" y="46"/>
                      </a:lnTo>
                      <a:lnTo>
                        <a:pt x="1025" y="59"/>
                      </a:lnTo>
                      <a:lnTo>
                        <a:pt x="1078" y="73"/>
                      </a:lnTo>
                      <a:lnTo>
                        <a:pt x="1133" y="88"/>
                      </a:lnTo>
                      <a:lnTo>
                        <a:pt x="1186" y="104"/>
                      </a:lnTo>
                      <a:lnTo>
                        <a:pt x="1240" y="119"/>
                      </a:lnTo>
                      <a:lnTo>
                        <a:pt x="1292" y="135"/>
                      </a:lnTo>
                      <a:lnTo>
                        <a:pt x="1343" y="152"/>
                      </a:lnTo>
                      <a:lnTo>
                        <a:pt x="1392" y="167"/>
                      </a:lnTo>
                      <a:lnTo>
                        <a:pt x="1439" y="182"/>
                      </a:lnTo>
                      <a:lnTo>
                        <a:pt x="1483" y="196"/>
                      </a:lnTo>
                      <a:lnTo>
                        <a:pt x="1523" y="210"/>
                      </a:lnTo>
                      <a:lnTo>
                        <a:pt x="1560" y="220"/>
                      </a:lnTo>
                      <a:lnTo>
                        <a:pt x="1593" y="231"/>
                      </a:lnTo>
                      <a:lnTo>
                        <a:pt x="1620" y="239"/>
                      </a:lnTo>
                      <a:lnTo>
                        <a:pt x="1643" y="246"/>
                      </a:lnTo>
                      <a:lnTo>
                        <a:pt x="1661" y="250"/>
                      </a:lnTo>
                      <a:lnTo>
                        <a:pt x="1678" y="256"/>
                      </a:lnTo>
                      <a:lnTo>
                        <a:pt x="1695" y="266"/>
                      </a:lnTo>
                      <a:lnTo>
                        <a:pt x="1709" y="278"/>
                      </a:lnTo>
                      <a:lnTo>
                        <a:pt x="1721" y="293"/>
                      </a:lnTo>
                      <a:lnTo>
                        <a:pt x="1731" y="309"/>
                      </a:lnTo>
                      <a:lnTo>
                        <a:pt x="1736" y="326"/>
                      </a:lnTo>
                      <a:lnTo>
                        <a:pt x="1740" y="346"/>
                      </a:lnTo>
                      <a:lnTo>
                        <a:pt x="1740" y="366"/>
                      </a:lnTo>
                      <a:lnTo>
                        <a:pt x="1737" y="385"/>
                      </a:lnTo>
                      <a:lnTo>
                        <a:pt x="1729" y="406"/>
                      </a:lnTo>
                      <a:lnTo>
                        <a:pt x="1720" y="426"/>
                      </a:lnTo>
                      <a:lnTo>
                        <a:pt x="1704" y="444"/>
                      </a:lnTo>
                      <a:lnTo>
                        <a:pt x="1686" y="462"/>
                      </a:lnTo>
                      <a:lnTo>
                        <a:pt x="1662" y="477"/>
                      </a:lnTo>
                      <a:lnTo>
                        <a:pt x="1633" y="490"/>
                      </a:lnTo>
                      <a:lnTo>
                        <a:pt x="1601" y="501"/>
                      </a:lnTo>
                      <a:lnTo>
                        <a:pt x="1565" y="509"/>
                      </a:lnTo>
                      <a:lnTo>
                        <a:pt x="1527" y="514"/>
                      </a:lnTo>
                      <a:lnTo>
                        <a:pt x="1487" y="518"/>
                      </a:lnTo>
                      <a:lnTo>
                        <a:pt x="1447" y="519"/>
                      </a:lnTo>
                      <a:lnTo>
                        <a:pt x="1405" y="518"/>
                      </a:lnTo>
                      <a:lnTo>
                        <a:pt x="1364" y="515"/>
                      </a:lnTo>
                      <a:lnTo>
                        <a:pt x="1321" y="512"/>
                      </a:lnTo>
                      <a:lnTo>
                        <a:pt x="1281" y="507"/>
                      </a:lnTo>
                      <a:lnTo>
                        <a:pt x="1241" y="501"/>
                      </a:lnTo>
                      <a:lnTo>
                        <a:pt x="1200" y="495"/>
                      </a:lnTo>
                      <a:lnTo>
                        <a:pt x="1163" y="488"/>
                      </a:lnTo>
                      <a:lnTo>
                        <a:pt x="1127" y="482"/>
                      </a:lnTo>
                      <a:lnTo>
                        <a:pt x="1093" y="476"/>
                      </a:lnTo>
                      <a:lnTo>
                        <a:pt x="1062" y="469"/>
                      </a:lnTo>
                      <a:lnTo>
                        <a:pt x="1033" y="465"/>
                      </a:lnTo>
                      <a:lnTo>
                        <a:pt x="1008" y="461"/>
                      </a:lnTo>
                      <a:lnTo>
                        <a:pt x="988" y="457"/>
                      </a:lnTo>
                      <a:lnTo>
                        <a:pt x="970" y="456"/>
                      </a:lnTo>
                      <a:lnTo>
                        <a:pt x="958" y="456"/>
                      </a:lnTo>
                      <a:lnTo>
                        <a:pt x="949" y="460"/>
                      </a:lnTo>
                      <a:lnTo>
                        <a:pt x="947" y="464"/>
                      </a:lnTo>
                      <a:lnTo>
                        <a:pt x="951" y="482"/>
                      </a:lnTo>
                      <a:lnTo>
                        <a:pt x="961" y="498"/>
                      </a:lnTo>
                      <a:lnTo>
                        <a:pt x="979" y="514"/>
                      </a:lnTo>
                      <a:lnTo>
                        <a:pt x="1003" y="531"/>
                      </a:lnTo>
                      <a:lnTo>
                        <a:pt x="1031" y="546"/>
                      </a:lnTo>
                      <a:lnTo>
                        <a:pt x="1065" y="560"/>
                      </a:lnTo>
                      <a:lnTo>
                        <a:pt x="1102" y="573"/>
                      </a:lnTo>
                      <a:lnTo>
                        <a:pt x="1144" y="586"/>
                      </a:lnTo>
                      <a:lnTo>
                        <a:pt x="1187" y="597"/>
                      </a:lnTo>
                      <a:lnTo>
                        <a:pt x="1234" y="607"/>
                      </a:lnTo>
                      <a:lnTo>
                        <a:pt x="1282" y="616"/>
                      </a:lnTo>
                      <a:lnTo>
                        <a:pt x="1331" y="624"/>
                      </a:lnTo>
                      <a:lnTo>
                        <a:pt x="1381" y="630"/>
                      </a:lnTo>
                      <a:lnTo>
                        <a:pt x="1431" y="634"/>
                      </a:lnTo>
                      <a:lnTo>
                        <a:pt x="1480" y="637"/>
                      </a:lnTo>
                      <a:lnTo>
                        <a:pt x="1528" y="638"/>
                      </a:lnTo>
                      <a:lnTo>
                        <a:pt x="1575" y="637"/>
                      </a:lnTo>
                      <a:lnTo>
                        <a:pt x="1618" y="634"/>
                      </a:lnTo>
                      <a:lnTo>
                        <a:pt x="1659" y="629"/>
                      </a:lnTo>
                      <a:lnTo>
                        <a:pt x="1762" y="610"/>
                      </a:lnTo>
                      <a:lnTo>
                        <a:pt x="1866" y="586"/>
                      </a:lnTo>
                      <a:lnTo>
                        <a:pt x="1967" y="558"/>
                      </a:lnTo>
                      <a:lnTo>
                        <a:pt x="2065" y="525"/>
                      </a:lnTo>
                      <a:lnTo>
                        <a:pt x="2161" y="490"/>
                      </a:lnTo>
                      <a:lnTo>
                        <a:pt x="2252" y="452"/>
                      </a:lnTo>
                      <a:lnTo>
                        <a:pt x="2337" y="412"/>
                      </a:lnTo>
                      <a:lnTo>
                        <a:pt x="2417" y="370"/>
                      </a:lnTo>
                      <a:lnTo>
                        <a:pt x="2446" y="357"/>
                      </a:lnTo>
                      <a:lnTo>
                        <a:pt x="2475" y="352"/>
                      </a:lnTo>
                      <a:lnTo>
                        <a:pt x="2501" y="350"/>
                      </a:lnTo>
                      <a:lnTo>
                        <a:pt x="2526" y="356"/>
                      </a:lnTo>
                      <a:lnTo>
                        <a:pt x="2549" y="366"/>
                      </a:lnTo>
                      <a:lnTo>
                        <a:pt x="2568" y="380"/>
                      </a:lnTo>
                      <a:lnTo>
                        <a:pt x="2585" y="398"/>
                      </a:lnTo>
                      <a:lnTo>
                        <a:pt x="2597" y="421"/>
                      </a:lnTo>
                      <a:lnTo>
                        <a:pt x="2604" y="447"/>
                      </a:lnTo>
                      <a:lnTo>
                        <a:pt x="2608" y="474"/>
                      </a:lnTo>
                      <a:lnTo>
                        <a:pt x="2604" y="504"/>
                      </a:lnTo>
                      <a:lnTo>
                        <a:pt x="2595" y="536"/>
                      </a:lnTo>
                      <a:lnTo>
                        <a:pt x="2579" y="569"/>
                      </a:lnTo>
                      <a:lnTo>
                        <a:pt x="2555" y="603"/>
                      </a:lnTo>
                      <a:lnTo>
                        <a:pt x="2525" y="637"/>
                      </a:lnTo>
                      <a:lnTo>
                        <a:pt x="2507" y="652"/>
                      </a:lnTo>
                      <a:lnTo>
                        <a:pt x="2484" y="670"/>
                      </a:lnTo>
                      <a:lnTo>
                        <a:pt x="2458" y="690"/>
                      </a:lnTo>
                      <a:lnTo>
                        <a:pt x="2427" y="712"/>
                      </a:lnTo>
                      <a:lnTo>
                        <a:pt x="2392" y="736"/>
                      </a:lnTo>
                      <a:lnTo>
                        <a:pt x="2353" y="761"/>
                      </a:lnTo>
                      <a:lnTo>
                        <a:pt x="2313" y="788"/>
                      </a:lnTo>
                      <a:lnTo>
                        <a:pt x="2269" y="815"/>
                      </a:lnTo>
                      <a:lnTo>
                        <a:pt x="2224" y="843"/>
                      </a:lnTo>
                      <a:lnTo>
                        <a:pt x="2177" y="871"/>
                      </a:lnTo>
                      <a:lnTo>
                        <a:pt x="2129" y="900"/>
                      </a:lnTo>
                      <a:lnTo>
                        <a:pt x="2080" y="927"/>
                      </a:lnTo>
                      <a:lnTo>
                        <a:pt x="2029" y="954"/>
                      </a:lnTo>
                      <a:lnTo>
                        <a:pt x="1980" y="982"/>
                      </a:lnTo>
                      <a:lnTo>
                        <a:pt x="1931" y="1008"/>
                      </a:lnTo>
                      <a:lnTo>
                        <a:pt x="1884" y="1032"/>
                      </a:lnTo>
                      <a:lnTo>
                        <a:pt x="1837" y="1055"/>
                      </a:lnTo>
                      <a:lnTo>
                        <a:pt x="1793" y="1076"/>
                      </a:lnTo>
                      <a:lnTo>
                        <a:pt x="1750" y="1095"/>
                      </a:lnTo>
                      <a:lnTo>
                        <a:pt x="1711" y="1112"/>
                      </a:lnTo>
                      <a:lnTo>
                        <a:pt x="1674" y="1126"/>
                      </a:lnTo>
                      <a:lnTo>
                        <a:pt x="1641" y="1137"/>
                      </a:lnTo>
                      <a:lnTo>
                        <a:pt x="1612" y="1145"/>
                      </a:lnTo>
                      <a:lnTo>
                        <a:pt x="1592" y="1148"/>
                      </a:lnTo>
                      <a:lnTo>
                        <a:pt x="1567" y="1149"/>
                      </a:lnTo>
                      <a:lnTo>
                        <a:pt x="1535" y="1149"/>
                      </a:lnTo>
                      <a:lnTo>
                        <a:pt x="1498" y="1147"/>
                      </a:lnTo>
                      <a:lnTo>
                        <a:pt x="1457" y="1143"/>
                      </a:lnTo>
                      <a:lnTo>
                        <a:pt x="1410" y="1139"/>
                      </a:lnTo>
                      <a:lnTo>
                        <a:pt x="1360" y="1134"/>
                      </a:lnTo>
                      <a:lnTo>
                        <a:pt x="1306" y="1127"/>
                      </a:lnTo>
                      <a:lnTo>
                        <a:pt x="1249" y="1120"/>
                      </a:lnTo>
                      <a:lnTo>
                        <a:pt x="1191" y="1112"/>
                      </a:lnTo>
                      <a:lnTo>
                        <a:pt x="1129" y="1103"/>
                      </a:lnTo>
                      <a:lnTo>
                        <a:pt x="1066" y="1094"/>
                      </a:lnTo>
                      <a:lnTo>
                        <a:pt x="1003" y="1084"/>
                      </a:lnTo>
                      <a:lnTo>
                        <a:pt x="940" y="1075"/>
                      </a:lnTo>
                      <a:lnTo>
                        <a:pt x="875" y="1064"/>
                      </a:lnTo>
                      <a:lnTo>
                        <a:pt x="812" y="1054"/>
                      </a:lnTo>
                      <a:lnTo>
                        <a:pt x="750" y="1043"/>
                      </a:lnTo>
                      <a:lnTo>
                        <a:pt x="690" y="1032"/>
                      </a:lnTo>
                      <a:lnTo>
                        <a:pt x="631" y="1022"/>
                      </a:lnTo>
                      <a:lnTo>
                        <a:pt x="575" y="1012"/>
                      </a:lnTo>
                      <a:lnTo>
                        <a:pt x="523" y="1003"/>
                      </a:lnTo>
                      <a:lnTo>
                        <a:pt x="474" y="994"/>
                      </a:lnTo>
                      <a:lnTo>
                        <a:pt x="429" y="985"/>
                      </a:lnTo>
                      <a:lnTo>
                        <a:pt x="389" y="977"/>
                      </a:lnTo>
                      <a:lnTo>
                        <a:pt x="354" y="971"/>
                      </a:lnTo>
                      <a:lnTo>
                        <a:pt x="324" y="965"/>
                      </a:lnTo>
                      <a:lnTo>
                        <a:pt x="301" y="961"/>
                      </a:lnTo>
                      <a:lnTo>
                        <a:pt x="285" y="957"/>
                      </a:lnTo>
                      <a:lnTo>
                        <a:pt x="256" y="953"/>
                      </a:lnTo>
                      <a:lnTo>
                        <a:pt x="225" y="957"/>
                      </a:lnTo>
                      <a:lnTo>
                        <a:pt x="196" y="964"/>
                      </a:lnTo>
                      <a:lnTo>
                        <a:pt x="167" y="976"/>
                      </a:lnTo>
                      <a:lnTo>
                        <a:pt x="139" y="992"/>
                      </a:lnTo>
                      <a:lnTo>
                        <a:pt x="112" y="1009"/>
                      </a:lnTo>
                      <a:lnTo>
                        <a:pt x="85" y="1028"/>
                      </a:lnTo>
                      <a:lnTo>
                        <a:pt x="63" y="1047"/>
                      </a:lnTo>
                      <a:lnTo>
                        <a:pt x="48" y="1057"/>
                      </a:lnTo>
                      <a:lnTo>
                        <a:pt x="36" y="1063"/>
                      </a:lnTo>
                      <a:lnTo>
                        <a:pt x="28" y="1064"/>
                      </a:lnTo>
                      <a:lnTo>
                        <a:pt x="20" y="1062"/>
                      </a:lnTo>
                      <a:lnTo>
                        <a:pt x="13" y="1057"/>
                      </a:lnTo>
                      <a:lnTo>
                        <a:pt x="9" y="1052"/>
                      </a:lnTo>
                      <a:lnTo>
                        <a:pt x="6" y="1044"/>
                      </a:lnTo>
                      <a:lnTo>
                        <a:pt x="3" y="1037"/>
                      </a:lnTo>
                      <a:lnTo>
                        <a:pt x="1" y="1031"/>
                      </a:lnTo>
                      <a:lnTo>
                        <a:pt x="1" y="1025"/>
                      </a:lnTo>
                      <a:lnTo>
                        <a:pt x="0" y="1023"/>
                      </a:lnTo>
                      <a:lnTo>
                        <a:pt x="5" y="965"/>
                      </a:lnTo>
                      <a:lnTo>
                        <a:pt x="9" y="901"/>
                      </a:lnTo>
                      <a:lnTo>
                        <a:pt x="13" y="832"/>
                      </a:lnTo>
                      <a:lnTo>
                        <a:pt x="18" y="758"/>
                      </a:lnTo>
                      <a:lnTo>
                        <a:pt x="23" y="682"/>
                      </a:lnTo>
                      <a:lnTo>
                        <a:pt x="28" y="605"/>
                      </a:lnTo>
                      <a:lnTo>
                        <a:pt x="33" y="526"/>
                      </a:lnTo>
                      <a:lnTo>
                        <a:pt x="37" y="450"/>
                      </a:lnTo>
                      <a:lnTo>
                        <a:pt x="43" y="374"/>
                      </a:lnTo>
                      <a:lnTo>
                        <a:pt x="47" y="303"/>
                      </a:lnTo>
                      <a:lnTo>
                        <a:pt x="52" y="236"/>
                      </a:lnTo>
                      <a:lnTo>
                        <a:pt x="55" y="175"/>
                      </a:lnTo>
                      <a:lnTo>
                        <a:pt x="59" y="120"/>
                      </a:lnTo>
                      <a:lnTo>
                        <a:pt x="61" y="105"/>
                      </a:lnTo>
                      <a:lnTo>
                        <a:pt x="66" y="93"/>
                      </a:lnTo>
                      <a:lnTo>
                        <a:pt x="73" y="84"/>
                      </a:lnTo>
                      <a:lnTo>
                        <a:pt x="83" y="78"/>
                      </a:lnTo>
                      <a:lnTo>
                        <a:pt x="95" y="74"/>
                      </a:lnTo>
                      <a:lnTo>
                        <a:pt x="108" y="71"/>
                      </a:lnTo>
                      <a:lnTo>
                        <a:pt x="125" y="69"/>
                      </a:lnTo>
                      <a:lnTo>
                        <a:pt x="142" y="65"/>
                      </a:lnTo>
                      <a:lnTo>
                        <a:pt x="178" y="60"/>
                      </a:lnTo>
                      <a:lnTo>
                        <a:pt x="219" y="53"/>
                      </a:lnTo>
                      <a:lnTo>
                        <a:pt x="262" y="47"/>
                      </a:lnTo>
                      <a:lnTo>
                        <a:pt x="309" y="39"/>
                      </a:lnTo>
                      <a:lnTo>
                        <a:pt x="357" y="33"/>
                      </a:lnTo>
                      <a:lnTo>
                        <a:pt x="407" y="26"/>
                      </a:lnTo>
                      <a:lnTo>
                        <a:pt x="456" y="19"/>
                      </a:lnTo>
                      <a:lnTo>
                        <a:pt x="505" y="14"/>
                      </a:lnTo>
                      <a:lnTo>
                        <a:pt x="552" y="9"/>
                      </a:lnTo>
                      <a:lnTo>
                        <a:pt x="596" y="4"/>
                      </a:lnTo>
                      <a:lnTo>
                        <a:pt x="636" y="2"/>
                      </a:lnTo>
                      <a:lnTo>
                        <a:pt x="673" y="0"/>
                      </a:lnTo>
                      <a:lnTo>
                        <a:pt x="7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4" name="Freeform 56">
                  <a:extLst>
                    <a:ext uri="{FF2B5EF4-FFF2-40B4-BE49-F238E27FC236}">
                      <a16:creationId xmlns:a16="http://schemas.microsoft.com/office/drawing/2014/main" id="{E900135A-82AF-694F-AC50-951DF81234C3}"/>
                    </a:ext>
                  </a:extLst>
                </p:cNvPr>
                <p:cNvSpPr>
                  <a:spLocks noEditPoints="1"/>
                </p:cNvSpPr>
                <p:nvPr/>
              </p:nvSpPr>
              <p:spPr bwMode="auto">
                <a:xfrm>
                  <a:off x="1247775" y="3725863"/>
                  <a:ext cx="131763" cy="168275"/>
                </a:xfrm>
                <a:custGeom>
                  <a:avLst/>
                  <a:gdLst>
                    <a:gd name="T0" fmla="*/ 429 w 827"/>
                    <a:gd name="T1" fmla="*/ 639 h 1067"/>
                    <a:gd name="T2" fmla="*/ 397 w 827"/>
                    <a:gd name="T3" fmla="*/ 643 h 1067"/>
                    <a:gd name="T4" fmla="*/ 369 w 827"/>
                    <a:gd name="T5" fmla="*/ 651 h 1067"/>
                    <a:gd name="T6" fmla="*/ 343 w 827"/>
                    <a:gd name="T7" fmla="*/ 665 h 1067"/>
                    <a:gd name="T8" fmla="*/ 320 w 827"/>
                    <a:gd name="T9" fmla="*/ 684 h 1067"/>
                    <a:gd name="T10" fmla="*/ 301 w 827"/>
                    <a:gd name="T11" fmla="*/ 707 h 1067"/>
                    <a:gd name="T12" fmla="*/ 287 w 827"/>
                    <a:gd name="T13" fmla="*/ 732 h 1067"/>
                    <a:gd name="T14" fmla="*/ 278 w 827"/>
                    <a:gd name="T15" fmla="*/ 762 h 1067"/>
                    <a:gd name="T16" fmla="*/ 275 w 827"/>
                    <a:gd name="T17" fmla="*/ 792 h 1067"/>
                    <a:gd name="T18" fmla="*/ 278 w 827"/>
                    <a:gd name="T19" fmla="*/ 823 h 1067"/>
                    <a:gd name="T20" fmla="*/ 287 w 827"/>
                    <a:gd name="T21" fmla="*/ 852 h 1067"/>
                    <a:gd name="T22" fmla="*/ 301 w 827"/>
                    <a:gd name="T23" fmla="*/ 878 h 1067"/>
                    <a:gd name="T24" fmla="*/ 320 w 827"/>
                    <a:gd name="T25" fmla="*/ 901 h 1067"/>
                    <a:gd name="T26" fmla="*/ 343 w 827"/>
                    <a:gd name="T27" fmla="*/ 920 h 1067"/>
                    <a:gd name="T28" fmla="*/ 369 w 827"/>
                    <a:gd name="T29" fmla="*/ 934 h 1067"/>
                    <a:gd name="T30" fmla="*/ 397 w 827"/>
                    <a:gd name="T31" fmla="*/ 943 h 1067"/>
                    <a:gd name="T32" fmla="*/ 429 w 827"/>
                    <a:gd name="T33" fmla="*/ 946 h 1067"/>
                    <a:gd name="T34" fmla="*/ 459 w 827"/>
                    <a:gd name="T35" fmla="*/ 943 h 1067"/>
                    <a:gd name="T36" fmla="*/ 488 w 827"/>
                    <a:gd name="T37" fmla="*/ 934 h 1067"/>
                    <a:gd name="T38" fmla="*/ 514 w 827"/>
                    <a:gd name="T39" fmla="*/ 920 h 1067"/>
                    <a:gd name="T40" fmla="*/ 537 w 827"/>
                    <a:gd name="T41" fmla="*/ 901 h 1067"/>
                    <a:gd name="T42" fmla="*/ 555 w 827"/>
                    <a:gd name="T43" fmla="*/ 878 h 1067"/>
                    <a:gd name="T44" fmla="*/ 569 w 827"/>
                    <a:gd name="T45" fmla="*/ 852 h 1067"/>
                    <a:gd name="T46" fmla="*/ 578 w 827"/>
                    <a:gd name="T47" fmla="*/ 823 h 1067"/>
                    <a:gd name="T48" fmla="*/ 581 w 827"/>
                    <a:gd name="T49" fmla="*/ 792 h 1067"/>
                    <a:gd name="T50" fmla="*/ 578 w 827"/>
                    <a:gd name="T51" fmla="*/ 762 h 1067"/>
                    <a:gd name="T52" fmla="*/ 569 w 827"/>
                    <a:gd name="T53" fmla="*/ 732 h 1067"/>
                    <a:gd name="T54" fmla="*/ 555 w 827"/>
                    <a:gd name="T55" fmla="*/ 707 h 1067"/>
                    <a:gd name="T56" fmla="*/ 537 w 827"/>
                    <a:gd name="T57" fmla="*/ 684 h 1067"/>
                    <a:gd name="T58" fmla="*/ 514 w 827"/>
                    <a:gd name="T59" fmla="*/ 665 h 1067"/>
                    <a:gd name="T60" fmla="*/ 488 w 827"/>
                    <a:gd name="T61" fmla="*/ 651 h 1067"/>
                    <a:gd name="T62" fmla="*/ 459 w 827"/>
                    <a:gd name="T63" fmla="*/ 643 h 1067"/>
                    <a:gd name="T64" fmla="*/ 429 w 827"/>
                    <a:gd name="T65" fmla="*/ 639 h 1067"/>
                    <a:gd name="T66" fmla="*/ 201 w 827"/>
                    <a:gd name="T67" fmla="*/ 0 h 1067"/>
                    <a:gd name="T68" fmla="*/ 755 w 827"/>
                    <a:gd name="T69" fmla="*/ 28 h 1067"/>
                    <a:gd name="T70" fmla="*/ 776 w 827"/>
                    <a:gd name="T71" fmla="*/ 32 h 1067"/>
                    <a:gd name="T72" fmla="*/ 793 w 827"/>
                    <a:gd name="T73" fmla="*/ 41 h 1067"/>
                    <a:gd name="T74" fmla="*/ 808 w 827"/>
                    <a:gd name="T75" fmla="*/ 54 h 1067"/>
                    <a:gd name="T76" fmla="*/ 819 w 827"/>
                    <a:gd name="T77" fmla="*/ 70 h 1067"/>
                    <a:gd name="T78" fmla="*/ 826 w 827"/>
                    <a:gd name="T79" fmla="*/ 89 h 1067"/>
                    <a:gd name="T80" fmla="*/ 827 w 827"/>
                    <a:gd name="T81" fmla="*/ 110 h 1067"/>
                    <a:gd name="T82" fmla="*/ 759 w 827"/>
                    <a:gd name="T83" fmla="*/ 992 h 1067"/>
                    <a:gd name="T84" fmla="*/ 755 w 827"/>
                    <a:gd name="T85" fmla="*/ 1013 h 1067"/>
                    <a:gd name="T86" fmla="*/ 745 w 827"/>
                    <a:gd name="T87" fmla="*/ 1031 h 1067"/>
                    <a:gd name="T88" fmla="*/ 732 w 827"/>
                    <a:gd name="T89" fmla="*/ 1047 h 1067"/>
                    <a:gd name="T90" fmla="*/ 716 w 827"/>
                    <a:gd name="T91" fmla="*/ 1058 h 1067"/>
                    <a:gd name="T92" fmla="*/ 696 w 827"/>
                    <a:gd name="T93" fmla="*/ 1065 h 1067"/>
                    <a:gd name="T94" fmla="*/ 675 w 827"/>
                    <a:gd name="T95" fmla="*/ 1067 h 1067"/>
                    <a:gd name="T96" fmla="*/ 61 w 827"/>
                    <a:gd name="T97" fmla="*/ 1067 h 1067"/>
                    <a:gd name="T98" fmla="*/ 41 w 827"/>
                    <a:gd name="T99" fmla="*/ 1064 h 1067"/>
                    <a:gd name="T100" fmla="*/ 24 w 827"/>
                    <a:gd name="T101" fmla="*/ 1055 h 1067"/>
                    <a:gd name="T102" fmla="*/ 12 w 827"/>
                    <a:gd name="T103" fmla="*/ 1043 h 1067"/>
                    <a:gd name="T104" fmla="*/ 3 w 827"/>
                    <a:gd name="T105" fmla="*/ 1027 h 1067"/>
                    <a:gd name="T106" fmla="*/ 0 w 827"/>
                    <a:gd name="T107" fmla="*/ 1008 h 1067"/>
                    <a:gd name="T108" fmla="*/ 2 w 827"/>
                    <a:gd name="T109" fmla="*/ 989 h 1067"/>
                    <a:gd name="T110" fmla="*/ 104 w 827"/>
                    <a:gd name="T111" fmla="*/ 72 h 1067"/>
                    <a:gd name="T112" fmla="*/ 111 w 827"/>
                    <a:gd name="T113" fmla="*/ 53 h 1067"/>
                    <a:gd name="T114" fmla="*/ 123 w 827"/>
                    <a:gd name="T115" fmla="*/ 35 h 1067"/>
                    <a:gd name="T116" fmla="*/ 140 w 827"/>
                    <a:gd name="T117" fmla="*/ 20 h 1067"/>
                    <a:gd name="T118" fmla="*/ 158 w 827"/>
                    <a:gd name="T119" fmla="*/ 9 h 1067"/>
                    <a:gd name="T120" fmla="*/ 179 w 827"/>
                    <a:gd name="T121" fmla="*/ 2 h 1067"/>
                    <a:gd name="T122" fmla="*/ 201 w 827"/>
                    <a:gd name="T123"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7" h="1067">
                      <a:moveTo>
                        <a:pt x="429" y="639"/>
                      </a:moveTo>
                      <a:lnTo>
                        <a:pt x="397" y="643"/>
                      </a:lnTo>
                      <a:lnTo>
                        <a:pt x="369" y="651"/>
                      </a:lnTo>
                      <a:lnTo>
                        <a:pt x="343" y="665"/>
                      </a:lnTo>
                      <a:lnTo>
                        <a:pt x="320" y="684"/>
                      </a:lnTo>
                      <a:lnTo>
                        <a:pt x="301" y="707"/>
                      </a:lnTo>
                      <a:lnTo>
                        <a:pt x="287" y="732"/>
                      </a:lnTo>
                      <a:lnTo>
                        <a:pt x="278" y="762"/>
                      </a:lnTo>
                      <a:lnTo>
                        <a:pt x="275" y="792"/>
                      </a:lnTo>
                      <a:lnTo>
                        <a:pt x="278" y="823"/>
                      </a:lnTo>
                      <a:lnTo>
                        <a:pt x="287" y="852"/>
                      </a:lnTo>
                      <a:lnTo>
                        <a:pt x="301" y="878"/>
                      </a:lnTo>
                      <a:lnTo>
                        <a:pt x="320" y="901"/>
                      </a:lnTo>
                      <a:lnTo>
                        <a:pt x="343" y="920"/>
                      </a:lnTo>
                      <a:lnTo>
                        <a:pt x="369" y="934"/>
                      </a:lnTo>
                      <a:lnTo>
                        <a:pt x="397" y="943"/>
                      </a:lnTo>
                      <a:lnTo>
                        <a:pt x="429" y="946"/>
                      </a:lnTo>
                      <a:lnTo>
                        <a:pt x="459" y="943"/>
                      </a:lnTo>
                      <a:lnTo>
                        <a:pt x="488" y="934"/>
                      </a:lnTo>
                      <a:lnTo>
                        <a:pt x="514" y="920"/>
                      </a:lnTo>
                      <a:lnTo>
                        <a:pt x="537" y="901"/>
                      </a:lnTo>
                      <a:lnTo>
                        <a:pt x="555" y="878"/>
                      </a:lnTo>
                      <a:lnTo>
                        <a:pt x="569" y="852"/>
                      </a:lnTo>
                      <a:lnTo>
                        <a:pt x="578" y="823"/>
                      </a:lnTo>
                      <a:lnTo>
                        <a:pt x="581" y="792"/>
                      </a:lnTo>
                      <a:lnTo>
                        <a:pt x="578" y="762"/>
                      </a:lnTo>
                      <a:lnTo>
                        <a:pt x="569" y="732"/>
                      </a:lnTo>
                      <a:lnTo>
                        <a:pt x="555" y="707"/>
                      </a:lnTo>
                      <a:lnTo>
                        <a:pt x="537" y="684"/>
                      </a:lnTo>
                      <a:lnTo>
                        <a:pt x="514" y="665"/>
                      </a:lnTo>
                      <a:lnTo>
                        <a:pt x="488" y="651"/>
                      </a:lnTo>
                      <a:lnTo>
                        <a:pt x="459" y="643"/>
                      </a:lnTo>
                      <a:lnTo>
                        <a:pt x="429" y="639"/>
                      </a:lnTo>
                      <a:close/>
                      <a:moveTo>
                        <a:pt x="201" y="0"/>
                      </a:moveTo>
                      <a:lnTo>
                        <a:pt x="755" y="28"/>
                      </a:lnTo>
                      <a:lnTo>
                        <a:pt x="776" y="32"/>
                      </a:lnTo>
                      <a:lnTo>
                        <a:pt x="793" y="41"/>
                      </a:lnTo>
                      <a:lnTo>
                        <a:pt x="808" y="54"/>
                      </a:lnTo>
                      <a:lnTo>
                        <a:pt x="819" y="70"/>
                      </a:lnTo>
                      <a:lnTo>
                        <a:pt x="826" y="89"/>
                      </a:lnTo>
                      <a:lnTo>
                        <a:pt x="827" y="110"/>
                      </a:lnTo>
                      <a:lnTo>
                        <a:pt x="759" y="992"/>
                      </a:lnTo>
                      <a:lnTo>
                        <a:pt x="755" y="1013"/>
                      </a:lnTo>
                      <a:lnTo>
                        <a:pt x="745" y="1031"/>
                      </a:lnTo>
                      <a:lnTo>
                        <a:pt x="732" y="1047"/>
                      </a:lnTo>
                      <a:lnTo>
                        <a:pt x="716" y="1058"/>
                      </a:lnTo>
                      <a:lnTo>
                        <a:pt x="696" y="1065"/>
                      </a:lnTo>
                      <a:lnTo>
                        <a:pt x="675" y="1067"/>
                      </a:lnTo>
                      <a:lnTo>
                        <a:pt x="61" y="1067"/>
                      </a:lnTo>
                      <a:lnTo>
                        <a:pt x="41" y="1064"/>
                      </a:lnTo>
                      <a:lnTo>
                        <a:pt x="24" y="1055"/>
                      </a:lnTo>
                      <a:lnTo>
                        <a:pt x="12" y="1043"/>
                      </a:lnTo>
                      <a:lnTo>
                        <a:pt x="3" y="1027"/>
                      </a:lnTo>
                      <a:lnTo>
                        <a:pt x="0" y="1008"/>
                      </a:lnTo>
                      <a:lnTo>
                        <a:pt x="2" y="989"/>
                      </a:lnTo>
                      <a:lnTo>
                        <a:pt x="104" y="72"/>
                      </a:lnTo>
                      <a:lnTo>
                        <a:pt x="111" y="53"/>
                      </a:lnTo>
                      <a:lnTo>
                        <a:pt x="123" y="35"/>
                      </a:lnTo>
                      <a:lnTo>
                        <a:pt x="140" y="20"/>
                      </a:lnTo>
                      <a:lnTo>
                        <a:pt x="158" y="9"/>
                      </a:lnTo>
                      <a:lnTo>
                        <a:pt x="179" y="2"/>
                      </a:lnTo>
                      <a:lnTo>
                        <a:pt x="2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42" name="TextBox 95">
                <a:extLst>
                  <a:ext uri="{FF2B5EF4-FFF2-40B4-BE49-F238E27FC236}">
                    <a16:creationId xmlns:a16="http://schemas.microsoft.com/office/drawing/2014/main" id="{EA6771E9-77B0-D94F-AEC2-7E226124E4FE}"/>
                  </a:ext>
                </a:extLst>
              </p:cNvPr>
              <p:cNvSpPr txBox="1"/>
              <p:nvPr/>
            </p:nvSpPr>
            <p:spPr>
              <a:xfrm>
                <a:off x="4930892" y="2089109"/>
                <a:ext cx="4069130"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Sovvenzioni</a:t>
                </a:r>
                <a:endParaRPr lang="en-US" sz="1200" dirty="0">
                  <a:solidFill>
                    <a:prstClr val="white"/>
                  </a:solidFill>
                  <a:latin typeface="Arial" panose="020B0604020202020204" pitchFamily="34" charset="0"/>
                  <a:cs typeface="Arial" panose="020B0604020202020204" pitchFamily="34" charset="0"/>
                </a:endParaRPr>
              </a:p>
            </p:txBody>
          </p:sp>
          <p:sp>
            <p:nvSpPr>
              <p:cNvPr id="43" name="TextBox 97">
                <a:extLst>
                  <a:ext uri="{FF2B5EF4-FFF2-40B4-BE49-F238E27FC236}">
                    <a16:creationId xmlns:a16="http://schemas.microsoft.com/office/drawing/2014/main" id="{F6B19556-DD92-CD49-B8C6-092EFFDA492F}"/>
                  </a:ext>
                </a:extLst>
              </p:cNvPr>
              <p:cNvSpPr txBox="1"/>
              <p:nvPr/>
            </p:nvSpPr>
            <p:spPr>
              <a:xfrm>
                <a:off x="4864769" y="3452902"/>
                <a:ext cx="4069130" cy="862973"/>
              </a:xfrm>
              <a:prstGeom prst="rect">
                <a:avLst/>
              </a:prstGeom>
              <a:noFill/>
            </p:spPr>
            <p:txBody>
              <a:bodyPr wrap="square" rtlCol="0" anchor="ctr">
                <a:spAutoFit/>
              </a:bodyPr>
              <a:lstStyle/>
              <a:p>
                <a:r>
                  <a:rPr lang="en-US" sz="1200" dirty="0" err="1">
                    <a:solidFill>
                      <a:prstClr val="white"/>
                    </a:solidFill>
                    <a:latin typeface="Arial" panose="020B0604020202020204" pitchFamily="34" charset="0"/>
                    <a:cs typeface="Arial" panose="020B0604020202020204" pitchFamily="34" charset="0"/>
                  </a:rPr>
                  <a:t>Energia</a:t>
                </a:r>
                <a:r>
                  <a:rPr lang="en-US" sz="1200" dirty="0">
                    <a:solidFill>
                      <a:prstClr val="white"/>
                    </a:solidFill>
                    <a:latin typeface="Arial" panose="020B0604020202020204" pitchFamily="34" charset="0"/>
                    <a:cs typeface="Arial" panose="020B0604020202020204" pitchFamily="34" charset="0"/>
                  </a:rPr>
                  <a:t>, </a:t>
                </a:r>
                <a:r>
                  <a:rPr lang="en-US" sz="1200" dirty="0" err="1">
                    <a:solidFill>
                      <a:prstClr val="white"/>
                    </a:solidFill>
                    <a:latin typeface="Arial" panose="020B0604020202020204" pitchFamily="34" charset="0"/>
                    <a:cs typeface="Arial" panose="020B0604020202020204" pitchFamily="34" charset="0"/>
                  </a:rPr>
                  <a:t>Ambiente</a:t>
                </a:r>
                <a:r>
                  <a:rPr lang="en-US" sz="1200" dirty="0">
                    <a:solidFill>
                      <a:prstClr val="white"/>
                    </a:solidFill>
                    <a:latin typeface="Arial" panose="020B0604020202020204" pitchFamily="34" charset="0"/>
                    <a:cs typeface="Arial" panose="020B0604020202020204" pitchFamily="34" charset="0"/>
                  </a:rPr>
                  <a:t>, Economia </a:t>
                </a:r>
                <a:r>
                  <a:rPr lang="en-US" sz="1200" dirty="0" err="1">
                    <a:solidFill>
                      <a:prstClr val="white"/>
                    </a:solidFill>
                    <a:latin typeface="Arial" panose="020B0604020202020204" pitchFamily="34" charset="0"/>
                    <a:cs typeface="Arial" panose="020B0604020202020204" pitchFamily="34" charset="0"/>
                  </a:rPr>
                  <a:t>circolare</a:t>
                </a:r>
                <a:endParaRPr lang="en-US" sz="1600" dirty="0">
                  <a:solidFill>
                    <a:prstClr val="white"/>
                  </a:solidFill>
                  <a:latin typeface="Arial" panose="020B0604020202020204" pitchFamily="34" charset="0"/>
                  <a:cs typeface="Arial" panose="020B0604020202020204" pitchFamily="34" charset="0"/>
                </a:endParaRPr>
              </a:p>
            </p:txBody>
          </p:sp>
          <p:sp>
            <p:nvSpPr>
              <p:cNvPr id="44" name="TextBox 100">
                <a:extLst>
                  <a:ext uri="{FF2B5EF4-FFF2-40B4-BE49-F238E27FC236}">
                    <a16:creationId xmlns:a16="http://schemas.microsoft.com/office/drawing/2014/main" id="{C23B1522-7DB3-0E4E-B0DD-2102E75D32CB}"/>
                  </a:ext>
                </a:extLst>
              </p:cNvPr>
              <p:cNvSpPr txBox="1"/>
              <p:nvPr/>
            </p:nvSpPr>
            <p:spPr>
              <a:xfrm>
                <a:off x="4874991" y="1362417"/>
                <a:ext cx="5118095" cy="517784"/>
              </a:xfrm>
              <a:prstGeom prst="rect">
                <a:avLst/>
              </a:prstGeom>
              <a:noFill/>
            </p:spPr>
            <p:txBody>
              <a:bodyPr wrap="square" rtlCol="0" anchor="ctr">
                <a:spAutoFit/>
              </a:bodyPr>
              <a:lstStyle/>
              <a:p>
                <a:r>
                  <a:rPr lang="en-US" sz="1200" kern="0" dirty="0" err="1">
                    <a:solidFill>
                      <a:prstClr val="white"/>
                    </a:solidFill>
                    <a:latin typeface="Arial" panose="020B0604020202020204" pitchFamily="34" charset="0"/>
                    <a:cs typeface="Arial" panose="020B0604020202020204" pitchFamily="34" charset="0"/>
                  </a:rPr>
                  <a:t>Incentivi</a:t>
                </a:r>
                <a:endParaRPr lang="en-US" sz="1200" dirty="0">
                  <a:solidFill>
                    <a:prstClr val="white"/>
                  </a:solidFill>
                  <a:latin typeface="Arial" panose="020B0604020202020204" pitchFamily="34" charset="0"/>
                  <a:cs typeface="Arial" panose="020B0604020202020204" pitchFamily="34" charset="0"/>
                </a:endParaRPr>
              </a:p>
            </p:txBody>
          </p:sp>
          <p:sp>
            <p:nvSpPr>
              <p:cNvPr id="45" name="Freeform 56">
                <a:extLst>
                  <a:ext uri="{FF2B5EF4-FFF2-40B4-BE49-F238E27FC236}">
                    <a16:creationId xmlns:a16="http://schemas.microsoft.com/office/drawing/2014/main" id="{AA15C85F-16F7-6C4B-920E-2CBA57EB543B}"/>
                  </a:ext>
                </a:extLst>
              </p:cNvPr>
              <p:cNvSpPr>
                <a:spLocks/>
              </p:cNvSpPr>
              <p:nvPr/>
            </p:nvSpPr>
            <p:spPr bwMode="auto">
              <a:xfrm>
                <a:off x="2170811" y="1272991"/>
                <a:ext cx="2454292" cy="720165"/>
              </a:xfrm>
              <a:custGeom>
                <a:avLst/>
                <a:gdLst>
                  <a:gd name="T0" fmla="*/ 524 w 1047"/>
                  <a:gd name="T1" fmla="*/ 316 h 316"/>
                  <a:gd name="T2" fmla="*/ 1047 w 1047"/>
                  <a:gd name="T3" fmla="*/ 234 h 316"/>
                  <a:gd name="T4" fmla="*/ 524 w 1047"/>
                  <a:gd name="T5" fmla="*/ 0 h 316"/>
                  <a:gd name="T6" fmla="*/ 0 w 1047"/>
                  <a:gd name="T7" fmla="*/ 238 h 316"/>
                  <a:gd name="T8" fmla="*/ 524 w 1047"/>
                  <a:gd name="T9" fmla="*/ 316 h 316"/>
                </a:gdLst>
                <a:ahLst/>
                <a:cxnLst>
                  <a:cxn ang="0">
                    <a:pos x="T0" y="T1"/>
                  </a:cxn>
                  <a:cxn ang="0">
                    <a:pos x="T2" y="T3"/>
                  </a:cxn>
                  <a:cxn ang="0">
                    <a:pos x="T4" y="T5"/>
                  </a:cxn>
                  <a:cxn ang="0">
                    <a:pos x="T6" y="T7"/>
                  </a:cxn>
                  <a:cxn ang="0">
                    <a:pos x="T8" y="T9"/>
                  </a:cxn>
                </a:cxnLst>
                <a:rect l="0" t="0" r="r" b="b"/>
                <a:pathLst>
                  <a:path w="1047" h="316">
                    <a:moveTo>
                      <a:pt x="524" y="316"/>
                    </a:moveTo>
                    <a:cubicBezTo>
                      <a:pt x="725" y="316"/>
                      <a:pt x="911" y="287"/>
                      <a:pt x="1047" y="234"/>
                    </a:cubicBezTo>
                    <a:cubicBezTo>
                      <a:pt x="919" y="92"/>
                      <a:pt x="731" y="0"/>
                      <a:pt x="524" y="0"/>
                    </a:cubicBezTo>
                    <a:cubicBezTo>
                      <a:pt x="308" y="0"/>
                      <a:pt x="128" y="96"/>
                      <a:pt x="0" y="238"/>
                    </a:cubicBezTo>
                    <a:cubicBezTo>
                      <a:pt x="136" y="291"/>
                      <a:pt x="324" y="316"/>
                      <a:pt x="524" y="316"/>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6" name="Freeform 58">
                <a:extLst>
                  <a:ext uri="{FF2B5EF4-FFF2-40B4-BE49-F238E27FC236}">
                    <a16:creationId xmlns:a16="http://schemas.microsoft.com/office/drawing/2014/main" id="{B12DCE5F-1981-E040-9590-1880A08359F5}"/>
                  </a:ext>
                </a:extLst>
              </p:cNvPr>
              <p:cNvSpPr>
                <a:spLocks/>
              </p:cNvSpPr>
              <p:nvPr/>
            </p:nvSpPr>
            <p:spPr bwMode="auto">
              <a:xfrm>
                <a:off x="1794498" y="1798603"/>
                <a:ext cx="3203876" cy="957083"/>
              </a:xfrm>
              <a:custGeom>
                <a:avLst/>
                <a:gdLst>
                  <a:gd name="T0" fmla="*/ 703 w 1407"/>
                  <a:gd name="T1" fmla="*/ 85 h 420"/>
                  <a:gd name="T2" fmla="*/ 173 w 1407"/>
                  <a:gd name="T3" fmla="*/ 0 h 420"/>
                  <a:gd name="T4" fmla="*/ 0 w 1407"/>
                  <a:gd name="T5" fmla="*/ 349 h 420"/>
                  <a:gd name="T6" fmla="*/ 702 w 1407"/>
                  <a:gd name="T7" fmla="*/ 420 h 420"/>
                  <a:gd name="T8" fmla="*/ 1407 w 1407"/>
                  <a:gd name="T9" fmla="*/ 350 h 420"/>
                  <a:gd name="T10" fmla="*/ 1233 w 1407"/>
                  <a:gd name="T11" fmla="*/ 0 h 420"/>
                  <a:gd name="T12" fmla="*/ 703 w 1407"/>
                  <a:gd name="T13" fmla="*/ 85 h 420"/>
                </a:gdLst>
                <a:ahLst/>
                <a:cxnLst>
                  <a:cxn ang="0">
                    <a:pos x="T0" y="T1"/>
                  </a:cxn>
                  <a:cxn ang="0">
                    <a:pos x="T2" y="T3"/>
                  </a:cxn>
                  <a:cxn ang="0">
                    <a:pos x="T4" y="T5"/>
                  </a:cxn>
                  <a:cxn ang="0">
                    <a:pos x="T6" y="T7"/>
                  </a:cxn>
                  <a:cxn ang="0">
                    <a:pos x="T8" y="T9"/>
                  </a:cxn>
                  <a:cxn ang="0">
                    <a:pos x="T10" y="T11"/>
                  </a:cxn>
                  <a:cxn ang="0">
                    <a:pos x="T12" y="T13"/>
                  </a:cxn>
                </a:cxnLst>
                <a:rect l="0" t="0" r="r" b="b"/>
                <a:pathLst>
                  <a:path w="1407" h="420">
                    <a:moveTo>
                      <a:pt x="703" y="85"/>
                    </a:moveTo>
                    <a:cubicBezTo>
                      <a:pt x="499" y="85"/>
                      <a:pt x="312" y="53"/>
                      <a:pt x="173" y="0"/>
                    </a:cubicBezTo>
                    <a:cubicBezTo>
                      <a:pt x="85" y="96"/>
                      <a:pt x="23" y="216"/>
                      <a:pt x="0" y="349"/>
                    </a:cubicBezTo>
                    <a:cubicBezTo>
                      <a:pt x="210" y="394"/>
                      <a:pt x="449" y="420"/>
                      <a:pt x="702" y="420"/>
                    </a:cubicBezTo>
                    <a:cubicBezTo>
                      <a:pt x="957" y="420"/>
                      <a:pt x="1197" y="395"/>
                      <a:pt x="1407" y="350"/>
                    </a:cubicBezTo>
                    <a:cubicBezTo>
                      <a:pt x="1384" y="217"/>
                      <a:pt x="1322" y="96"/>
                      <a:pt x="1233" y="0"/>
                    </a:cubicBezTo>
                    <a:cubicBezTo>
                      <a:pt x="1095" y="53"/>
                      <a:pt x="908" y="85"/>
                      <a:pt x="703" y="85"/>
                    </a:cubicBezTo>
                  </a:path>
                </a:pathLst>
              </a:custGeom>
              <a:solidFill>
                <a:schemeClr val="accent1"/>
              </a:solidFill>
              <a:ln w="12700">
                <a:solidFill>
                  <a:srgbClr val="0070C0"/>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47" name="Freeform 59">
                <a:extLst>
                  <a:ext uri="{FF2B5EF4-FFF2-40B4-BE49-F238E27FC236}">
                    <a16:creationId xmlns:a16="http://schemas.microsoft.com/office/drawing/2014/main" id="{9335E6AB-713C-7C4A-AA9E-CF4743EFFB63}"/>
                  </a:ext>
                </a:extLst>
              </p:cNvPr>
              <p:cNvSpPr>
                <a:spLocks/>
              </p:cNvSpPr>
              <p:nvPr/>
            </p:nvSpPr>
            <p:spPr bwMode="auto">
              <a:xfrm>
                <a:off x="1761550" y="2594082"/>
                <a:ext cx="3271343" cy="968067"/>
              </a:xfrm>
              <a:custGeom>
                <a:avLst/>
                <a:gdLst>
                  <a:gd name="T0" fmla="*/ 717 w 1437"/>
                  <a:gd name="T1" fmla="*/ 71 h 425"/>
                  <a:gd name="T2" fmla="*/ 11 w 1437"/>
                  <a:gd name="T3" fmla="*/ 0 h 425"/>
                  <a:gd name="T4" fmla="*/ 0 w 1437"/>
                  <a:gd name="T5" fmla="*/ 119 h 425"/>
                  <a:gd name="T6" fmla="*/ 55 w 1437"/>
                  <a:gd name="T7" fmla="*/ 387 h 425"/>
                  <a:gd name="T8" fmla="*/ 718 w 1437"/>
                  <a:gd name="T9" fmla="*/ 425 h 425"/>
                  <a:gd name="T10" fmla="*/ 1382 w 1437"/>
                  <a:gd name="T11" fmla="*/ 387 h 425"/>
                  <a:gd name="T12" fmla="*/ 1437 w 1437"/>
                  <a:gd name="T13" fmla="*/ 119 h 425"/>
                  <a:gd name="T14" fmla="*/ 1426 w 1437"/>
                  <a:gd name="T15" fmla="*/ 0 h 425"/>
                  <a:gd name="T16" fmla="*/ 717 w 1437"/>
                  <a:gd name="T17" fmla="*/ 7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425">
                    <a:moveTo>
                      <a:pt x="717" y="71"/>
                    </a:moveTo>
                    <a:cubicBezTo>
                      <a:pt x="462" y="71"/>
                      <a:pt x="222" y="45"/>
                      <a:pt x="11" y="0"/>
                    </a:cubicBezTo>
                    <a:cubicBezTo>
                      <a:pt x="4" y="39"/>
                      <a:pt x="0" y="79"/>
                      <a:pt x="0" y="119"/>
                    </a:cubicBezTo>
                    <a:cubicBezTo>
                      <a:pt x="0" y="214"/>
                      <a:pt x="20" y="304"/>
                      <a:pt x="55" y="387"/>
                    </a:cubicBezTo>
                    <a:cubicBezTo>
                      <a:pt x="265" y="412"/>
                      <a:pt x="488" y="425"/>
                      <a:pt x="718" y="425"/>
                    </a:cubicBezTo>
                    <a:cubicBezTo>
                      <a:pt x="949" y="425"/>
                      <a:pt x="1172" y="412"/>
                      <a:pt x="1382" y="387"/>
                    </a:cubicBezTo>
                    <a:cubicBezTo>
                      <a:pt x="1417" y="304"/>
                      <a:pt x="1437" y="214"/>
                      <a:pt x="1437" y="119"/>
                    </a:cubicBezTo>
                    <a:cubicBezTo>
                      <a:pt x="1437" y="79"/>
                      <a:pt x="1433" y="39"/>
                      <a:pt x="1426" y="0"/>
                    </a:cubicBezTo>
                    <a:cubicBezTo>
                      <a:pt x="1215" y="45"/>
                      <a:pt x="973" y="71"/>
                      <a:pt x="717" y="71"/>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rgbClr val="000000"/>
                  </a:solidFill>
                  <a:latin typeface="Arial" panose="020B0604020202020204" pitchFamily="34" charset="0"/>
                  <a:cs typeface="Arial" panose="020B0604020202020204" pitchFamily="34" charset="0"/>
                </a:endParaRPr>
              </a:p>
            </p:txBody>
          </p:sp>
          <p:sp>
            <p:nvSpPr>
              <p:cNvPr id="48" name="TextBox 99">
                <a:extLst>
                  <a:ext uri="{FF2B5EF4-FFF2-40B4-BE49-F238E27FC236}">
                    <a16:creationId xmlns:a16="http://schemas.microsoft.com/office/drawing/2014/main" id="{F6D895CB-E65D-7B48-AFA1-773B1B19D555}"/>
                  </a:ext>
                </a:extLst>
              </p:cNvPr>
              <p:cNvSpPr txBox="1"/>
              <p:nvPr/>
            </p:nvSpPr>
            <p:spPr>
              <a:xfrm>
                <a:off x="2100137" y="2241468"/>
                <a:ext cx="2903197" cy="632847"/>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Strumentazione</a:t>
                </a:r>
                <a:endParaRPr lang="en-US" sz="1600" dirty="0">
                  <a:solidFill>
                    <a:prstClr val="white"/>
                  </a:solidFill>
                  <a:latin typeface="Arial" panose="020B0604020202020204" pitchFamily="34" charset="0"/>
                  <a:cs typeface="Arial" panose="020B0604020202020204" pitchFamily="34" charset="0"/>
                </a:endParaRPr>
              </a:p>
            </p:txBody>
          </p:sp>
          <p:sp>
            <p:nvSpPr>
              <p:cNvPr id="49" name="Freeform 57">
                <a:extLst>
                  <a:ext uri="{FF2B5EF4-FFF2-40B4-BE49-F238E27FC236}">
                    <a16:creationId xmlns:a16="http://schemas.microsoft.com/office/drawing/2014/main" id="{53107448-F0A0-5449-AD52-63C147393B41}"/>
                  </a:ext>
                </a:extLst>
              </p:cNvPr>
              <p:cNvSpPr>
                <a:spLocks/>
              </p:cNvSpPr>
              <p:nvPr/>
            </p:nvSpPr>
            <p:spPr bwMode="auto">
              <a:xfrm>
                <a:off x="1924726" y="3475852"/>
                <a:ext cx="2944994" cy="888048"/>
              </a:xfrm>
              <a:custGeom>
                <a:avLst/>
                <a:gdLst>
                  <a:gd name="T0" fmla="*/ 646 w 1293"/>
                  <a:gd name="T1" fmla="*/ 38 h 390"/>
                  <a:gd name="T2" fmla="*/ 0 w 1293"/>
                  <a:gd name="T3" fmla="*/ 0 h 390"/>
                  <a:gd name="T4" fmla="*/ 76 w 1293"/>
                  <a:gd name="T5" fmla="*/ 138 h 390"/>
                  <a:gd name="T6" fmla="*/ 212 w 1293"/>
                  <a:gd name="T7" fmla="*/ 378 h 390"/>
                  <a:gd name="T8" fmla="*/ 649 w 1293"/>
                  <a:gd name="T9" fmla="*/ 390 h 390"/>
                  <a:gd name="T10" fmla="*/ 1076 w 1293"/>
                  <a:gd name="T11" fmla="*/ 378 h 390"/>
                  <a:gd name="T12" fmla="*/ 1194 w 1293"/>
                  <a:gd name="T13" fmla="*/ 166 h 390"/>
                  <a:gd name="T14" fmla="*/ 1293 w 1293"/>
                  <a:gd name="T15" fmla="*/ 0 h 390"/>
                  <a:gd name="T16" fmla="*/ 646 w 1293"/>
                  <a:gd name="T17" fmla="*/ 3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3" h="390">
                    <a:moveTo>
                      <a:pt x="646" y="38"/>
                    </a:moveTo>
                    <a:cubicBezTo>
                      <a:pt x="422" y="38"/>
                      <a:pt x="205" y="25"/>
                      <a:pt x="0" y="0"/>
                    </a:cubicBezTo>
                    <a:cubicBezTo>
                      <a:pt x="20" y="49"/>
                      <a:pt x="46" y="95"/>
                      <a:pt x="76" y="138"/>
                    </a:cubicBezTo>
                    <a:cubicBezTo>
                      <a:pt x="78" y="142"/>
                      <a:pt x="167" y="268"/>
                      <a:pt x="212" y="378"/>
                    </a:cubicBezTo>
                    <a:cubicBezTo>
                      <a:pt x="355" y="386"/>
                      <a:pt x="501" y="390"/>
                      <a:pt x="649" y="390"/>
                    </a:cubicBezTo>
                    <a:cubicBezTo>
                      <a:pt x="794" y="390"/>
                      <a:pt x="936" y="386"/>
                      <a:pt x="1076" y="378"/>
                    </a:cubicBezTo>
                    <a:cubicBezTo>
                      <a:pt x="1111" y="293"/>
                      <a:pt x="1169" y="203"/>
                      <a:pt x="1194" y="166"/>
                    </a:cubicBezTo>
                    <a:cubicBezTo>
                      <a:pt x="1234" y="116"/>
                      <a:pt x="1267" y="60"/>
                      <a:pt x="1293" y="0"/>
                    </a:cubicBezTo>
                    <a:cubicBezTo>
                      <a:pt x="1088" y="25"/>
                      <a:pt x="871" y="38"/>
                      <a:pt x="646" y="38"/>
                    </a:cubicBezTo>
                  </a:path>
                </a:pathLst>
              </a:custGeom>
              <a:solidFill>
                <a:schemeClr val="tx2"/>
              </a:solidFill>
              <a:ln w="952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sp>
            <p:nvSpPr>
              <p:cNvPr id="50" name="Freeform 61">
                <a:extLst>
                  <a:ext uri="{FF2B5EF4-FFF2-40B4-BE49-F238E27FC236}">
                    <a16:creationId xmlns:a16="http://schemas.microsoft.com/office/drawing/2014/main" id="{B2651CC2-D39E-0340-B3D4-89CFBCE2FA20}"/>
                  </a:ext>
                </a:extLst>
              </p:cNvPr>
              <p:cNvSpPr>
                <a:spLocks/>
              </p:cNvSpPr>
              <p:nvPr/>
            </p:nvSpPr>
            <p:spPr bwMode="auto">
              <a:xfrm>
                <a:off x="2407974" y="4337228"/>
                <a:ext cx="1967512" cy="717029"/>
              </a:xfrm>
              <a:custGeom>
                <a:avLst/>
                <a:gdLst>
                  <a:gd name="T0" fmla="*/ 437 w 864"/>
                  <a:gd name="T1" fmla="*/ 12 h 315"/>
                  <a:gd name="T2" fmla="*/ 0 w 864"/>
                  <a:gd name="T3" fmla="*/ 0 h 315"/>
                  <a:gd name="T4" fmla="*/ 11 w 864"/>
                  <a:gd name="T5" fmla="*/ 27 h 315"/>
                  <a:gd name="T6" fmla="*/ 155 w 864"/>
                  <a:gd name="T7" fmla="*/ 315 h 315"/>
                  <a:gd name="T8" fmla="*/ 431 w 864"/>
                  <a:gd name="T9" fmla="*/ 315 h 315"/>
                  <a:gd name="T10" fmla="*/ 434 w 864"/>
                  <a:gd name="T11" fmla="*/ 315 h 315"/>
                  <a:gd name="T12" fmla="*/ 709 w 864"/>
                  <a:gd name="T13" fmla="*/ 315 h 315"/>
                  <a:gd name="T14" fmla="*/ 854 w 864"/>
                  <a:gd name="T15" fmla="*/ 27 h 315"/>
                  <a:gd name="T16" fmla="*/ 864 w 864"/>
                  <a:gd name="T17" fmla="*/ 0 h 315"/>
                  <a:gd name="T18" fmla="*/ 437 w 864"/>
                  <a:gd name="T19" fmla="*/ 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315">
                    <a:moveTo>
                      <a:pt x="437" y="12"/>
                    </a:moveTo>
                    <a:cubicBezTo>
                      <a:pt x="289" y="12"/>
                      <a:pt x="143" y="8"/>
                      <a:pt x="0" y="0"/>
                    </a:cubicBezTo>
                    <a:cubicBezTo>
                      <a:pt x="4" y="9"/>
                      <a:pt x="8" y="18"/>
                      <a:pt x="11" y="27"/>
                    </a:cubicBezTo>
                    <a:cubicBezTo>
                      <a:pt x="52" y="145"/>
                      <a:pt x="50" y="315"/>
                      <a:pt x="155" y="315"/>
                    </a:cubicBezTo>
                    <a:cubicBezTo>
                      <a:pt x="431" y="315"/>
                      <a:pt x="431" y="315"/>
                      <a:pt x="431" y="315"/>
                    </a:cubicBezTo>
                    <a:cubicBezTo>
                      <a:pt x="434" y="315"/>
                      <a:pt x="434" y="315"/>
                      <a:pt x="434" y="315"/>
                    </a:cubicBezTo>
                    <a:cubicBezTo>
                      <a:pt x="709" y="315"/>
                      <a:pt x="709" y="315"/>
                      <a:pt x="709" y="315"/>
                    </a:cubicBezTo>
                    <a:cubicBezTo>
                      <a:pt x="814" y="315"/>
                      <a:pt x="812" y="145"/>
                      <a:pt x="854" y="27"/>
                    </a:cubicBezTo>
                    <a:cubicBezTo>
                      <a:pt x="857" y="18"/>
                      <a:pt x="860" y="9"/>
                      <a:pt x="864" y="0"/>
                    </a:cubicBezTo>
                    <a:cubicBezTo>
                      <a:pt x="724" y="8"/>
                      <a:pt x="582" y="12"/>
                      <a:pt x="437" y="12"/>
                    </a:cubicBezTo>
                  </a:path>
                </a:pathLst>
              </a:custGeom>
              <a:solidFill>
                <a:schemeClr val="tx2"/>
              </a:solidFill>
              <a:ln w="15875">
                <a:solidFill>
                  <a:schemeClr val="tx2"/>
                </a:solidFill>
                <a:round/>
                <a:headEnd/>
                <a:tailEnd/>
              </a:ln>
            </p:spPr>
            <p:txBody>
              <a:bodyPr vert="horz" wrap="square" lIns="91440" tIns="45720" rIns="91440" bIns="45720" numCol="1" anchor="t" anchorCtr="0" compatLnSpc="1">
                <a:prstTxWarp prst="textNoShape">
                  <a:avLst/>
                </a:prstTxWarp>
              </a:bodyPr>
              <a:lstStyle/>
              <a:p>
                <a:endParaRPr lang="en-US">
                  <a:solidFill>
                    <a:srgbClr val="000000"/>
                  </a:solidFill>
                  <a:latin typeface="Arial" panose="020B0604020202020204" pitchFamily="34" charset="0"/>
                  <a:cs typeface="Arial" panose="020B0604020202020204" pitchFamily="34" charset="0"/>
                </a:endParaRPr>
              </a:p>
            </p:txBody>
          </p:sp>
        </p:grpSp>
        <p:sp>
          <p:nvSpPr>
            <p:cNvPr id="17" name="TextBox 99">
              <a:extLst>
                <a:ext uri="{FF2B5EF4-FFF2-40B4-BE49-F238E27FC236}">
                  <a16:creationId xmlns:a16="http://schemas.microsoft.com/office/drawing/2014/main" id="{73CA8A02-0167-324C-9289-E212D8EB9741}"/>
                </a:ext>
              </a:extLst>
            </p:cNvPr>
            <p:cNvSpPr txBox="1"/>
            <p:nvPr/>
          </p:nvSpPr>
          <p:spPr>
            <a:xfrm>
              <a:off x="1199475" y="4835879"/>
              <a:ext cx="1100284" cy="584775"/>
            </a:xfrm>
            <a:prstGeom prst="rect">
              <a:avLst/>
            </a:prstGeom>
            <a:noFill/>
          </p:spPr>
          <p:txBody>
            <a:bodyPr wrap="square" rtlCol="0" anchor="ctr">
              <a:spAutoFit/>
            </a:bodyPr>
            <a:lstStyle/>
            <a:p>
              <a:r>
                <a:rPr lang="en-US" sz="1600" kern="0" dirty="0" err="1">
                  <a:solidFill>
                    <a:prstClr val="white"/>
                  </a:solidFill>
                  <a:latin typeface="Arial" panose="020B0604020202020204" pitchFamily="34" charset="0"/>
                  <a:cs typeface="Arial" panose="020B0604020202020204" pitchFamily="34" charset="0"/>
                </a:rPr>
                <a:t>Priorità</a:t>
              </a:r>
              <a:r>
                <a:rPr lang="en-US" sz="1600" kern="0" dirty="0">
                  <a:solidFill>
                    <a:prstClr val="white"/>
                  </a:solidFill>
                  <a:latin typeface="Arial" panose="020B0604020202020204" pitchFamily="34" charset="0"/>
                  <a:cs typeface="Arial" panose="020B0604020202020204" pitchFamily="34" charset="0"/>
                </a:rPr>
                <a:t> di </a:t>
              </a:r>
              <a:r>
                <a:rPr lang="en-US" sz="1600" kern="0" dirty="0" err="1">
                  <a:solidFill>
                    <a:prstClr val="white"/>
                  </a:solidFill>
                  <a:latin typeface="Arial" panose="020B0604020202020204" pitchFamily="34" charset="0"/>
                  <a:cs typeface="Arial" panose="020B0604020202020204" pitchFamily="34" charset="0"/>
                </a:rPr>
                <a:t>intervento</a:t>
              </a:r>
              <a:endParaRPr lang="en-US" sz="1600" dirty="0">
                <a:solidFill>
                  <a:prstClr val="white"/>
                </a:solidFill>
                <a:latin typeface="Arial" panose="020B0604020202020204" pitchFamily="34" charset="0"/>
                <a:cs typeface="Arial" panose="020B0604020202020204" pitchFamily="34" charset="0"/>
              </a:endParaRPr>
            </a:p>
          </p:txBody>
        </p:sp>
      </p:grpSp>
      <p:sp>
        <p:nvSpPr>
          <p:cNvPr id="4" name="Rettangolo 3">
            <a:extLst>
              <a:ext uri="{FF2B5EF4-FFF2-40B4-BE49-F238E27FC236}">
                <a16:creationId xmlns:a16="http://schemas.microsoft.com/office/drawing/2014/main" id="{B68A7545-EB49-DD40-A028-0E5CE8B37E21}"/>
              </a:ext>
            </a:extLst>
          </p:cNvPr>
          <p:cNvSpPr/>
          <p:nvPr/>
        </p:nvSpPr>
        <p:spPr>
          <a:xfrm>
            <a:off x="8587169" y="4158193"/>
            <a:ext cx="1239442" cy="276999"/>
          </a:xfrm>
          <a:prstGeom prst="rect">
            <a:avLst/>
          </a:prstGeom>
        </p:spPr>
        <p:txBody>
          <a:bodyPr wrap="none">
            <a:spAutoFit/>
          </a:bodyPr>
          <a:lstStyle/>
          <a:p>
            <a:r>
              <a:rPr lang="en-US" sz="1200" dirty="0">
                <a:solidFill>
                  <a:prstClr val="white"/>
                </a:solidFill>
                <a:latin typeface="Arial" panose="020B0604020202020204" pitchFamily="34" charset="0"/>
                <a:cs typeface="Arial" panose="020B0604020202020204" pitchFamily="34" charset="0"/>
              </a:rPr>
              <a:t>Agenda </a:t>
            </a:r>
            <a:r>
              <a:rPr lang="en-US" sz="1200" dirty="0" err="1">
                <a:solidFill>
                  <a:prstClr val="white"/>
                </a:solidFill>
                <a:latin typeface="Arial" panose="020B0604020202020204" pitchFamily="34" charset="0"/>
                <a:cs typeface="Arial" panose="020B0604020202020204" pitchFamily="34" charset="0"/>
              </a:rPr>
              <a:t>digitale</a:t>
            </a:r>
            <a:endParaRPr lang="en-US" sz="1200" dirty="0">
              <a:solidFill>
                <a:prstClr val="white"/>
              </a:solidFill>
              <a:latin typeface="Arial" panose="020B0604020202020204" pitchFamily="34" charset="0"/>
              <a:cs typeface="Arial" panose="020B0604020202020204" pitchFamily="34" charset="0"/>
            </a:endParaRPr>
          </a:p>
        </p:txBody>
      </p:sp>
      <p:grpSp>
        <p:nvGrpSpPr>
          <p:cNvPr id="81" name="Gruppo 80">
            <a:extLst>
              <a:ext uri="{FF2B5EF4-FFF2-40B4-BE49-F238E27FC236}">
                <a16:creationId xmlns:a16="http://schemas.microsoft.com/office/drawing/2014/main" id="{716A1BB6-DEBB-49B0-B4FF-0529012931A5}"/>
              </a:ext>
            </a:extLst>
          </p:cNvPr>
          <p:cNvGrpSpPr/>
          <p:nvPr/>
        </p:nvGrpSpPr>
        <p:grpSpPr>
          <a:xfrm>
            <a:off x="7781652" y="5868652"/>
            <a:ext cx="5296754" cy="862840"/>
            <a:chOff x="8669847" y="5423048"/>
            <a:chExt cx="3353870" cy="1203000"/>
          </a:xfrm>
        </p:grpSpPr>
        <p:sp>
          <p:nvSpPr>
            <p:cNvPr id="93" name="Freeform 50">
              <a:extLst>
                <a:ext uri="{FF2B5EF4-FFF2-40B4-BE49-F238E27FC236}">
                  <a16:creationId xmlns:a16="http://schemas.microsoft.com/office/drawing/2014/main" id="{F0AB72F2-3300-4150-BF22-57C3B272B42B}"/>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4" name="TextBox 296">
              <a:extLst>
                <a:ext uri="{FF2B5EF4-FFF2-40B4-BE49-F238E27FC236}">
                  <a16:creationId xmlns:a16="http://schemas.microsoft.com/office/drawing/2014/main" id="{78F671D1-A5BC-48E9-92ED-5431B00EC8CE}"/>
                </a:ext>
              </a:extLst>
            </p:cNvPr>
            <p:cNvSpPr txBox="1"/>
            <p:nvPr/>
          </p:nvSpPr>
          <p:spPr>
            <a:xfrm flipH="1">
              <a:off x="8871171" y="5669724"/>
              <a:ext cx="3152546" cy="717452"/>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b="1" dirty="0">
                  <a:solidFill>
                    <a:schemeClr val="accent1"/>
                  </a:solidFill>
                  <a:latin typeface="Univers 45 Light" pitchFamily="2" charset="0"/>
                </a:rPr>
                <a:t>OP5: </a:t>
              </a:r>
              <a:r>
                <a:rPr lang="en-GB" sz="1100" b="1" dirty="0" err="1">
                  <a:solidFill>
                    <a:schemeClr val="accent1"/>
                  </a:solidFill>
                  <a:latin typeface="Univers 45 Light" pitchFamily="2" charset="0"/>
                </a:rPr>
                <a:t>gli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ambiti</a:t>
              </a:r>
              <a:r>
                <a:rPr lang="en-GB" sz="1100" b="1" dirty="0">
                  <a:solidFill>
                    <a:schemeClr val="accent1"/>
                  </a:solidFill>
                  <a:latin typeface="Univers 45 Light" pitchFamily="2" charset="0"/>
                </a:rPr>
                <a:t> di </a:t>
              </a:r>
              <a:r>
                <a:rPr lang="en-GB" sz="1100" b="1" dirty="0" err="1">
                  <a:solidFill>
                    <a:schemeClr val="accent1"/>
                  </a:solidFill>
                  <a:latin typeface="Univers 45 Light" pitchFamily="2" charset="0"/>
                </a:rPr>
                <a:t>intervento</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proposti</a:t>
              </a:r>
              <a:r>
                <a:rPr lang="en-GB" sz="1100" b="1" dirty="0">
                  <a:solidFill>
                    <a:schemeClr val="accent1"/>
                  </a:solidFill>
                  <a:latin typeface="Univers 45 Light" pitchFamily="2" charset="0"/>
                </a:rPr>
                <a:t> per le </a:t>
              </a:r>
              <a:r>
                <a:rPr lang="en-GB" sz="1100" b="1" dirty="0" err="1">
                  <a:solidFill>
                    <a:schemeClr val="accent1"/>
                  </a:solidFill>
                  <a:latin typeface="Univers 45 Light" pitchFamily="2" charset="0"/>
                </a:rPr>
                <a:t>aree</a:t>
              </a:r>
              <a:r>
                <a:rPr lang="en-GB" sz="1100" b="1" dirty="0">
                  <a:solidFill>
                    <a:schemeClr val="accent1"/>
                  </a:solidFill>
                  <a:latin typeface="Univers 45 Light" pitchFamily="2" charset="0"/>
                </a:rPr>
                <a:t> interne</a:t>
              </a:r>
            </a:p>
            <a:p>
              <a:pPr lvl="0" algn="just"/>
              <a:r>
                <a:rPr lang="en-GB" sz="1100" dirty="0">
                  <a:solidFill>
                    <a:schemeClr val="bg1">
                      <a:lumMod val="50000"/>
                    </a:schemeClr>
                  </a:solidFill>
                  <a:latin typeface="Univers 45 Light" pitchFamily="2" charset="0"/>
                </a:rPr>
                <a:t>I </a:t>
              </a:r>
              <a:r>
                <a:rPr lang="en-GB" sz="1100" dirty="0" err="1">
                  <a:solidFill>
                    <a:schemeClr val="bg1">
                      <a:lumMod val="50000"/>
                    </a:schemeClr>
                  </a:solidFill>
                  <a:latin typeface="Univers 45 Light" pitchFamily="2" charset="0"/>
                </a:rPr>
                <a:t>progetti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bandiera</a:t>
              </a:r>
              <a:endParaRPr lang="en-GB" sz="1100" dirty="0">
                <a:solidFill>
                  <a:schemeClr val="bg1">
                    <a:lumMod val="50000"/>
                  </a:schemeClr>
                </a:solidFill>
                <a:latin typeface="Univers 45 Light" pitchFamily="2" charset="0"/>
              </a:endParaRPr>
            </a:p>
          </p:txBody>
        </p:sp>
      </p:grpSp>
    </p:spTree>
    <p:extLst>
      <p:ext uri="{BB962C8B-B14F-4D97-AF65-F5344CB8AC3E}">
        <p14:creationId xmlns:p14="http://schemas.microsoft.com/office/powerpoint/2010/main" val="2105940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2614C7E1-F42E-48AC-B066-3771CF0A9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9" name="object 36">
            <a:extLst>
              <a:ext uri="{FF2B5EF4-FFF2-40B4-BE49-F238E27FC236}">
                <a16:creationId xmlns:a16="http://schemas.microsoft.com/office/drawing/2014/main" id="{B4285B3F-0634-414C-882F-D7520A58A59B}"/>
              </a:ext>
            </a:extLst>
          </p:cNvPr>
          <p:cNvSpPr txBox="1">
            <a:spLocks/>
          </p:cNvSpPr>
          <p:nvPr/>
        </p:nvSpPr>
        <p:spPr>
          <a:xfrm>
            <a:off x="11551996" y="6361039"/>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6</a:t>
            </a:fld>
            <a:endParaRPr lang="it-IT" spc="-5" dirty="0"/>
          </a:p>
        </p:txBody>
      </p:sp>
      <p:sp>
        <p:nvSpPr>
          <p:cNvPr id="10" name="Rettangolo 9">
            <a:extLst>
              <a:ext uri="{FF2B5EF4-FFF2-40B4-BE49-F238E27FC236}">
                <a16:creationId xmlns:a16="http://schemas.microsoft.com/office/drawing/2014/main" id="{6C31E0CF-908E-475B-B33C-6F0E31578C71}"/>
              </a:ext>
            </a:extLst>
          </p:cNvPr>
          <p:cNvSpPr/>
          <p:nvPr/>
        </p:nvSpPr>
        <p:spPr>
          <a:xfrm>
            <a:off x="0" y="102222"/>
            <a:ext cx="79629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20FFE2D3-00D1-46AE-8088-CE750980C4D2}"/>
              </a:ext>
            </a:extLst>
          </p:cNvPr>
          <p:cNvSpPr/>
          <p:nvPr/>
        </p:nvSpPr>
        <p:spPr>
          <a:xfrm>
            <a:off x="305902" y="139931"/>
            <a:ext cx="120650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I progetti bandiera</a:t>
            </a:r>
            <a:endParaRPr lang="it-IT" sz="2000" dirty="0">
              <a:solidFill>
                <a:schemeClr val="bg1"/>
              </a:solidFill>
              <a:latin typeface="Caibri light"/>
              <a:cs typeface="Arial"/>
            </a:endParaRPr>
          </a:p>
        </p:txBody>
      </p:sp>
      <p:sp>
        <p:nvSpPr>
          <p:cNvPr id="12" name="Freeform 19">
            <a:extLst>
              <a:ext uri="{FF2B5EF4-FFF2-40B4-BE49-F238E27FC236}">
                <a16:creationId xmlns:a16="http://schemas.microsoft.com/office/drawing/2014/main" id="{57C7F728-C3EF-472F-983F-D1358A1A500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ttangolo 80">
            <a:extLst>
              <a:ext uri="{FF2B5EF4-FFF2-40B4-BE49-F238E27FC236}">
                <a16:creationId xmlns:a16="http://schemas.microsoft.com/office/drawing/2014/main" id="{B906D3BA-6260-4BED-B490-EF02419F5E5C}"/>
              </a:ext>
            </a:extLst>
          </p:cNvPr>
          <p:cNvSpPr/>
          <p:nvPr/>
        </p:nvSpPr>
        <p:spPr>
          <a:xfrm>
            <a:off x="6896" y="701140"/>
            <a:ext cx="12185103" cy="997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it-IT" sz="1600" dirty="0">
                <a:solidFill>
                  <a:schemeClr val="tx1"/>
                </a:solidFill>
                <a:latin typeface="Calibri light (titoli)"/>
              </a:rPr>
              <a:t>Per progetti bandiera qui sono da intendere i progetti che per settori di intervento, tipologia di destinatari, platee di riferimento, modalità di attuazione, trovano la loro naturale “dimensione di attuazione” nelle aree interne della regione. I progetti bandiera per il periodo 2021-2027 fin qui considerati sono:</a:t>
            </a:r>
          </a:p>
        </p:txBody>
      </p:sp>
      <p:sp>
        <p:nvSpPr>
          <p:cNvPr id="105" name="Rettangolo 104">
            <a:extLst>
              <a:ext uri="{FF2B5EF4-FFF2-40B4-BE49-F238E27FC236}">
                <a16:creationId xmlns:a16="http://schemas.microsoft.com/office/drawing/2014/main" id="{AEF13199-54CB-49F1-8E1B-65B188D4C3A2}"/>
              </a:ext>
            </a:extLst>
          </p:cNvPr>
          <p:cNvSpPr/>
          <p:nvPr/>
        </p:nvSpPr>
        <p:spPr>
          <a:xfrm>
            <a:off x="819793" y="1998990"/>
            <a:ext cx="6223546"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a:t>
            </a:r>
            <a:r>
              <a:rPr lang="it-IT" sz="1400" dirty="0">
                <a:solidFill>
                  <a:srgbClr val="000000"/>
                </a:solidFill>
                <a:latin typeface="Calibri light (titoli)"/>
                <a:ea typeface="Times New Roman" panose="02020603050405020304" pitchFamily="18" charset="0"/>
                <a:cs typeface="Times New Roman" panose="02020603050405020304" pitchFamily="18" charset="0"/>
              </a:rPr>
              <a:t>promozione turistica in chiave </a:t>
            </a:r>
            <a:r>
              <a:rPr lang="it-IT" sz="1400" b="1" dirty="0">
                <a:solidFill>
                  <a:srgbClr val="000000"/>
                </a:solidFill>
                <a:latin typeface="Calibri light (titoli)"/>
                <a:ea typeface="Times New Roman" panose="02020603050405020304" pitchFamily="18" charset="0"/>
                <a:cs typeface="Times New Roman" panose="02020603050405020304" pitchFamily="18" charset="0"/>
              </a:rPr>
              <a:t>sostenibile di luoghi-simbolo</a:t>
            </a:r>
            <a:r>
              <a:rPr lang="it-IT" sz="1400" dirty="0">
                <a:solidFill>
                  <a:srgbClr val="000000"/>
                </a:solidFill>
                <a:latin typeface="Calibri light (titoli)"/>
                <a:ea typeface="Times New Roman" panose="02020603050405020304" pitchFamily="18" charset="0"/>
                <a:cs typeface="Times New Roman" panose="02020603050405020304" pitchFamily="18" charset="0"/>
              </a:rPr>
              <a:t> riferibili al paesaggio evocativo alpino.</a:t>
            </a:r>
            <a:endParaRPr lang="it-IT" sz="1400" dirty="0">
              <a:latin typeface="Calibri light (titoli)"/>
              <a:ea typeface="Times New Roman" panose="02020603050405020304" pitchFamily="18" charset="0"/>
              <a:cs typeface="Times New Roman" panose="02020603050405020304" pitchFamily="18" charset="0"/>
            </a:endParaRPr>
          </a:p>
        </p:txBody>
      </p:sp>
      <p:sp>
        <p:nvSpPr>
          <p:cNvPr id="106" name="Rettangolo 105">
            <a:extLst>
              <a:ext uri="{FF2B5EF4-FFF2-40B4-BE49-F238E27FC236}">
                <a16:creationId xmlns:a16="http://schemas.microsoft.com/office/drawing/2014/main" id="{B195CF2A-24F4-4890-BBD0-B8A1AF3C8748}"/>
              </a:ext>
            </a:extLst>
          </p:cNvPr>
          <p:cNvSpPr/>
          <p:nvPr/>
        </p:nvSpPr>
        <p:spPr>
          <a:xfrm>
            <a:off x="828219" y="4300990"/>
            <a:ext cx="6237699" cy="523220"/>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Intervento per l’adeguamento strutturale e funzionale di </a:t>
            </a:r>
            <a:r>
              <a:rPr lang="it-IT" sz="1400" b="1" dirty="0">
                <a:latin typeface="Calibri light (titoli)"/>
                <a:ea typeface="Times New Roman" panose="02020603050405020304" pitchFamily="18" charset="0"/>
                <a:cs typeface="Times New Roman" panose="02020603050405020304" pitchFamily="18" charset="0"/>
              </a:rPr>
              <a:t>stabili di proprietà comunale </a:t>
            </a:r>
            <a:r>
              <a:rPr lang="it-IT" sz="1400" dirty="0">
                <a:latin typeface="Calibri light (titoli)"/>
                <a:ea typeface="Times New Roman" panose="02020603050405020304" pitchFamily="18" charset="0"/>
                <a:cs typeface="Times New Roman" panose="02020603050405020304" pitchFamily="18" charset="0"/>
              </a:rPr>
              <a:t>da restituire all’utilizzo pubblico e sociale ed a punti vendita di prodotti locali;</a:t>
            </a:r>
          </a:p>
        </p:txBody>
      </p:sp>
      <p:sp>
        <p:nvSpPr>
          <p:cNvPr id="107" name="Rettangolo 106">
            <a:extLst>
              <a:ext uri="{FF2B5EF4-FFF2-40B4-BE49-F238E27FC236}">
                <a16:creationId xmlns:a16="http://schemas.microsoft.com/office/drawing/2014/main" id="{2AC38C6D-6EB8-4DC9-ABA0-9024D37AF3DC}"/>
              </a:ext>
            </a:extLst>
          </p:cNvPr>
          <p:cNvSpPr/>
          <p:nvPr/>
        </p:nvSpPr>
        <p:spPr>
          <a:xfrm>
            <a:off x="801464" y="2803830"/>
            <a:ext cx="6237699" cy="1169551"/>
          </a:xfrm>
          <a:prstGeom prst="rect">
            <a:avLst/>
          </a:prstGeom>
        </p:spPr>
        <p:txBody>
          <a:bodyPr wrap="square">
            <a:spAutoFit/>
          </a:bodyPr>
          <a:lstStyle/>
          <a:p>
            <a:pPr lvl="0" algn="just">
              <a:spcAft>
                <a:spcPts val="1200"/>
              </a:spcAft>
            </a:pPr>
            <a:r>
              <a:rPr lang="it-IT" sz="1400" dirty="0">
                <a:latin typeface="Calibri light (titoli)"/>
                <a:ea typeface="Times New Roman" panose="02020603050405020304" pitchFamily="18" charset="0"/>
                <a:cs typeface="Times New Roman" panose="02020603050405020304" pitchFamily="18" charset="0"/>
              </a:rPr>
              <a:t>Programma di intervento – anche strutturale - sui </a:t>
            </a:r>
            <a:r>
              <a:rPr lang="it-IT" sz="1400" b="1" dirty="0">
                <a:latin typeface="Calibri light (titoli)"/>
                <a:ea typeface="Times New Roman" panose="02020603050405020304" pitchFamily="18" charset="0"/>
                <a:cs typeface="Times New Roman" panose="02020603050405020304" pitchFamily="18" charset="0"/>
              </a:rPr>
              <a:t>rifugi alpini</a:t>
            </a:r>
            <a:r>
              <a:rPr lang="it-IT" sz="1400" dirty="0">
                <a:latin typeface="Calibri light (titoli)"/>
                <a:ea typeface="Times New Roman" panose="02020603050405020304" pitchFamily="18" charset="0"/>
                <a:cs typeface="Times New Roman" panose="02020603050405020304" pitchFamily="18" charset="0"/>
              </a:rPr>
              <a:t>, individuato come presidio insostituibile per il turismo della montagna; da adeguare alla richiesta per qualità dei servizi offerti, per gestione ecologicamente compatibile con l’ambiente (trattamento acque reflue, trattamento rifiuti, ecc.) anche attraverso fonti autonome di energia pulita (fotovoltaico, riscaldamento solare per l’acqua, </a:t>
            </a:r>
            <a:r>
              <a:rPr lang="it-IT" sz="1400" dirty="0" err="1">
                <a:latin typeface="Calibri light (titoli)"/>
                <a:ea typeface="Times New Roman" panose="02020603050405020304" pitchFamily="18" charset="0"/>
                <a:cs typeface="Times New Roman" panose="02020603050405020304" pitchFamily="18" charset="0"/>
              </a:rPr>
              <a:t>ecc</a:t>
            </a:r>
            <a:r>
              <a:rPr lang="it-IT" sz="1400" dirty="0">
                <a:latin typeface="Calibri light (titoli)"/>
                <a:ea typeface="Times New Roman" panose="02020603050405020304" pitchFamily="18" charset="0"/>
                <a:cs typeface="Times New Roman" panose="02020603050405020304" pitchFamily="18" charset="0"/>
              </a:rPr>
              <a:t>);</a:t>
            </a:r>
          </a:p>
        </p:txBody>
      </p:sp>
      <p:sp>
        <p:nvSpPr>
          <p:cNvPr id="108" name="Rettangolo 107">
            <a:extLst>
              <a:ext uri="{FF2B5EF4-FFF2-40B4-BE49-F238E27FC236}">
                <a16:creationId xmlns:a16="http://schemas.microsoft.com/office/drawing/2014/main" id="{600B7BAC-6605-49C7-9DEB-1D8D1DDB1FCF}"/>
              </a:ext>
            </a:extLst>
          </p:cNvPr>
          <p:cNvSpPr/>
          <p:nvPr/>
        </p:nvSpPr>
        <p:spPr>
          <a:xfrm>
            <a:off x="819792" y="5089786"/>
            <a:ext cx="6237699" cy="954107"/>
          </a:xfrm>
          <a:prstGeom prst="rect">
            <a:avLst/>
          </a:prstGeom>
        </p:spPr>
        <p:txBody>
          <a:bodyPr wrap="square">
            <a:spAutoFit/>
          </a:bodyPr>
          <a:lstStyle/>
          <a:p>
            <a:pPr algn="just"/>
            <a:r>
              <a:rPr lang="it-IT" sz="1400" dirty="0">
                <a:latin typeface="Calibri light (titoli)"/>
                <a:ea typeface="Times New Roman" panose="02020603050405020304" pitchFamily="18" charset="0"/>
                <a:cs typeface="Times New Roman" panose="02020603050405020304" pitchFamily="18" charset="0"/>
              </a:rPr>
              <a:t>Progetti per la valorizzazione, l’accessibilità, la fruibilità </a:t>
            </a:r>
            <a:r>
              <a:rPr lang="it-IT" sz="1400" b="1" dirty="0">
                <a:latin typeface="Calibri light (titoli)"/>
                <a:ea typeface="Times New Roman" panose="02020603050405020304" pitchFamily="18" charset="0"/>
                <a:cs typeface="Times New Roman" panose="02020603050405020304" pitchFamily="18" charset="0"/>
              </a:rPr>
              <a:t>delle risorse naturali, di musei, attrattori e beni culturali, </a:t>
            </a:r>
            <a:r>
              <a:rPr lang="it-IT" sz="1400" dirty="0">
                <a:latin typeface="Calibri light (titoli)"/>
                <a:ea typeface="Times New Roman" panose="02020603050405020304" pitchFamily="18" charset="0"/>
                <a:cs typeface="Times New Roman" panose="02020603050405020304" pitchFamily="18" charset="0"/>
              </a:rPr>
              <a:t>di collezioni</a:t>
            </a:r>
            <a:r>
              <a:rPr lang="it-IT" sz="1400" dirty="0">
                <a:solidFill>
                  <a:srgbClr val="000000"/>
                </a:solidFill>
                <a:latin typeface="Calibri light (titoli)"/>
                <a:ea typeface="Times New Roman" panose="02020603050405020304" pitchFamily="18" charset="0"/>
                <a:cs typeface="Times New Roman" panose="02020603050405020304" pitchFamily="18" charset="0"/>
              </a:rPr>
              <a:t> artistico-culturali localizzati in aree interne.</a:t>
            </a:r>
            <a:endParaRPr lang="it-IT" sz="1400" dirty="0">
              <a:latin typeface="Calibri light (titoli)"/>
              <a:ea typeface="Times New Roman" panose="02020603050405020304" pitchFamily="18" charset="0"/>
              <a:cs typeface="Times New Roman" panose="02020603050405020304" pitchFamily="18" charset="0"/>
            </a:endParaRPr>
          </a:p>
          <a:p>
            <a:pPr algn="just"/>
            <a:endParaRPr lang="it-IT" sz="1400" dirty="0">
              <a:latin typeface="+mj-lt"/>
            </a:endParaRPr>
          </a:p>
        </p:txBody>
      </p:sp>
      <p:sp>
        <p:nvSpPr>
          <p:cNvPr id="110" name="Oval 54">
            <a:extLst>
              <a:ext uri="{FF2B5EF4-FFF2-40B4-BE49-F238E27FC236}">
                <a16:creationId xmlns:a16="http://schemas.microsoft.com/office/drawing/2014/main" id="{2A5457AA-06BF-4FB2-A429-30282886A5D2}"/>
              </a:ext>
            </a:extLst>
          </p:cNvPr>
          <p:cNvSpPr/>
          <p:nvPr/>
        </p:nvSpPr>
        <p:spPr>
          <a:xfrm>
            <a:off x="419292" y="2022541"/>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1" name="Chevron 55">
            <a:extLst>
              <a:ext uri="{FF2B5EF4-FFF2-40B4-BE49-F238E27FC236}">
                <a16:creationId xmlns:a16="http://schemas.microsoft.com/office/drawing/2014/main" id="{9A2BB003-E4F0-4C46-8F18-F8C5F2F8DF68}"/>
              </a:ext>
            </a:extLst>
          </p:cNvPr>
          <p:cNvSpPr/>
          <p:nvPr/>
        </p:nvSpPr>
        <p:spPr>
          <a:xfrm>
            <a:off x="507958" y="2126111"/>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2" name="Oval 54">
            <a:extLst>
              <a:ext uri="{FF2B5EF4-FFF2-40B4-BE49-F238E27FC236}">
                <a16:creationId xmlns:a16="http://schemas.microsoft.com/office/drawing/2014/main" id="{E1378A7D-7FE5-488D-90EF-E6324D5381EB}"/>
              </a:ext>
            </a:extLst>
          </p:cNvPr>
          <p:cNvSpPr/>
          <p:nvPr/>
        </p:nvSpPr>
        <p:spPr>
          <a:xfrm>
            <a:off x="408761" y="2831445"/>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3" name="Chevron 55">
            <a:extLst>
              <a:ext uri="{FF2B5EF4-FFF2-40B4-BE49-F238E27FC236}">
                <a16:creationId xmlns:a16="http://schemas.microsoft.com/office/drawing/2014/main" id="{ADA6BF7A-1D06-407E-856D-EE407E71B201}"/>
              </a:ext>
            </a:extLst>
          </p:cNvPr>
          <p:cNvSpPr/>
          <p:nvPr/>
        </p:nvSpPr>
        <p:spPr>
          <a:xfrm>
            <a:off x="497427" y="2924868"/>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4" name="Oval 54">
            <a:extLst>
              <a:ext uri="{FF2B5EF4-FFF2-40B4-BE49-F238E27FC236}">
                <a16:creationId xmlns:a16="http://schemas.microsoft.com/office/drawing/2014/main" id="{EFC1CFF0-E744-4E76-B314-F15CF17E9AFB}"/>
              </a:ext>
            </a:extLst>
          </p:cNvPr>
          <p:cNvSpPr/>
          <p:nvPr/>
        </p:nvSpPr>
        <p:spPr>
          <a:xfrm>
            <a:off x="419292" y="4379306"/>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5" name="Chevron 55">
            <a:extLst>
              <a:ext uri="{FF2B5EF4-FFF2-40B4-BE49-F238E27FC236}">
                <a16:creationId xmlns:a16="http://schemas.microsoft.com/office/drawing/2014/main" id="{2BFBE223-2AFC-4F36-93DB-A4BB91E411D8}"/>
              </a:ext>
            </a:extLst>
          </p:cNvPr>
          <p:cNvSpPr/>
          <p:nvPr/>
        </p:nvSpPr>
        <p:spPr>
          <a:xfrm>
            <a:off x="507958" y="4482876"/>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sp>
        <p:nvSpPr>
          <p:cNvPr id="116" name="Oval 54">
            <a:extLst>
              <a:ext uri="{FF2B5EF4-FFF2-40B4-BE49-F238E27FC236}">
                <a16:creationId xmlns:a16="http://schemas.microsoft.com/office/drawing/2014/main" id="{557C6B07-8E92-43DA-94F9-50BC6C61193E}"/>
              </a:ext>
            </a:extLst>
          </p:cNvPr>
          <p:cNvSpPr/>
          <p:nvPr/>
        </p:nvSpPr>
        <p:spPr>
          <a:xfrm>
            <a:off x="408761" y="5138633"/>
            <a:ext cx="284156" cy="36035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117" name="Chevron 55">
            <a:extLst>
              <a:ext uri="{FF2B5EF4-FFF2-40B4-BE49-F238E27FC236}">
                <a16:creationId xmlns:a16="http://schemas.microsoft.com/office/drawing/2014/main" id="{CE7CE38E-0EC5-46E3-8072-654812D0B3E3}"/>
              </a:ext>
            </a:extLst>
          </p:cNvPr>
          <p:cNvSpPr/>
          <p:nvPr/>
        </p:nvSpPr>
        <p:spPr>
          <a:xfrm>
            <a:off x="497427" y="5242203"/>
            <a:ext cx="106825" cy="153214"/>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cxnSp>
        <p:nvCxnSpPr>
          <p:cNvPr id="118" name="Connettore diritto 117">
            <a:extLst>
              <a:ext uri="{FF2B5EF4-FFF2-40B4-BE49-F238E27FC236}">
                <a16:creationId xmlns:a16="http://schemas.microsoft.com/office/drawing/2014/main" id="{377E9D44-174E-4A98-9F82-D8ECF9C4001B}"/>
              </a:ext>
            </a:extLst>
          </p:cNvPr>
          <p:cNvCxnSpPr>
            <a:cxnSpLocks/>
          </p:cNvCxnSpPr>
          <p:nvPr/>
        </p:nvCxnSpPr>
        <p:spPr>
          <a:xfrm flipH="1">
            <a:off x="934082" y="2650941"/>
            <a:ext cx="61050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Connettore diritto 118">
            <a:extLst>
              <a:ext uri="{FF2B5EF4-FFF2-40B4-BE49-F238E27FC236}">
                <a16:creationId xmlns:a16="http://schemas.microsoft.com/office/drawing/2014/main" id="{3F928F99-47BD-49D0-8F1C-2A98CF777520}"/>
              </a:ext>
            </a:extLst>
          </p:cNvPr>
          <p:cNvCxnSpPr>
            <a:cxnSpLocks/>
          </p:cNvCxnSpPr>
          <p:nvPr/>
        </p:nvCxnSpPr>
        <p:spPr>
          <a:xfrm flipH="1">
            <a:off x="934082" y="4143010"/>
            <a:ext cx="60311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Connettore diritto 119">
            <a:extLst>
              <a:ext uri="{FF2B5EF4-FFF2-40B4-BE49-F238E27FC236}">
                <a16:creationId xmlns:a16="http://schemas.microsoft.com/office/drawing/2014/main" id="{4996EAF1-0461-434A-B5F6-C8BC064E7F38}"/>
              </a:ext>
            </a:extLst>
          </p:cNvPr>
          <p:cNvCxnSpPr>
            <a:cxnSpLocks/>
          </p:cNvCxnSpPr>
          <p:nvPr/>
        </p:nvCxnSpPr>
        <p:spPr>
          <a:xfrm flipH="1">
            <a:off x="934083" y="5007956"/>
            <a:ext cx="610508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1" name="Group 811">
            <a:extLst>
              <a:ext uri="{FF2B5EF4-FFF2-40B4-BE49-F238E27FC236}">
                <a16:creationId xmlns:a16="http://schemas.microsoft.com/office/drawing/2014/main" id="{E5440E0F-E9E2-4FE8-AFFB-38017A6B37AF}"/>
              </a:ext>
            </a:extLst>
          </p:cNvPr>
          <p:cNvGrpSpPr/>
          <p:nvPr/>
        </p:nvGrpSpPr>
        <p:grpSpPr>
          <a:xfrm>
            <a:off x="7818663" y="1978595"/>
            <a:ext cx="2789898" cy="3412406"/>
            <a:chOff x="5773141" y="325178"/>
            <a:chExt cx="5301109" cy="5443204"/>
          </a:xfrm>
        </p:grpSpPr>
        <p:sp>
          <p:nvSpPr>
            <p:cNvPr id="122" name="Freeform 5">
              <a:extLst>
                <a:ext uri="{FF2B5EF4-FFF2-40B4-BE49-F238E27FC236}">
                  <a16:creationId xmlns:a16="http://schemas.microsoft.com/office/drawing/2014/main" id="{9357FC03-9CA2-4B49-B035-4736802CF503}"/>
                </a:ext>
              </a:extLst>
            </p:cNvPr>
            <p:cNvSpPr>
              <a:spLocks/>
            </p:cNvSpPr>
            <p:nvPr/>
          </p:nvSpPr>
          <p:spPr bwMode="auto">
            <a:xfrm>
              <a:off x="8248281" y="4233820"/>
              <a:ext cx="2186206" cy="466176"/>
            </a:xfrm>
            <a:custGeom>
              <a:avLst/>
              <a:gdLst>
                <a:gd name="T0" fmla="*/ 0 w 1211"/>
                <a:gd name="T1" fmla="*/ 105 h 259"/>
                <a:gd name="T2" fmla="*/ 23 w 1211"/>
                <a:gd name="T3" fmla="*/ 130 h 259"/>
                <a:gd name="T4" fmla="*/ 55 w 1211"/>
                <a:gd name="T5" fmla="*/ 130 h 259"/>
                <a:gd name="T6" fmla="*/ 449 w 1211"/>
                <a:gd name="T7" fmla="*/ 35 h 259"/>
                <a:gd name="T8" fmla="*/ 470 w 1211"/>
                <a:gd name="T9" fmla="*/ 0 h 259"/>
                <a:gd name="T10" fmla="*/ 1211 w 1211"/>
                <a:gd name="T11" fmla="*/ 0 h 259"/>
                <a:gd name="T12" fmla="*/ 1211 w 1211"/>
                <a:gd name="T13" fmla="*/ 259 h 259"/>
              </a:gdLst>
              <a:ahLst/>
              <a:cxnLst>
                <a:cxn ang="0">
                  <a:pos x="T0" y="T1"/>
                </a:cxn>
                <a:cxn ang="0">
                  <a:pos x="T2" y="T3"/>
                </a:cxn>
                <a:cxn ang="0">
                  <a:pos x="T4" y="T5"/>
                </a:cxn>
                <a:cxn ang="0">
                  <a:pos x="T6" y="T7"/>
                </a:cxn>
                <a:cxn ang="0">
                  <a:pos x="T8" y="T9"/>
                </a:cxn>
                <a:cxn ang="0">
                  <a:pos x="T10" y="T11"/>
                </a:cxn>
                <a:cxn ang="0">
                  <a:pos x="T12" y="T13"/>
                </a:cxn>
              </a:cxnLst>
              <a:rect l="0" t="0" r="r" b="b"/>
              <a:pathLst>
                <a:path w="1211" h="259">
                  <a:moveTo>
                    <a:pt x="0" y="105"/>
                  </a:moveTo>
                  <a:cubicBezTo>
                    <a:pt x="0" y="118"/>
                    <a:pt x="10" y="129"/>
                    <a:pt x="23" y="130"/>
                  </a:cubicBezTo>
                  <a:cubicBezTo>
                    <a:pt x="34" y="130"/>
                    <a:pt x="44" y="130"/>
                    <a:pt x="55" y="130"/>
                  </a:cubicBezTo>
                  <a:cubicBezTo>
                    <a:pt x="197" y="130"/>
                    <a:pt x="331" y="96"/>
                    <a:pt x="449" y="35"/>
                  </a:cubicBezTo>
                  <a:cubicBezTo>
                    <a:pt x="461" y="29"/>
                    <a:pt x="470" y="13"/>
                    <a:pt x="470" y="0"/>
                  </a:cubicBezTo>
                  <a:cubicBezTo>
                    <a:pt x="1211" y="0"/>
                    <a:pt x="1211" y="0"/>
                    <a:pt x="1211" y="0"/>
                  </a:cubicBezTo>
                  <a:cubicBezTo>
                    <a:pt x="1211" y="259"/>
                    <a:pt x="1211" y="259"/>
                    <a:pt x="1211" y="259"/>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3" name="Freeform 6">
              <a:extLst>
                <a:ext uri="{FF2B5EF4-FFF2-40B4-BE49-F238E27FC236}">
                  <a16:creationId xmlns:a16="http://schemas.microsoft.com/office/drawing/2014/main" id="{28E9E2AC-25F6-451D-9F79-AA96B7FC8B07}"/>
                </a:ext>
              </a:extLst>
            </p:cNvPr>
            <p:cNvSpPr>
              <a:spLocks/>
            </p:cNvSpPr>
            <p:nvPr/>
          </p:nvSpPr>
          <p:spPr bwMode="auto">
            <a:xfrm>
              <a:off x="8051146" y="4437368"/>
              <a:ext cx="1060953" cy="1331014"/>
            </a:xfrm>
            <a:custGeom>
              <a:avLst/>
              <a:gdLst>
                <a:gd name="T0" fmla="*/ 588 w 588"/>
                <a:gd name="T1" fmla="*/ 0 h 737"/>
                <a:gd name="T2" fmla="*/ 567 w 588"/>
                <a:gd name="T3" fmla="*/ 35 h 737"/>
                <a:gd name="T4" fmla="*/ 173 w 588"/>
                <a:gd name="T5" fmla="*/ 130 h 737"/>
                <a:gd name="T6" fmla="*/ 146 w 588"/>
                <a:gd name="T7" fmla="*/ 130 h 737"/>
                <a:gd name="T8" fmla="*/ 119 w 588"/>
                <a:gd name="T9" fmla="*/ 106 h 737"/>
                <a:gd name="T10" fmla="*/ 0 w 588"/>
                <a:gd name="T11" fmla="*/ 106 h 737"/>
                <a:gd name="T12" fmla="*/ 0 w 588"/>
                <a:gd name="T13" fmla="*/ 737 h 737"/>
              </a:gdLst>
              <a:ahLst/>
              <a:cxnLst>
                <a:cxn ang="0">
                  <a:pos x="T0" y="T1"/>
                </a:cxn>
                <a:cxn ang="0">
                  <a:pos x="T2" y="T3"/>
                </a:cxn>
                <a:cxn ang="0">
                  <a:pos x="T4" y="T5"/>
                </a:cxn>
                <a:cxn ang="0">
                  <a:pos x="T6" y="T7"/>
                </a:cxn>
                <a:cxn ang="0">
                  <a:pos x="T8" y="T9"/>
                </a:cxn>
                <a:cxn ang="0">
                  <a:pos x="T10" y="T11"/>
                </a:cxn>
                <a:cxn ang="0">
                  <a:pos x="T12" y="T13"/>
                </a:cxn>
              </a:cxnLst>
              <a:rect l="0" t="0" r="r" b="b"/>
              <a:pathLst>
                <a:path w="588" h="737">
                  <a:moveTo>
                    <a:pt x="588" y="0"/>
                  </a:moveTo>
                  <a:cubicBezTo>
                    <a:pt x="588" y="13"/>
                    <a:pt x="579" y="29"/>
                    <a:pt x="567" y="35"/>
                  </a:cubicBezTo>
                  <a:cubicBezTo>
                    <a:pt x="449" y="96"/>
                    <a:pt x="315" y="130"/>
                    <a:pt x="173" y="130"/>
                  </a:cubicBezTo>
                  <a:cubicBezTo>
                    <a:pt x="164" y="130"/>
                    <a:pt x="155" y="130"/>
                    <a:pt x="146" y="130"/>
                  </a:cubicBezTo>
                  <a:cubicBezTo>
                    <a:pt x="133" y="129"/>
                    <a:pt x="120" y="118"/>
                    <a:pt x="119" y="106"/>
                  </a:cubicBezTo>
                  <a:cubicBezTo>
                    <a:pt x="0" y="106"/>
                    <a:pt x="0" y="106"/>
                    <a:pt x="0" y="106"/>
                  </a:cubicBezTo>
                  <a:cubicBezTo>
                    <a:pt x="0" y="737"/>
                    <a:pt x="0" y="737"/>
                    <a:pt x="0" y="737"/>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4" name="Freeform 7">
              <a:extLst>
                <a:ext uri="{FF2B5EF4-FFF2-40B4-BE49-F238E27FC236}">
                  <a16:creationId xmlns:a16="http://schemas.microsoft.com/office/drawing/2014/main" id="{E394AB55-8B9A-47D6-8553-F85ACE259FD6}"/>
                </a:ext>
              </a:extLst>
            </p:cNvPr>
            <p:cNvSpPr>
              <a:spLocks/>
            </p:cNvSpPr>
            <p:nvPr/>
          </p:nvSpPr>
          <p:spPr bwMode="auto">
            <a:xfrm>
              <a:off x="8522265" y="4729413"/>
              <a:ext cx="580310" cy="697657"/>
            </a:xfrm>
            <a:custGeom>
              <a:avLst/>
              <a:gdLst>
                <a:gd name="T0" fmla="*/ 0 w 321"/>
                <a:gd name="T1" fmla="*/ 47 h 386"/>
                <a:gd name="T2" fmla="*/ 92 w 321"/>
                <a:gd name="T3" fmla="*/ 88 h 386"/>
                <a:gd name="T4" fmla="*/ 211 w 321"/>
                <a:gd name="T5" fmla="*/ 0 h 386"/>
                <a:gd name="T6" fmla="*/ 321 w 321"/>
                <a:gd name="T7" fmla="*/ 0 h 386"/>
                <a:gd name="T8" fmla="*/ 321 w 321"/>
                <a:gd name="T9" fmla="*/ 386 h 386"/>
              </a:gdLst>
              <a:ahLst/>
              <a:cxnLst>
                <a:cxn ang="0">
                  <a:pos x="T0" y="T1"/>
                </a:cxn>
                <a:cxn ang="0">
                  <a:pos x="T2" y="T3"/>
                </a:cxn>
                <a:cxn ang="0">
                  <a:pos x="T4" y="T5"/>
                </a:cxn>
                <a:cxn ang="0">
                  <a:pos x="T6" y="T7"/>
                </a:cxn>
                <a:cxn ang="0">
                  <a:pos x="T8" y="T9"/>
                </a:cxn>
              </a:cxnLst>
              <a:rect l="0" t="0" r="r" b="b"/>
              <a:pathLst>
                <a:path w="321" h="386">
                  <a:moveTo>
                    <a:pt x="0" y="47"/>
                  </a:moveTo>
                  <a:cubicBezTo>
                    <a:pt x="22" y="72"/>
                    <a:pt x="55" y="88"/>
                    <a:pt x="92" y="88"/>
                  </a:cubicBezTo>
                  <a:cubicBezTo>
                    <a:pt x="148" y="88"/>
                    <a:pt x="195" y="51"/>
                    <a:pt x="211" y="0"/>
                  </a:cubicBezTo>
                  <a:cubicBezTo>
                    <a:pt x="321" y="0"/>
                    <a:pt x="321" y="0"/>
                    <a:pt x="321" y="0"/>
                  </a:cubicBezTo>
                  <a:cubicBezTo>
                    <a:pt x="321" y="386"/>
                    <a:pt x="321" y="386"/>
                    <a:pt x="321" y="386"/>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5" name="Freeform 8">
              <a:extLst>
                <a:ext uri="{FF2B5EF4-FFF2-40B4-BE49-F238E27FC236}">
                  <a16:creationId xmlns:a16="http://schemas.microsoft.com/office/drawing/2014/main" id="{616344B6-7416-4AB9-B00B-43F4907ED1BC}"/>
                </a:ext>
              </a:extLst>
            </p:cNvPr>
            <p:cNvSpPr>
              <a:spLocks/>
            </p:cNvSpPr>
            <p:nvPr/>
          </p:nvSpPr>
          <p:spPr bwMode="auto">
            <a:xfrm>
              <a:off x="6598076" y="3443668"/>
              <a:ext cx="2760086" cy="1580178"/>
            </a:xfrm>
            <a:custGeom>
              <a:avLst/>
              <a:gdLst>
                <a:gd name="T0" fmla="*/ 1529 w 1529"/>
                <a:gd name="T1" fmla="*/ 0 h 875"/>
                <a:gd name="T2" fmla="*/ 1513 w 1529"/>
                <a:gd name="T3" fmla="*/ 139 h 875"/>
                <a:gd name="T4" fmla="*/ 1473 w 1529"/>
                <a:gd name="T5" fmla="*/ 235 h 875"/>
                <a:gd name="T6" fmla="*/ 1329 w 1529"/>
                <a:gd name="T7" fmla="*/ 371 h 875"/>
                <a:gd name="T8" fmla="*/ 1053 w 1529"/>
                <a:gd name="T9" fmla="*/ 439 h 875"/>
                <a:gd name="T10" fmla="*/ 1 w 1529"/>
                <a:gd name="T11" fmla="*/ 443 h 875"/>
                <a:gd name="T12" fmla="*/ 0 w 1529"/>
                <a:gd name="T13" fmla="*/ 875 h 875"/>
              </a:gdLst>
              <a:ahLst/>
              <a:cxnLst>
                <a:cxn ang="0">
                  <a:pos x="T0" y="T1"/>
                </a:cxn>
                <a:cxn ang="0">
                  <a:pos x="T2" y="T3"/>
                </a:cxn>
                <a:cxn ang="0">
                  <a:pos x="T4" y="T5"/>
                </a:cxn>
                <a:cxn ang="0">
                  <a:pos x="T6" y="T7"/>
                </a:cxn>
                <a:cxn ang="0">
                  <a:pos x="T8" y="T9"/>
                </a:cxn>
                <a:cxn ang="0">
                  <a:pos x="T10" y="T11"/>
                </a:cxn>
                <a:cxn ang="0">
                  <a:pos x="T12" y="T13"/>
                </a:cxn>
              </a:cxnLst>
              <a:rect l="0" t="0" r="r" b="b"/>
              <a:pathLst>
                <a:path w="1529" h="875">
                  <a:moveTo>
                    <a:pt x="1529" y="0"/>
                  </a:moveTo>
                  <a:cubicBezTo>
                    <a:pt x="1521" y="47"/>
                    <a:pt x="1525" y="91"/>
                    <a:pt x="1513" y="139"/>
                  </a:cubicBezTo>
                  <a:cubicBezTo>
                    <a:pt x="1505" y="175"/>
                    <a:pt x="1493" y="203"/>
                    <a:pt x="1473" y="235"/>
                  </a:cubicBezTo>
                  <a:cubicBezTo>
                    <a:pt x="1437" y="295"/>
                    <a:pt x="1393" y="343"/>
                    <a:pt x="1329" y="371"/>
                  </a:cubicBezTo>
                  <a:cubicBezTo>
                    <a:pt x="1241" y="411"/>
                    <a:pt x="1149" y="435"/>
                    <a:pt x="1053" y="439"/>
                  </a:cubicBezTo>
                  <a:cubicBezTo>
                    <a:pt x="701" y="451"/>
                    <a:pt x="353" y="439"/>
                    <a:pt x="1" y="443"/>
                  </a:cubicBezTo>
                  <a:cubicBezTo>
                    <a:pt x="1" y="639"/>
                    <a:pt x="1" y="679"/>
                    <a:pt x="0" y="875"/>
                  </a:cubicBezTo>
                </a:path>
              </a:pathLst>
            </a:custGeom>
            <a:noFill/>
            <a:ln w="28575" cap="rnd">
              <a:solidFill>
                <a:srgbClr val="FF06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6" name="Freeform 9">
              <a:extLst>
                <a:ext uri="{FF2B5EF4-FFF2-40B4-BE49-F238E27FC236}">
                  <a16:creationId xmlns:a16="http://schemas.microsoft.com/office/drawing/2014/main" id="{42F52727-F839-4E2B-81A7-D0454F99D1D8}"/>
                </a:ext>
              </a:extLst>
            </p:cNvPr>
            <p:cNvSpPr>
              <a:spLocks/>
            </p:cNvSpPr>
            <p:nvPr/>
          </p:nvSpPr>
          <p:spPr bwMode="auto">
            <a:xfrm>
              <a:off x="9375117" y="2062303"/>
              <a:ext cx="1699133" cy="1599468"/>
            </a:xfrm>
            <a:custGeom>
              <a:avLst/>
              <a:gdLst>
                <a:gd name="T0" fmla="*/ 0 w 941"/>
                <a:gd name="T1" fmla="*/ 706 h 886"/>
                <a:gd name="T2" fmla="*/ 143 w 941"/>
                <a:gd name="T3" fmla="*/ 480 h 886"/>
                <a:gd name="T4" fmla="*/ 242 w 941"/>
                <a:gd name="T5" fmla="*/ 252 h 886"/>
                <a:gd name="T6" fmla="*/ 236 w 941"/>
                <a:gd name="T7" fmla="*/ 0 h 886"/>
                <a:gd name="T8" fmla="*/ 941 w 941"/>
                <a:gd name="T9" fmla="*/ 0 h 886"/>
                <a:gd name="T10" fmla="*/ 941 w 941"/>
                <a:gd name="T11" fmla="*/ 886 h 886"/>
              </a:gdLst>
              <a:ahLst/>
              <a:cxnLst>
                <a:cxn ang="0">
                  <a:pos x="T0" y="T1"/>
                </a:cxn>
                <a:cxn ang="0">
                  <a:pos x="T2" y="T3"/>
                </a:cxn>
                <a:cxn ang="0">
                  <a:pos x="T4" y="T5"/>
                </a:cxn>
                <a:cxn ang="0">
                  <a:pos x="T6" y="T7"/>
                </a:cxn>
                <a:cxn ang="0">
                  <a:pos x="T8" y="T9"/>
                </a:cxn>
                <a:cxn ang="0">
                  <a:pos x="T10" y="T11"/>
                </a:cxn>
              </a:cxnLst>
              <a:rect l="0" t="0" r="r" b="b"/>
              <a:pathLst>
                <a:path w="941" h="886">
                  <a:moveTo>
                    <a:pt x="0" y="706"/>
                  </a:moveTo>
                  <a:cubicBezTo>
                    <a:pt x="37" y="624"/>
                    <a:pt x="95" y="555"/>
                    <a:pt x="143" y="480"/>
                  </a:cubicBezTo>
                  <a:cubicBezTo>
                    <a:pt x="188" y="410"/>
                    <a:pt x="225" y="335"/>
                    <a:pt x="242" y="252"/>
                  </a:cubicBezTo>
                  <a:cubicBezTo>
                    <a:pt x="258" y="169"/>
                    <a:pt x="255" y="83"/>
                    <a:pt x="236" y="0"/>
                  </a:cubicBezTo>
                  <a:cubicBezTo>
                    <a:pt x="941" y="0"/>
                    <a:pt x="941" y="0"/>
                    <a:pt x="941" y="0"/>
                  </a:cubicBezTo>
                  <a:cubicBezTo>
                    <a:pt x="941" y="886"/>
                    <a:pt x="941" y="886"/>
                    <a:pt x="941" y="886"/>
                  </a:cubicBezTo>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7" name="Freeform 10">
              <a:extLst>
                <a:ext uri="{FF2B5EF4-FFF2-40B4-BE49-F238E27FC236}">
                  <a16:creationId xmlns:a16="http://schemas.microsoft.com/office/drawing/2014/main" id="{CBD3BEB5-D7E0-4D9E-96FD-F5DBE5EAAAB9}"/>
                </a:ext>
              </a:extLst>
            </p:cNvPr>
            <p:cNvSpPr>
              <a:spLocks/>
            </p:cNvSpPr>
            <p:nvPr/>
          </p:nvSpPr>
          <p:spPr bwMode="auto">
            <a:xfrm>
              <a:off x="8656379" y="325178"/>
              <a:ext cx="1666983" cy="1631618"/>
            </a:xfrm>
            <a:custGeom>
              <a:avLst/>
              <a:gdLst>
                <a:gd name="T0" fmla="*/ 618 w 923"/>
                <a:gd name="T1" fmla="*/ 904 h 904"/>
                <a:gd name="T2" fmla="*/ 427 w 923"/>
                <a:gd name="T3" fmla="*/ 630 h 904"/>
                <a:gd name="T4" fmla="*/ 0 w 923"/>
                <a:gd name="T5" fmla="*/ 476 h 904"/>
                <a:gd name="T6" fmla="*/ 0 w 923"/>
                <a:gd name="T7" fmla="*/ 0 h 904"/>
                <a:gd name="T8" fmla="*/ 923 w 923"/>
                <a:gd name="T9" fmla="*/ 0 h 904"/>
              </a:gdLst>
              <a:ahLst/>
              <a:cxnLst>
                <a:cxn ang="0">
                  <a:pos x="T0" y="T1"/>
                </a:cxn>
                <a:cxn ang="0">
                  <a:pos x="T2" y="T3"/>
                </a:cxn>
                <a:cxn ang="0">
                  <a:pos x="T4" y="T5"/>
                </a:cxn>
                <a:cxn ang="0">
                  <a:pos x="T6" y="T7"/>
                </a:cxn>
                <a:cxn ang="0">
                  <a:pos x="T8" y="T9"/>
                </a:cxn>
              </a:cxnLst>
              <a:rect l="0" t="0" r="r" b="b"/>
              <a:pathLst>
                <a:path w="923" h="904">
                  <a:moveTo>
                    <a:pt x="618" y="904"/>
                  </a:moveTo>
                  <a:cubicBezTo>
                    <a:pt x="580" y="798"/>
                    <a:pt x="513" y="703"/>
                    <a:pt x="427" y="630"/>
                  </a:cubicBezTo>
                  <a:cubicBezTo>
                    <a:pt x="308" y="531"/>
                    <a:pt x="155" y="474"/>
                    <a:pt x="0" y="476"/>
                  </a:cubicBezTo>
                  <a:cubicBezTo>
                    <a:pt x="0" y="0"/>
                    <a:pt x="0" y="0"/>
                    <a:pt x="0" y="0"/>
                  </a:cubicBezTo>
                  <a:cubicBezTo>
                    <a:pt x="923" y="0"/>
                    <a:pt x="923" y="0"/>
                    <a:pt x="923"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8" name="Freeform 11">
              <a:extLst>
                <a:ext uri="{FF2B5EF4-FFF2-40B4-BE49-F238E27FC236}">
                  <a16:creationId xmlns:a16="http://schemas.microsoft.com/office/drawing/2014/main" id="{8F5B00A2-A04E-4B7F-8BFF-46EE9899936D}"/>
                </a:ext>
              </a:extLst>
            </p:cNvPr>
            <p:cNvSpPr>
              <a:spLocks/>
            </p:cNvSpPr>
            <p:nvPr/>
          </p:nvSpPr>
          <p:spPr bwMode="auto">
            <a:xfrm>
              <a:off x="6391086" y="548253"/>
              <a:ext cx="2171739" cy="1310117"/>
            </a:xfrm>
            <a:custGeom>
              <a:avLst/>
              <a:gdLst>
                <a:gd name="T0" fmla="*/ 691 w 1203"/>
                <a:gd name="T1" fmla="*/ 726 h 726"/>
                <a:gd name="T2" fmla="*/ 1203 w 1203"/>
                <a:gd name="T3" fmla="*/ 356 h 726"/>
                <a:gd name="T4" fmla="*/ 1203 w 1203"/>
                <a:gd name="T5" fmla="*/ 0 h 726"/>
                <a:gd name="T6" fmla="*/ 0 w 1203"/>
                <a:gd name="T7" fmla="*/ 0 h 726"/>
              </a:gdLst>
              <a:ahLst/>
              <a:cxnLst>
                <a:cxn ang="0">
                  <a:pos x="T0" y="T1"/>
                </a:cxn>
                <a:cxn ang="0">
                  <a:pos x="T2" y="T3"/>
                </a:cxn>
                <a:cxn ang="0">
                  <a:pos x="T4" y="T5"/>
                </a:cxn>
                <a:cxn ang="0">
                  <a:pos x="T6" y="T7"/>
                </a:cxn>
              </a:cxnLst>
              <a:rect l="0" t="0" r="r" b="b"/>
              <a:pathLst>
                <a:path w="1203" h="726">
                  <a:moveTo>
                    <a:pt x="691" y="726"/>
                  </a:moveTo>
                  <a:cubicBezTo>
                    <a:pt x="781" y="525"/>
                    <a:pt x="981" y="381"/>
                    <a:pt x="1203" y="356"/>
                  </a:cubicBezTo>
                  <a:cubicBezTo>
                    <a:pt x="1203" y="0"/>
                    <a:pt x="1203" y="0"/>
                    <a:pt x="1203" y="0"/>
                  </a:cubicBezTo>
                  <a:cubicBezTo>
                    <a:pt x="0" y="0"/>
                    <a:pt x="0" y="0"/>
                    <a:pt x="0"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9" name="Freeform 12">
              <a:extLst>
                <a:ext uri="{FF2B5EF4-FFF2-40B4-BE49-F238E27FC236}">
                  <a16:creationId xmlns:a16="http://schemas.microsoft.com/office/drawing/2014/main" id="{2FAB44C8-3222-4E63-BDDF-C6E61C749686}"/>
                </a:ext>
              </a:extLst>
            </p:cNvPr>
            <p:cNvSpPr>
              <a:spLocks/>
            </p:cNvSpPr>
            <p:nvPr/>
          </p:nvSpPr>
          <p:spPr bwMode="auto">
            <a:xfrm>
              <a:off x="6166748" y="1964811"/>
              <a:ext cx="1829340" cy="1396922"/>
            </a:xfrm>
            <a:custGeom>
              <a:avLst/>
              <a:gdLst>
                <a:gd name="T0" fmla="*/ 1014 w 1014"/>
                <a:gd name="T1" fmla="*/ 774 h 774"/>
                <a:gd name="T2" fmla="*/ 881 w 1014"/>
                <a:gd name="T3" fmla="*/ 565 h 774"/>
                <a:gd name="T4" fmla="*/ 776 w 1014"/>
                <a:gd name="T5" fmla="*/ 340 h 774"/>
                <a:gd name="T6" fmla="*/ 793 w 1014"/>
                <a:gd name="T7" fmla="*/ 0 h 774"/>
                <a:gd name="T8" fmla="*/ 0 w 1014"/>
                <a:gd name="T9" fmla="*/ 0 h 774"/>
                <a:gd name="T10" fmla="*/ 0 w 1014"/>
                <a:gd name="T11" fmla="*/ 496 h 774"/>
              </a:gdLst>
              <a:ahLst/>
              <a:cxnLst>
                <a:cxn ang="0">
                  <a:pos x="T0" y="T1"/>
                </a:cxn>
                <a:cxn ang="0">
                  <a:pos x="T2" y="T3"/>
                </a:cxn>
                <a:cxn ang="0">
                  <a:pos x="T4" y="T5"/>
                </a:cxn>
                <a:cxn ang="0">
                  <a:pos x="T6" y="T7"/>
                </a:cxn>
                <a:cxn ang="0">
                  <a:pos x="T8" y="T9"/>
                </a:cxn>
                <a:cxn ang="0">
                  <a:pos x="T10" y="T11"/>
                </a:cxn>
              </a:cxnLst>
              <a:rect l="0" t="0" r="r" b="b"/>
              <a:pathLst>
                <a:path w="1014" h="774">
                  <a:moveTo>
                    <a:pt x="1014" y="774"/>
                  </a:moveTo>
                  <a:cubicBezTo>
                    <a:pt x="981" y="697"/>
                    <a:pt x="926" y="633"/>
                    <a:pt x="881" y="565"/>
                  </a:cubicBezTo>
                  <a:cubicBezTo>
                    <a:pt x="835" y="496"/>
                    <a:pt x="796" y="421"/>
                    <a:pt x="776" y="340"/>
                  </a:cubicBezTo>
                  <a:cubicBezTo>
                    <a:pt x="748" y="228"/>
                    <a:pt x="757" y="109"/>
                    <a:pt x="793" y="0"/>
                  </a:cubicBezTo>
                  <a:cubicBezTo>
                    <a:pt x="0" y="0"/>
                    <a:pt x="0" y="0"/>
                    <a:pt x="0" y="0"/>
                  </a:cubicBezTo>
                  <a:cubicBezTo>
                    <a:pt x="0" y="496"/>
                    <a:pt x="0" y="496"/>
                    <a:pt x="0" y="496"/>
                  </a:cubicBezTo>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0" name="Freeform 13">
              <a:extLst>
                <a:ext uri="{FF2B5EF4-FFF2-40B4-BE49-F238E27FC236}">
                  <a16:creationId xmlns:a16="http://schemas.microsoft.com/office/drawing/2014/main" id="{511C1B37-26CF-4DFB-A307-0D46F087ECD4}"/>
                </a:ext>
              </a:extLst>
            </p:cNvPr>
            <p:cNvSpPr>
              <a:spLocks/>
            </p:cNvSpPr>
            <p:nvPr/>
          </p:nvSpPr>
          <p:spPr bwMode="auto">
            <a:xfrm>
              <a:off x="5807968" y="3465735"/>
              <a:ext cx="2467520" cy="572272"/>
            </a:xfrm>
            <a:custGeom>
              <a:avLst/>
              <a:gdLst>
                <a:gd name="T0" fmla="*/ 1366 w 1366"/>
                <a:gd name="T1" fmla="*/ 317 h 317"/>
                <a:gd name="T2" fmla="*/ 1230 w 1366"/>
                <a:gd name="T3" fmla="*/ 0 h 317"/>
                <a:gd name="T4" fmla="*/ 0 w 1366"/>
                <a:gd name="T5" fmla="*/ 0 h 317"/>
                <a:gd name="T6" fmla="*/ 0 w 1366"/>
                <a:gd name="T7" fmla="*/ 238 h 317"/>
              </a:gdLst>
              <a:ahLst/>
              <a:cxnLst>
                <a:cxn ang="0">
                  <a:pos x="T0" y="T1"/>
                </a:cxn>
                <a:cxn ang="0">
                  <a:pos x="T2" y="T3"/>
                </a:cxn>
                <a:cxn ang="0">
                  <a:pos x="T4" y="T5"/>
                </a:cxn>
                <a:cxn ang="0">
                  <a:pos x="T6" y="T7"/>
                </a:cxn>
              </a:cxnLst>
              <a:rect l="0" t="0" r="r" b="b"/>
              <a:pathLst>
                <a:path w="1366" h="317">
                  <a:moveTo>
                    <a:pt x="1366" y="317"/>
                  </a:moveTo>
                  <a:cubicBezTo>
                    <a:pt x="1275" y="239"/>
                    <a:pt x="1223" y="120"/>
                    <a:pt x="1230" y="0"/>
                  </a:cubicBezTo>
                  <a:cubicBezTo>
                    <a:pt x="0" y="0"/>
                    <a:pt x="0" y="0"/>
                    <a:pt x="0" y="0"/>
                  </a:cubicBezTo>
                  <a:cubicBezTo>
                    <a:pt x="0" y="238"/>
                    <a:pt x="0" y="238"/>
                    <a:pt x="0" y="238"/>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1" name="Freeform 5386">
              <a:extLst>
                <a:ext uri="{FF2B5EF4-FFF2-40B4-BE49-F238E27FC236}">
                  <a16:creationId xmlns:a16="http://schemas.microsoft.com/office/drawing/2014/main" id="{4900417D-820F-4B15-9CF9-02702732868C}"/>
                </a:ext>
              </a:extLst>
            </p:cNvPr>
            <p:cNvSpPr>
              <a:spLocks/>
            </p:cNvSpPr>
            <p:nvPr/>
          </p:nvSpPr>
          <p:spPr bwMode="auto">
            <a:xfrm>
              <a:off x="7419226" y="5158805"/>
              <a:ext cx="430811" cy="380978"/>
            </a:xfrm>
            <a:custGeom>
              <a:avLst/>
              <a:gdLst>
                <a:gd name="T0" fmla="*/ 239 w 239"/>
                <a:gd name="T1" fmla="*/ 91 h 211"/>
                <a:gd name="T2" fmla="*/ 119 w 239"/>
                <a:gd name="T3" fmla="*/ 0 h 211"/>
                <a:gd name="T4" fmla="*/ 0 w 239"/>
                <a:gd name="T5" fmla="*/ 91 h 211"/>
                <a:gd name="T6" fmla="*/ 119 w 239"/>
                <a:gd name="T7" fmla="*/ 183 h 211"/>
                <a:gd name="T8" fmla="*/ 163 w 239"/>
                <a:gd name="T9" fmla="*/ 177 h 211"/>
                <a:gd name="T10" fmla="*/ 226 w 239"/>
                <a:gd name="T11" fmla="*/ 211 h 211"/>
                <a:gd name="T12" fmla="*/ 211 w 239"/>
                <a:gd name="T13" fmla="*/ 151 h 211"/>
                <a:gd name="T14" fmla="*/ 239 w 239"/>
                <a:gd name="T15" fmla="*/ 91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211">
                  <a:moveTo>
                    <a:pt x="239" y="91"/>
                  </a:moveTo>
                  <a:cubicBezTo>
                    <a:pt x="239" y="41"/>
                    <a:pt x="185" y="0"/>
                    <a:pt x="119" y="0"/>
                  </a:cubicBezTo>
                  <a:cubicBezTo>
                    <a:pt x="53" y="0"/>
                    <a:pt x="0" y="41"/>
                    <a:pt x="0" y="91"/>
                  </a:cubicBezTo>
                  <a:cubicBezTo>
                    <a:pt x="0" y="142"/>
                    <a:pt x="53" y="183"/>
                    <a:pt x="119" y="183"/>
                  </a:cubicBezTo>
                  <a:cubicBezTo>
                    <a:pt x="135" y="183"/>
                    <a:pt x="149" y="181"/>
                    <a:pt x="163" y="177"/>
                  </a:cubicBezTo>
                  <a:cubicBezTo>
                    <a:pt x="226" y="211"/>
                    <a:pt x="226" y="211"/>
                    <a:pt x="226" y="211"/>
                  </a:cubicBezTo>
                  <a:cubicBezTo>
                    <a:pt x="211" y="151"/>
                    <a:pt x="211" y="151"/>
                    <a:pt x="211" y="151"/>
                  </a:cubicBezTo>
                  <a:cubicBezTo>
                    <a:pt x="228" y="135"/>
                    <a:pt x="239" y="114"/>
                    <a:pt x="239" y="91"/>
                  </a:cubicBezTo>
                  <a:close/>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2" name="Freeform 5387">
              <a:extLst>
                <a:ext uri="{FF2B5EF4-FFF2-40B4-BE49-F238E27FC236}">
                  <a16:creationId xmlns:a16="http://schemas.microsoft.com/office/drawing/2014/main" id="{ABCEC321-557E-435F-89E4-E455FC18A476}"/>
                </a:ext>
              </a:extLst>
            </p:cNvPr>
            <p:cNvSpPr>
              <a:spLocks/>
            </p:cNvSpPr>
            <p:nvPr/>
          </p:nvSpPr>
          <p:spPr bwMode="auto">
            <a:xfrm>
              <a:off x="7277992" y="5317087"/>
              <a:ext cx="298996" cy="290958"/>
            </a:xfrm>
            <a:custGeom>
              <a:avLst/>
              <a:gdLst>
                <a:gd name="T0" fmla="*/ 166 w 166"/>
                <a:gd name="T1" fmla="*/ 124 h 161"/>
                <a:gd name="T2" fmla="*/ 104 w 166"/>
                <a:gd name="T3" fmla="*/ 139 h 161"/>
                <a:gd name="T4" fmla="*/ 67 w 166"/>
                <a:gd name="T5" fmla="*/ 133 h 161"/>
                <a:gd name="T6" fmla="*/ 12 w 166"/>
                <a:gd name="T7" fmla="*/ 161 h 161"/>
                <a:gd name="T8" fmla="*/ 25 w 166"/>
                <a:gd name="T9" fmla="*/ 112 h 161"/>
                <a:gd name="T10" fmla="*/ 0 w 166"/>
                <a:gd name="T11" fmla="*/ 63 h 161"/>
                <a:gd name="T12" fmla="*/ 46 w 166"/>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166" h="161">
                  <a:moveTo>
                    <a:pt x="166" y="124"/>
                  </a:moveTo>
                  <a:cubicBezTo>
                    <a:pt x="149" y="133"/>
                    <a:pt x="128" y="139"/>
                    <a:pt x="104" y="139"/>
                  </a:cubicBezTo>
                  <a:cubicBezTo>
                    <a:pt x="91" y="139"/>
                    <a:pt x="79" y="137"/>
                    <a:pt x="67" y="133"/>
                  </a:cubicBezTo>
                  <a:cubicBezTo>
                    <a:pt x="12" y="161"/>
                    <a:pt x="12" y="161"/>
                    <a:pt x="12" y="161"/>
                  </a:cubicBezTo>
                  <a:cubicBezTo>
                    <a:pt x="25" y="112"/>
                    <a:pt x="25" y="112"/>
                    <a:pt x="25" y="112"/>
                  </a:cubicBezTo>
                  <a:cubicBezTo>
                    <a:pt x="10" y="98"/>
                    <a:pt x="0" y="81"/>
                    <a:pt x="0" y="63"/>
                  </a:cubicBezTo>
                  <a:cubicBezTo>
                    <a:pt x="0" y="36"/>
                    <a:pt x="19" y="13"/>
                    <a:pt x="46" y="0"/>
                  </a:cubicBez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3" name="Oval 5388">
              <a:extLst>
                <a:ext uri="{FF2B5EF4-FFF2-40B4-BE49-F238E27FC236}">
                  <a16:creationId xmlns:a16="http://schemas.microsoft.com/office/drawing/2014/main" id="{335C9949-DE89-46B0-A1C4-52597FC92F05}"/>
                </a:ext>
              </a:extLst>
            </p:cNvPr>
            <p:cNvSpPr>
              <a:spLocks noChangeArrowheads="1"/>
            </p:cNvSpPr>
            <p:nvPr/>
          </p:nvSpPr>
          <p:spPr bwMode="auto">
            <a:xfrm>
              <a:off x="5907972" y="3965998"/>
              <a:ext cx="554590" cy="556197"/>
            </a:xfrm>
            <a:prstGeom prst="ellipse">
              <a:avLst/>
            </a:pr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4" name="Freeform 5389">
              <a:extLst>
                <a:ext uri="{FF2B5EF4-FFF2-40B4-BE49-F238E27FC236}">
                  <a16:creationId xmlns:a16="http://schemas.microsoft.com/office/drawing/2014/main" id="{C2E9D0DC-76EE-43D3-A883-3D201132BB83}"/>
                </a:ext>
              </a:extLst>
            </p:cNvPr>
            <p:cNvSpPr>
              <a:spLocks/>
            </p:cNvSpPr>
            <p:nvPr/>
          </p:nvSpPr>
          <p:spPr bwMode="auto">
            <a:xfrm>
              <a:off x="5970019" y="3962784"/>
              <a:ext cx="416344" cy="559411"/>
            </a:xfrm>
            <a:custGeom>
              <a:avLst/>
              <a:gdLst>
                <a:gd name="T0" fmla="*/ 21 w 231"/>
                <a:gd name="T1" fmla="*/ 39 h 310"/>
                <a:gd name="T2" fmla="*/ 0 w 231"/>
                <a:gd name="T3" fmla="*/ 99 h 310"/>
                <a:gd name="T4" fmla="*/ 22 w 231"/>
                <a:gd name="T5" fmla="*/ 156 h 310"/>
                <a:gd name="T6" fmla="*/ 89 w 231"/>
                <a:gd name="T7" fmla="*/ 201 h 310"/>
                <a:gd name="T8" fmla="*/ 85 w 231"/>
                <a:gd name="T9" fmla="*/ 227 h 310"/>
                <a:gd name="T10" fmla="*/ 105 w 231"/>
                <a:gd name="T11" fmla="*/ 260 h 310"/>
                <a:gd name="T12" fmla="*/ 108 w 231"/>
                <a:gd name="T13" fmla="*/ 291 h 310"/>
                <a:gd name="T14" fmla="*/ 106 w 231"/>
                <a:gd name="T15" fmla="*/ 310 h 310"/>
                <a:gd name="T16" fmla="*/ 123 w 231"/>
                <a:gd name="T17" fmla="*/ 310 h 310"/>
                <a:gd name="T18" fmla="*/ 176 w 231"/>
                <a:gd name="T19" fmla="*/ 273 h 310"/>
                <a:gd name="T20" fmla="*/ 224 w 231"/>
                <a:gd name="T21" fmla="*/ 225 h 310"/>
                <a:gd name="T22" fmla="*/ 186 w 231"/>
                <a:gd name="T23" fmla="*/ 217 h 310"/>
                <a:gd name="T24" fmla="*/ 161 w 231"/>
                <a:gd name="T25" fmla="*/ 197 h 310"/>
                <a:gd name="T26" fmla="*/ 122 w 231"/>
                <a:gd name="T27" fmla="*/ 186 h 310"/>
                <a:gd name="T28" fmla="*/ 89 w 231"/>
                <a:gd name="T29" fmla="*/ 194 h 310"/>
                <a:gd name="T30" fmla="*/ 68 w 231"/>
                <a:gd name="T31" fmla="*/ 158 h 310"/>
                <a:gd name="T32" fmla="*/ 38 w 231"/>
                <a:gd name="T33" fmla="*/ 154 h 310"/>
                <a:gd name="T34" fmla="*/ 73 w 231"/>
                <a:gd name="T35" fmla="*/ 123 h 310"/>
                <a:gd name="T36" fmla="*/ 92 w 231"/>
                <a:gd name="T37" fmla="*/ 139 h 310"/>
                <a:gd name="T38" fmla="*/ 151 w 231"/>
                <a:gd name="T39" fmla="*/ 81 h 310"/>
                <a:gd name="T40" fmla="*/ 124 w 231"/>
                <a:gd name="T41" fmla="*/ 53 h 310"/>
                <a:gd name="T42" fmla="*/ 133 w 231"/>
                <a:gd name="T43" fmla="*/ 37 h 310"/>
                <a:gd name="T44" fmla="*/ 159 w 231"/>
                <a:gd name="T45" fmla="*/ 25 h 310"/>
                <a:gd name="T46" fmla="*/ 113 w 231"/>
                <a:gd name="T4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1" h="310">
                  <a:moveTo>
                    <a:pt x="21" y="39"/>
                  </a:moveTo>
                  <a:cubicBezTo>
                    <a:pt x="21" y="39"/>
                    <a:pt x="0" y="81"/>
                    <a:pt x="0" y="99"/>
                  </a:cubicBezTo>
                  <a:cubicBezTo>
                    <a:pt x="0" y="117"/>
                    <a:pt x="15" y="149"/>
                    <a:pt x="22" y="156"/>
                  </a:cubicBezTo>
                  <a:cubicBezTo>
                    <a:pt x="29" y="162"/>
                    <a:pt x="84" y="201"/>
                    <a:pt x="89" y="201"/>
                  </a:cubicBezTo>
                  <a:cubicBezTo>
                    <a:pt x="93" y="201"/>
                    <a:pt x="85" y="216"/>
                    <a:pt x="85" y="227"/>
                  </a:cubicBezTo>
                  <a:cubicBezTo>
                    <a:pt x="85" y="237"/>
                    <a:pt x="100" y="257"/>
                    <a:pt x="105" y="260"/>
                  </a:cubicBezTo>
                  <a:cubicBezTo>
                    <a:pt x="111" y="263"/>
                    <a:pt x="114" y="279"/>
                    <a:pt x="108" y="291"/>
                  </a:cubicBezTo>
                  <a:cubicBezTo>
                    <a:pt x="101" y="302"/>
                    <a:pt x="106" y="310"/>
                    <a:pt x="106" y="310"/>
                  </a:cubicBezTo>
                  <a:cubicBezTo>
                    <a:pt x="123" y="310"/>
                    <a:pt x="123" y="310"/>
                    <a:pt x="123" y="310"/>
                  </a:cubicBezTo>
                  <a:cubicBezTo>
                    <a:pt x="123" y="310"/>
                    <a:pt x="173" y="282"/>
                    <a:pt x="176" y="273"/>
                  </a:cubicBezTo>
                  <a:cubicBezTo>
                    <a:pt x="178" y="264"/>
                    <a:pt x="231" y="243"/>
                    <a:pt x="224" y="225"/>
                  </a:cubicBezTo>
                  <a:cubicBezTo>
                    <a:pt x="217" y="207"/>
                    <a:pt x="201" y="221"/>
                    <a:pt x="186" y="217"/>
                  </a:cubicBezTo>
                  <a:cubicBezTo>
                    <a:pt x="171" y="213"/>
                    <a:pt x="177" y="199"/>
                    <a:pt x="161" y="197"/>
                  </a:cubicBezTo>
                  <a:cubicBezTo>
                    <a:pt x="146" y="196"/>
                    <a:pt x="141" y="185"/>
                    <a:pt x="122" y="186"/>
                  </a:cubicBezTo>
                  <a:cubicBezTo>
                    <a:pt x="104" y="187"/>
                    <a:pt x="97" y="199"/>
                    <a:pt x="89" y="194"/>
                  </a:cubicBezTo>
                  <a:cubicBezTo>
                    <a:pt x="81" y="190"/>
                    <a:pt x="67" y="170"/>
                    <a:pt x="68" y="158"/>
                  </a:cubicBezTo>
                  <a:cubicBezTo>
                    <a:pt x="69" y="146"/>
                    <a:pt x="38" y="173"/>
                    <a:pt x="38" y="154"/>
                  </a:cubicBezTo>
                  <a:cubicBezTo>
                    <a:pt x="38" y="134"/>
                    <a:pt x="64" y="115"/>
                    <a:pt x="73" y="123"/>
                  </a:cubicBezTo>
                  <a:cubicBezTo>
                    <a:pt x="83" y="130"/>
                    <a:pt x="93" y="148"/>
                    <a:pt x="92" y="139"/>
                  </a:cubicBezTo>
                  <a:cubicBezTo>
                    <a:pt x="90" y="130"/>
                    <a:pt x="130" y="83"/>
                    <a:pt x="151" y="81"/>
                  </a:cubicBezTo>
                  <a:cubicBezTo>
                    <a:pt x="172" y="78"/>
                    <a:pt x="135" y="58"/>
                    <a:pt x="124" y="53"/>
                  </a:cubicBezTo>
                  <a:cubicBezTo>
                    <a:pt x="113" y="48"/>
                    <a:pt x="127" y="35"/>
                    <a:pt x="133" y="37"/>
                  </a:cubicBezTo>
                  <a:cubicBezTo>
                    <a:pt x="140" y="39"/>
                    <a:pt x="166" y="33"/>
                    <a:pt x="159" y="25"/>
                  </a:cubicBezTo>
                  <a:cubicBezTo>
                    <a:pt x="152" y="18"/>
                    <a:pt x="113" y="0"/>
                    <a:pt x="113" y="0"/>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5" name="Freeform 5390">
              <a:extLst>
                <a:ext uri="{FF2B5EF4-FFF2-40B4-BE49-F238E27FC236}">
                  <a16:creationId xmlns:a16="http://schemas.microsoft.com/office/drawing/2014/main" id="{D4B73673-9981-4EBB-90B8-D6C566430482}"/>
                </a:ext>
              </a:extLst>
            </p:cNvPr>
            <p:cNvSpPr>
              <a:spLocks/>
            </p:cNvSpPr>
            <p:nvPr/>
          </p:nvSpPr>
          <p:spPr bwMode="auto">
            <a:xfrm>
              <a:off x="6260017" y="3981658"/>
              <a:ext cx="202546" cy="318287"/>
            </a:xfrm>
            <a:custGeom>
              <a:avLst/>
              <a:gdLst>
                <a:gd name="T0" fmla="*/ 0 w 113"/>
                <a:gd name="T1" fmla="*/ 0 h 176"/>
                <a:gd name="T2" fmla="*/ 38 w 113"/>
                <a:gd name="T3" fmla="*/ 40 h 176"/>
                <a:gd name="T4" fmla="*/ 63 w 113"/>
                <a:gd name="T5" fmla="*/ 57 h 176"/>
                <a:gd name="T6" fmla="*/ 80 w 113"/>
                <a:gd name="T7" fmla="*/ 150 h 176"/>
                <a:gd name="T8" fmla="*/ 100 w 113"/>
                <a:gd name="T9" fmla="*/ 173 h 176"/>
                <a:gd name="T10" fmla="*/ 113 w 113"/>
                <a:gd name="T11" fmla="*/ 137 h 176"/>
              </a:gdLst>
              <a:ahLst/>
              <a:cxnLst>
                <a:cxn ang="0">
                  <a:pos x="T0" y="T1"/>
                </a:cxn>
                <a:cxn ang="0">
                  <a:pos x="T2" y="T3"/>
                </a:cxn>
                <a:cxn ang="0">
                  <a:pos x="T4" y="T5"/>
                </a:cxn>
                <a:cxn ang="0">
                  <a:pos x="T6" y="T7"/>
                </a:cxn>
                <a:cxn ang="0">
                  <a:pos x="T8" y="T9"/>
                </a:cxn>
                <a:cxn ang="0">
                  <a:pos x="T10" y="T11"/>
                </a:cxn>
              </a:cxnLst>
              <a:rect l="0" t="0" r="r" b="b"/>
              <a:pathLst>
                <a:path w="113" h="176">
                  <a:moveTo>
                    <a:pt x="0" y="0"/>
                  </a:moveTo>
                  <a:cubicBezTo>
                    <a:pt x="6" y="8"/>
                    <a:pt x="36" y="33"/>
                    <a:pt x="38" y="40"/>
                  </a:cubicBezTo>
                  <a:cubicBezTo>
                    <a:pt x="40" y="47"/>
                    <a:pt x="60" y="53"/>
                    <a:pt x="63" y="57"/>
                  </a:cubicBezTo>
                  <a:cubicBezTo>
                    <a:pt x="66" y="61"/>
                    <a:pt x="76" y="143"/>
                    <a:pt x="80" y="150"/>
                  </a:cubicBezTo>
                  <a:cubicBezTo>
                    <a:pt x="84" y="156"/>
                    <a:pt x="99" y="171"/>
                    <a:pt x="100" y="173"/>
                  </a:cubicBezTo>
                  <a:cubicBezTo>
                    <a:pt x="100" y="176"/>
                    <a:pt x="113" y="141"/>
                    <a:pt x="113" y="137"/>
                  </a:cubicBezTo>
                </a:path>
              </a:pathLst>
            </a:custGeom>
            <a:noFill/>
            <a:ln w="28575" cap="rnd">
              <a:solidFill>
                <a:srgbClr val="FF006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6" name="Oval 5391">
              <a:extLst>
                <a:ext uri="{FF2B5EF4-FFF2-40B4-BE49-F238E27FC236}">
                  <a16:creationId xmlns:a16="http://schemas.microsoft.com/office/drawing/2014/main" id="{413A9253-6F63-47B9-91DB-4378F56BED10}"/>
                </a:ext>
              </a:extLst>
            </p:cNvPr>
            <p:cNvSpPr>
              <a:spLocks noChangeArrowheads="1"/>
            </p:cNvSpPr>
            <p:nvPr/>
          </p:nvSpPr>
          <p:spPr bwMode="auto">
            <a:xfrm>
              <a:off x="9733847" y="1181543"/>
              <a:ext cx="554590" cy="554589"/>
            </a:xfrm>
            <a:prstGeom prst="ellipse">
              <a:avLst/>
            </a:pr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7" name="Freeform 5392">
              <a:extLst>
                <a:ext uri="{FF2B5EF4-FFF2-40B4-BE49-F238E27FC236}">
                  <a16:creationId xmlns:a16="http://schemas.microsoft.com/office/drawing/2014/main" id="{714556E5-1427-460B-9C79-E780904C4EC0}"/>
                </a:ext>
              </a:extLst>
            </p:cNvPr>
            <p:cNvSpPr>
              <a:spLocks/>
            </p:cNvSpPr>
            <p:nvPr/>
          </p:nvSpPr>
          <p:spPr bwMode="auto">
            <a:xfrm>
              <a:off x="9990374" y="1285117"/>
              <a:ext cx="96450" cy="268452"/>
            </a:xfrm>
            <a:custGeom>
              <a:avLst/>
              <a:gdLst>
                <a:gd name="T0" fmla="*/ 0 w 60"/>
                <a:gd name="T1" fmla="*/ 0 h 167"/>
                <a:gd name="T2" fmla="*/ 0 w 60"/>
                <a:gd name="T3" fmla="*/ 120 h 167"/>
                <a:gd name="T4" fmla="*/ 60 w 60"/>
                <a:gd name="T5" fmla="*/ 167 h 167"/>
              </a:gdLst>
              <a:ahLst/>
              <a:cxnLst>
                <a:cxn ang="0">
                  <a:pos x="T0" y="T1"/>
                </a:cxn>
                <a:cxn ang="0">
                  <a:pos x="T2" y="T3"/>
                </a:cxn>
                <a:cxn ang="0">
                  <a:pos x="T4" y="T5"/>
                </a:cxn>
              </a:cxnLst>
              <a:rect l="0" t="0" r="r" b="b"/>
              <a:pathLst>
                <a:path w="60" h="167">
                  <a:moveTo>
                    <a:pt x="0" y="0"/>
                  </a:moveTo>
                  <a:lnTo>
                    <a:pt x="0" y="120"/>
                  </a:lnTo>
                  <a:lnTo>
                    <a:pt x="60" y="167"/>
                  </a:lnTo>
                </a:path>
              </a:pathLst>
            </a:custGeom>
            <a:noFill/>
            <a:ln w="28575" cap="rnd">
              <a:solidFill>
                <a:srgbClr val="FFCC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8" name="Freeform 5393">
              <a:extLst>
                <a:ext uri="{FF2B5EF4-FFF2-40B4-BE49-F238E27FC236}">
                  <a16:creationId xmlns:a16="http://schemas.microsoft.com/office/drawing/2014/main" id="{869F8209-737F-4F6F-81CC-52BC39B6AA62}"/>
                </a:ext>
              </a:extLst>
            </p:cNvPr>
            <p:cNvSpPr>
              <a:spLocks noEditPoints="1"/>
            </p:cNvSpPr>
            <p:nvPr/>
          </p:nvSpPr>
          <p:spPr bwMode="auto">
            <a:xfrm>
              <a:off x="10579518" y="3894134"/>
              <a:ext cx="464569" cy="462961"/>
            </a:xfrm>
            <a:custGeom>
              <a:avLst/>
              <a:gdLst>
                <a:gd name="T0" fmla="*/ 90 w 257"/>
                <a:gd name="T1" fmla="*/ 220 h 256"/>
                <a:gd name="T2" fmla="*/ 67 w 257"/>
                <a:gd name="T3" fmla="*/ 223 h 256"/>
                <a:gd name="T4" fmla="*/ 37 w 257"/>
                <a:gd name="T5" fmla="*/ 195 h 256"/>
                <a:gd name="T6" fmla="*/ 39 w 257"/>
                <a:gd name="T7" fmla="*/ 172 h 256"/>
                <a:gd name="T8" fmla="*/ 19 w 257"/>
                <a:gd name="T9" fmla="*/ 160 h 256"/>
                <a:gd name="T10" fmla="*/ 14 w 257"/>
                <a:gd name="T11" fmla="*/ 120 h 256"/>
                <a:gd name="T12" fmla="*/ 31 w 257"/>
                <a:gd name="T13" fmla="*/ 103 h 256"/>
                <a:gd name="T14" fmla="*/ 23 w 257"/>
                <a:gd name="T15" fmla="*/ 81 h 256"/>
                <a:gd name="T16" fmla="*/ 45 w 257"/>
                <a:gd name="T17" fmla="*/ 47 h 256"/>
                <a:gd name="T18" fmla="*/ 68 w 257"/>
                <a:gd name="T19" fmla="*/ 45 h 256"/>
                <a:gd name="T20" fmla="*/ 76 w 257"/>
                <a:gd name="T21" fmla="*/ 23 h 256"/>
                <a:gd name="T22" fmla="*/ 116 w 257"/>
                <a:gd name="T23" fmla="*/ 11 h 256"/>
                <a:gd name="T24" fmla="*/ 135 w 257"/>
                <a:gd name="T25" fmla="*/ 25 h 256"/>
                <a:gd name="T26" fmla="*/ 155 w 257"/>
                <a:gd name="T27" fmla="*/ 13 h 256"/>
                <a:gd name="T28" fmla="*/ 192 w 257"/>
                <a:gd name="T29" fmla="*/ 30 h 256"/>
                <a:gd name="T30" fmla="*/ 199 w 257"/>
                <a:gd name="T31" fmla="*/ 52 h 256"/>
                <a:gd name="T32" fmla="*/ 221 w 257"/>
                <a:gd name="T33" fmla="*/ 56 h 256"/>
                <a:gd name="T34" fmla="*/ 240 w 257"/>
                <a:gd name="T35" fmla="*/ 93 h 256"/>
                <a:gd name="T36" fmla="*/ 230 w 257"/>
                <a:gd name="T37" fmla="*/ 114 h 256"/>
                <a:gd name="T38" fmla="*/ 245 w 257"/>
                <a:gd name="T39" fmla="*/ 132 h 256"/>
                <a:gd name="T40" fmla="*/ 236 w 257"/>
                <a:gd name="T41" fmla="*/ 172 h 256"/>
                <a:gd name="T42" fmla="*/ 215 w 257"/>
                <a:gd name="T43" fmla="*/ 182 h 256"/>
                <a:gd name="T44" fmla="*/ 214 w 257"/>
                <a:gd name="T45" fmla="*/ 205 h 256"/>
                <a:gd name="T46" fmla="*/ 182 w 257"/>
                <a:gd name="T47" fmla="*/ 229 h 256"/>
                <a:gd name="T48" fmla="*/ 159 w 257"/>
                <a:gd name="T49" fmla="*/ 223 h 256"/>
                <a:gd name="T50" fmla="*/ 144 w 257"/>
                <a:gd name="T51" fmla="*/ 241 h 256"/>
                <a:gd name="T52" fmla="*/ 103 w 257"/>
                <a:gd name="T53" fmla="*/ 239 h 256"/>
                <a:gd name="T54" fmla="*/ 102 w 257"/>
                <a:gd name="T55" fmla="*/ 192 h 256"/>
                <a:gd name="T56" fmla="*/ 190 w 257"/>
                <a:gd name="T57" fmla="*/ 165 h 256"/>
                <a:gd name="T58" fmla="*/ 178 w 257"/>
                <a:gd name="T59" fmla="*/ 73 h 256"/>
                <a:gd name="T60" fmla="*/ 86 w 257"/>
                <a:gd name="T61" fmla="*/ 69 h 256"/>
                <a:gd name="T62" fmla="*/ 66 w 257"/>
                <a:gd name="T63" fmla="*/ 15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7" h="256">
                  <a:moveTo>
                    <a:pt x="96" y="222"/>
                  </a:moveTo>
                  <a:cubicBezTo>
                    <a:pt x="94" y="221"/>
                    <a:pt x="92" y="220"/>
                    <a:pt x="90" y="220"/>
                  </a:cubicBezTo>
                  <a:cubicBezTo>
                    <a:pt x="88" y="219"/>
                    <a:pt x="87" y="218"/>
                    <a:pt x="85" y="217"/>
                  </a:cubicBezTo>
                  <a:cubicBezTo>
                    <a:pt x="82" y="216"/>
                    <a:pt x="74" y="219"/>
                    <a:pt x="67" y="223"/>
                  </a:cubicBezTo>
                  <a:cubicBezTo>
                    <a:pt x="60" y="228"/>
                    <a:pt x="48" y="227"/>
                    <a:pt x="42" y="221"/>
                  </a:cubicBezTo>
                  <a:cubicBezTo>
                    <a:pt x="35" y="214"/>
                    <a:pt x="33" y="203"/>
                    <a:pt x="37" y="195"/>
                  </a:cubicBezTo>
                  <a:cubicBezTo>
                    <a:pt x="41" y="188"/>
                    <a:pt x="44" y="180"/>
                    <a:pt x="42" y="177"/>
                  </a:cubicBezTo>
                  <a:cubicBezTo>
                    <a:pt x="41" y="176"/>
                    <a:pt x="40" y="174"/>
                    <a:pt x="39" y="172"/>
                  </a:cubicBezTo>
                  <a:cubicBezTo>
                    <a:pt x="38" y="170"/>
                    <a:pt x="37" y="169"/>
                    <a:pt x="37" y="167"/>
                  </a:cubicBezTo>
                  <a:cubicBezTo>
                    <a:pt x="35" y="164"/>
                    <a:pt x="28" y="161"/>
                    <a:pt x="19" y="160"/>
                  </a:cubicBezTo>
                  <a:cubicBezTo>
                    <a:pt x="11" y="159"/>
                    <a:pt x="3" y="151"/>
                    <a:pt x="2" y="142"/>
                  </a:cubicBezTo>
                  <a:cubicBezTo>
                    <a:pt x="0" y="133"/>
                    <a:pt x="7" y="123"/>
                    <a:pt x="14" y="120"/>
                  </a:cubicBezTo>
                  <a:cubicBezTo>
                    <a:pt x="22" y="116"/>
                    <a:pt x="29" y="112"/>
                    <a:pt x="29" y="109"/>
                  </a:cubicBezTo>
                  <a:cubicBezTo>
                    <a:pt x="30" y="107"/>
                    <a:pt x="30" y="105"/>
                    <a:pt x="31" y="103"/>
                  </a:cubicBezTo>
                  <a:cubicBezTo>
                    <a:pt x="31" y="101"/>
                    <a:pt x="31" y="99"/>
                    <a:pt x="32" y="98"/>
                  </a:cubicBezTo>
                  <a:cubicBezTo>
                    <a:pt x="33" y="94"/>
                    <a:pt x="29" y="87"/>
                    <a:pt x="23" y="81"/>
                  </a:cubicBezTo>
                  <a:cubicBezTo>
                    <a:pt x="17" y="75"/>
                    <a:pt x="16" y="63"/>
                    <a:pt x="21" y="56"/>
                  </a:cubicBezTo>
                  <a:cubicBezTo>
                    <a:pt x="26" y="48"/>
                    <a:pt x="37" y="44"/>
                    <a:pt x="45" y="47"/>
                  </a:cubicBezTo>
                  <a:cubicBezTo>
                    <a:pt x="53" y="50"/>
                    <a:pt x="61" y="51"/>
                    <a:pt x="64" y="49"/>
                  </a:cubicBezTo>
                  <a:cubicBezTo>
                    <a:pt x="65" y="47"/>
                    <a:pt x="67" y="46"/>
                    <a:pt x="68" y="45"/>
                  </a:cubicBezTo>
                  <a:cubicBezTo>
                    <a:pt x="70" y="44"/>
                    <a:pt x="71" y="43"/>
                    <a:pt x="73" y="42"/>
                  </a:cubicBezTo>
                  <a:cubicBezTo>
                    <a:pt x="76" y="40"/>
                    <a:pt x="77" y="32"/>
                    <a:pt x="76" y="23"/>
                  </a:cubicBezTo>
                  <a:cubicBezTo>
                    <a:pt x="76" y="15"/>
                    <a:pt x="83" y="5"/>
                    <a:pt x="91" y="3"/>
                  </a:cubicBezTo>
                  <a:cubicBezTo>
                    <a:pt x="100" y="0"/>
                    <a:pt x="111" y="4"/>
                    <a:pt x="116" y="11"/>
                  </a:cubicBezTo>
                  <a:cubicBezTo>
                    <a:pt x="120" y="19"/>
                    <a:pt x="125" y="24"/>
                    <a:pt x="129" y="24"/>
                  </a:cubicBezTo>
                  <a:cubicBezTo>
                    <a:pt x="131" y="25"/>
                    <a:pt x="133" y="25"/>
                    <a:pt x="135" y="25"/>
                  </a:cubicBezTo>
                  <a:cubicBezTo>
                    <a:pt x="136" y="25"/>
                    <a:pt x="138" y="25"/>
                    <a:pt x="140" y="25"/>
                  </a:cubicBezTo>
                  <a:cubicBezTo>
                    <a:pt x="144" y="25"/>
                    <a:pt x="150" y="20"/>
                    <a:pt x="155" y="13"/>
                  </a:cubicBezTo>
                  <a:cubicBezTo>
                    <a:pt x="160" y="7"/>
                    <a:pt x="171" y="4"/>
                    <a:pt x="180" y="7"/>
                  </a:cubicBezTo>
                  <a:cubicBezTo>
                    <a:pt x="188" y="11"/>
                    <a:pt x="194" y="21"/>
                    <a:pt x="192" y="30"/>
                  </a:cubicBezTo>
                  <a:cubicBezTo>
                    <a:pt x="191" y="38"/>
                    <a:pt x="192" y="46"/>
                    <a:pt x="194" y="48"/>
                  </a:cubicBezTo>
                  <a:cubicBezTo>
                    <a:pt x="196" y="49"/>
                    <a:pt x="197" y="51"/>
                    <a:pt x="199" y="52"/>
                  </a:cubicBezTo>
                  <a:cubicBezTo>
                    <a:pt x="200" y="53"/>
                    <a:pt x="201" y="55"/>
                    <a:pt x="203" y="56"/>
                  </a:cubicBezTo>
                  <a:cubicBezTo>
                    <a:pt x="205" y="58"/>
                    <a:pt x="213" y="58"/>
                    <a:pt x="221" y="56"/>
                  </a:cubicBezTo>
                  <a:cubicBezTo>
                    <a:pt x="229" y="54"/>
                    <a:pt x="240" y="60"/>
                    <a:pt x="244" y="68"/>
                  </a:cubicBezTo>
                  <a:cubicBezTo>
                    <a:pt x="248" y="76"/>
                    <a:pt x="246" y="87"/>
                    <a:pt x="240" y="93"/>
                  </a:cubicBezTo>
                  <a:cubicBezTo>
                    <a:pt x="234" y="98"/>
                    <a:pt x="229" y="105"/>
                    <a:pt x="229" y="108"/>
                  </a:cubicBezTo>
                  <a:cubicBezTo>
                    <a:pt x="230" y="110"/>
                    <a:pt x="230" y="112"/>
                    <a:pt x="230" y="114"/>
                  </a:cubicBezTo>
                  <a:cubicBezTo>
                    <a:pt x="230" y="116"/>
                    <a:pt x="231" y="118"/>
                    <a:pt x="231" y="120"/>
                  </a:cubicBezTo>
                  <a:cubicBezTo>
                    <a:pt x="231" y="123"/>
                    <a:pt x="237" y="128"/>
                    <a:pt x="245" y="132"/>
                  </a:cubicBezTo>
                  <a:cubicBezTo>
                    <a:pt x="252" y="136"/>
                    <a:pt x="257" y="147"/>
                    <a:pt x="255" y="155"/>
                  </a:cubicBezTo>
                  <a:cubicBezTo>
                    <a:pt x="253" y="164"/>
                    <a:pt x="244" y="172"/>
                    <a:pt x="236" y="172"/>
                  </a:cubicBezTo>
                  <a:cubicBezTo>
                    <a:pt x="227" y="172"/>
                    <a:pt x="219" y="174"/>
                    <a:pt x="218" y="177"/>
                  </a:cubicBezTo>
                  <a:cubicBezTo>
                    <a:pt x="217" y="178"/>
                    <a:pt x="216" y="180"/>
                    <a:pt x="215" y="182"/>
                  </a:cubicBezTo>
                  <a:cubicBezTo>
                    <a:pt x="214" y="183"/>
                    <a:pt x="213" y="185"/>
                    <a:pt x="211" y="186"/>
                  </a:cubicBezTo>
                  <a:cubicBezTo>
                    <a:pt x="210" y="189"/>
                    <a:pt x="211" y="197"/>
                    <a:pt x="214" y="205"/>
                  </a:cubicBezTo>
                  <a:cubicBezTo>
                    <a:pt x="218" y="212"/>
                    <a:pt x="215" y="224"/>
                    <a:pt x="207" y="229"/>
                  </a:cubicBezTo>
                  <a:cubicBezTo>
                    <a:pt x="200" y="235"/>
                    <a:pt x="188" y="235"/>
                    <a:pt x="182" y="229"/>
                  </a:cubicBezTo>
                  <a:cubicBezTo>
                    <a:pt x="175" y="224"/>
                    <a:pt x="168" y="220"/>
                    <a:pt x="165" y="221"/>
                  </a:cubicBezTo>
                  <a:cubicBezTo>
                    <a:pt x="163" y="222"/>
                    <a:pt x="161" y="223"/>
                    <a:pt x="159" y="223"/>
                  </a:cubicBezTo>
                  <a:cubicBezTo>
                    <a:pt x="158" y="224"/>
                    <a:pt x="156" y="224"/>
                    <a:pt x="154" y="225"/>
                  </a:cubicBezTo>
                  <a:cubicBezTo>
                    <a:pt x="151" y="226"/>
                    <a:pt x="147" y="233"/>
                    <a:pt x="144" y="241"/>
                  </a:cubicBezTo>
                  <a:cubicBezTo>
                    <a:pt x="142" y="249"/>
                    <a:pt x="132" y="256"/>
                    <a:pt x="123" y="255"/>
                  </a:cubicBezTo>
                  <a:cubicBezTo>
                    <a:pt x="114" y="255"/>
                    <a:pt x="105" y="247"/>
                    <a:pt x="103" y="239"/>
                  </a:cubicBezTo>
                  <a:cubicBezTo>
                    <a:pt x="102" y="230"/>
                    <a:pt x="99" y="223"/>
                    <a:pt x="96" y="222"/>
                  </a:cubicBezTo>
                  <a:close/>
                  <a:moveTo>
                    <a:pt x="102" y="192"/>
                  </a:moveTo>
                  <a:cubicBezTo>
                    <a:pt x="117" y="199"/>
                    <a:pt x="135" y="200"/>
                    <a:pt x="151" y="195"/>
                  </a:cubicBezTo>
                  <a:cubicBezTo>
                    <a:pt x="167" y="190"/>
                    <a:pt x="181" y="180"/>
                    <a:pt x="190" y="165"/>
                  </a:cubicBezTo>
                  <a:cubicBezTo>
                    <a:pt x="199" y="151"/>
                    <a:pt x="203" y="134"/>
                    <a:pt x="201" y="117"/>
                  </a:cubicBezTo>
                  <a:cubicBezTo>
                    <a:pt x="199" y="101"/>
                    <a:pt x="191" y="85"/>
                    <a:pt x="178" y="73"/>
                  </a:cubicBezTo>
                  <a:cubicBezTo>
                    <a:pt x="166" y="62"/>
                    <a:pt x="150" y="55"/>
                    <a:pt x="133" y="54"/>
                  </a:cubicBezTo>
                  <a:cubicBezTo>
                    <a:pt x="116" y="53"/>
                    <a:pt x="99" y="59"/>
                    <a:pt x="86" y="69"/>
                  </a:cubicBezTo>
                  <a:cubicBezTo>
                    <a:pt x="73" y="79"/>
                    <a:pt x="63" y="94"/>
                    <a:pt x="59" y="110"/>
                  </a:cubicBezTo>
                  <a:cubicBezTo>
                    <a:pt x="56" y="126"/>
                    <a:pt x="58" y="144"/>
                    <a:pt x="66" y="159"/>
                  </a:cubicBezTo>
                  <a:cubicBezTo>
                    <a:pt x="73" y="174"/>
                    <a:pt x="86" y="186"/>
                    <a:pt x="102" y="192"/>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9" name="Freeform 5394">
              <a:extLst>
                <a:ext uri="{FF2B5EF4-FFF2-40B4-BE49-F238E27FC236}">
                  <a16:creationId xmlns:a16="http://schemas.microsoft.com/office/drawing/2014/main" id="{1E31F878-3835-4DDB-BB6C-DA0883E6E508}"/>
                </a:ext>
              </a:extLst>
            </p:cNvPr>
            <p:cNvSpPr>
              <a:spLocks noEditPoints="1"/>
            </p:cNvSpPr>
            <p:nvPr/>
          </p:nvSpPr>
          <p:spPr bwMode="auto">
            <a:xfrm>
              <a:off x="10337043" y="3804200"/>
              <a:ext cx="303819" cy="290958"/>
            </a:xfrm>
            <a:custGeom>
              <a:avLst/>
              <a:gdLst>
                <a:gd name="T0" fmla="*/ 147 w 168"/>
                <a:gd name="T1" fmla="*/ 54 h 161"/>
                <a:gd name="T2" fmla="*/ 167 w 168"/>
                <a:gd name="T3" fmla="*/ 70 h 161"/>
                <a:gd name="T4" fmla="*/ 152 w 168"/>
                <a:gd name="T5" fmla="*/ 90 h 161"/>
                <a:gd name="T6" fmla="*/ 134 w 168"/>
                <a:gd name="T7" fmla="*/ 97 h 161"/>
                <a:gd name="T8" fmla="*/ 133 w 168"/>
                <a:gd name="T9" fmla="*/ 101 h 161"/>
                <a:gd name="T10" fmla="*/ 131 w 168"/>
                <a:gd name="T11" fmla="*/ 105 h 161"/>
                <a:gd name="T12" fmla="*/ 138 w 168"/>
                <a:gd name="T13" fmla="*/ 122 h 161"/>
                <a:gd name="T14" fmla="*/ 134 w 168"/>
                <a:gd name="T15" fmla="*/ 147 h 161"/>
                <a:gd name="T16" fmla="*/ 109 w 168"/>
                <a:gd name="T17" fmla="*/ 144 h 161"/>
                <a:gd name="T18" fmla="*/ 95 w 168"/>
                <a:gd name="T19" fmla="*/ 132 h 161"/>
                <a:gd name="T20" fmla="*/ 90 w 168"/>
                <a:gd name="T21" fmla="*/ 133 h 161"/>
                <a:gd name="T22" fmla="*/ 86 w 168"/>
                <a:gd name="T23" fmla="*/ 134 h 161"/>
                <a:gd name="T24" fmla="*/ 75 w 168"/>
                <a:gd name="T25" fmla="*/ 148 h 161"/>
                <a:gd name="T26" fmla="*/ 51 w 168"/>
                <a:gd name="T27" fmla="*/ 157 h 161"/>
                <a:gd name="T28" fmla="*/ 41 w 168"/>
                <a:gd name="T29" fmla="*/ 134 h 161"/>
                <a:gd name="T30" fmla="*/ 44 w 168"/>
                <a:gd name="T31" fmla="*/ 116 h 161"/>
                <a:gd name="T32" fmla="*/ 41 w 168"/>
                <a:gd name="T33" fmla="*/ 112 h 161"/>
                <a:gd name="T34" fmla="*/ 39 w 168"/>
                <a:gd name="T35" fmla="*/ 109 h 161"/>
                <a:gd name="T36" fmla="*/ 20 w 168"/>
                <a:gd name="T37" fmla="*/ 106 h 161"/>
                <a:gd name="T38" fmla="*/ 1 w 168"/>
                <a:gd name="T39" fmla="*/ 90 h 161"/>
                <a:gd name="T40" fmla="*/ 16 w 168"/>
                <a:gd name="T41" fmla="*/ 70 h 161"/>
                <a:gd name="T42" fmla="*/ 33 w 168"/>
                <a:gd name="T43" fmla="*/ 64 h 161"/>
                <a:gd name="T44" fmla="*/ 35 w 168"/>
                <a:gd name="T45" fmla="*/ 59 h 161"/>
                <a:gd name="T46" fmla="*/ 37 w 168"/>
                <a:gd name="T47" fmla="*/ 55 h 161"/>
                <a:gd name="T48" fmla="*/ 29 w 168"/>
                <a:gd name="T49" fmla="*/ 38 h 161"/>
                <a:gd name="T50" fmla="*/ 33 w 168"/>
                <a:gd name="T51" fmla="*/ 13 h 161"/>
                <a:gd name="T52" fmla="*/ 58 w 168"/>
                <a:gd name="T53" fmla="*/ 16 h 161"/>
                <a:gd name="T54" fmla="*/ 73 w 168"/>
                <a:gd name="T55" fmla="*/ 28 h 161"/>
                <a:gd name="T56" fmla="*/ 77 w 168"/>
                <a:gd name="T57" fmla="*/ 27 h 161"/>
                <a:gd name="T58" fmla="*/ 82 w 168"/>
                <a:gd name="T59" fmla="*/ 27 h 161"/>
                <a:gd name="T60" fmla="*/ 93 w 168"/>
                <a:gd name="T61" fmla="*/ 12 h 161"/>
                <a:gd name="T62" fmla="*/ 116 w 168"/>
                <a:gd name="T63" fmla="*/ 3 h 161"/>
                <a:gd name="T64" fmla="*/ 126 w 168"/>
                <a:gd name="T65" fmla="*/ 27 h 161"/>
                <a:gd name="T66" fmla="*/ 123 w 168"/>
                <a:gd name="T67" fmla="*/ 45 h 161"/>
                <a:gd name="T68" fmla="*/ 126 w 168"/>
                <a:gd name="T69" fmla="*/ 48 h 161"/>
                <a:gd name="T70" fmla="*/ 129 w 168"/>
                <a:gd name="T71" fmla="*/ 52 h 161"/>
                <a:gd name="T72" fmla="*/ 147 w 168"/>
                <a:gd name="T73" fmla="*/ 54 h 161"/>
                <a:gd name="T74" fmla="*/ 102 w 168"/>
                <a:gd name="T75" fmla="*/ 66 h 161"/>
                <a:gd name="T76" fmla="*/ 81 w 168"/>
                <a:gd name="T77" fmla="*/ 57 h 161"/>
                <a:gd name="T78" fmla="*/ 62 w 168"/>
                <a:gd name="T79" fmla="*/ 71 h 161"/>
                <a:gd name="T80" fmla="*/ 65 w 168"/>
                <a:gd name="T81" fmla="*/ 94 h 161"/>
                <a:gd name="T82" fmla="*/ 87 w 168"/>
                <a:gd name="T83" fmla="*/ 104 h 161"/>
                <a:gd name="T84" fmla="*/ 105 w 168"/>
                <a:gd name="T85" fmla="*/ 90 h 161"/>
                <a:gd name="T86" fmla="*/ 102 w 168"/>
                <a:gd name="T87" fmla="*/ 6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8" h="161">
                  <a:moveTo>
                    <a:pt x="147" y="54"/>
                  </a:moveTo>
                  <a:cubicBezTo>
                    <a:pt x="156" y="54"/>
                    <a:pt x="165" y="62"/>
                    <a:pt x="167" y="70"/>
                  </a:cubicBezTo>
                  <a:cubicBezTo>
                    <a:pt x="168" y="79"/>
                    <a:pt x="160" y="89"/>
                    <a:pt x="152" y="90"/>
                  </a:cubicBezTo>
                  <a:cubicBezTo>
                    <a:pt x="143" y="92"/>
                    <a:pt x="135" y="94"/>
                    <a:pt x="134" y="97"/>
                  </a:cubicBezTo>
                  <a:cubicBezTo>
                    <a:pt x="134" y="98"/>
                    <a:pt x="133" y="100"/>
                    <a:pt x="133" y="101"/>
                  </a:cubicBezTo>
                  <a:cubicBezTo>
                    <a:pt x="132" y="103"/>
                    <a:pt x="131" y="104"/>
                    <a:pt x="131" y="105"/>
                  </a:cubicBezTo>
                  <a:cubicBezTo>
                    <a:pt x="130" y="108"/>
                    <a:pt x="133" y="115"/>
                    <a:pt x="138" y="122"/>
                  </a:cubicBezTo>
                  <a:cubicBezTo>
                    <a:pt x="143" y="130"/>
                    <a:pt x="141" y="142"/>
                    <a:pt x="134" y="147"/>
                  </a:cubicBezTo>
                  <a:cubicBezTo>
                    <a:pt x="127" y="152"/>
                    <a:pt x="115" y="151"/>
                    <a:pt x="109" y="144"/>
                  </a:cubicBezTo>
                  <a:cubicBezTo>
                    <a:pt x="103" y="138"/>
                    <a:pt x="97" y="132"/>
                    <a:pt x="95" y="132"/>
                  </a:cubicBezTo>
                  <a:cubicBezTo>
                    <a:pt x="93" y="133"/>
                    <a:pt x="92" y="133"/>
                    <a:pt x="90" y="133"/>
                  </a:cubicBezTo>
                  <a:cubicBezTo>
                    <a:pt x="89" y="133"/>
                    <a:pt x="87" y="134"/>
                    <a:pt x="86" y="134"/>
                  </a:cubicBezTo>
                  <a:cubicBezTo>
                    <a:pt x="83" y="134"/>
                    <a:pt x="79" y="140"/>
                    <a:pt x="75" y="148"/>
                  </a:cubicBezTo>
                  <a:cubicBezTo>
                    <a:pt x="71" y="156"/>
                    <a:pt x="59" y="161"/>
                    <a:pt x="51" y="157"/>
                  </a:cubicBezTo>
                  <a:cubicBezTo>
                    <a:pt x="43" y="154"/>
                    <a:pt x="38" y="143"/>
                    <a:pt x="41" y="134"/>
                  </a:cubicBezTo>
                  <a:cubicBezTo>
                    <a:pt x="44" y="126"/>
                    <a:pt x="46" y="118"/>
                    <a:pt x="44" y="116"/>
                  </a:cubicBezTo>
                  <a:cubicBezTo>
                    <a:pt x="43" y="115"/>
                    <a:pt x="42" y="114"/>
                    <a:pt x="41" y="112"/>
                  </a:cubicBezTo>
                  <a:cubicBezTo>
                    <a:pt x="40" y="111"/>
                    <a:pt x="39" y="110"/>
                    <a:pt x="39" y="109"/>
                  </a:cubicBezTo>
                  <a:cubicBezTo>
                    <a:pt x="37" y="106"/>
                    <a:pt x="29" y="106"/>
                    <a:pt x="20" y="106"/>
                  </a:cubicBezTo>
                  <a:cubicBezTo>
                    <a:pt x="11" y="107"/>
                    <a:pt x="2" y="99"/>
                    <a:pt x="1" y="90"/>
                  </a:cubicBezTo>
                  <a:cubicBezTo>
                    <a:pt x="0" y="82"/>
                    <a:pt x="7" y="72"/>
                    <a:pt x="16" y="70"/>
                  </a:cubicBezTo>
                  <a:cubicBezTo>
                    <a:pt x="25" y="68"/>
                    <a:pt x="32" y="66"/>
                    <a:pt x="33" y="64"/>
                  </a:cubicBezTo>
                  <a:cubicBezTo>
                    <a:pt x="34" y="62"/>
                    <a:pt x="34" y="61"/>
                    <a:pt x="35" y="59"/>
                  </a:cubicBezTo>
                  <a:cubicBezTo>
                    <a:pt x="35" y="58"/>
                    <a:pt x="36" y="57"/>
                    <a:pt x="37" y="55"/>
                  </a:cubicBezTo>
                  <a:cubicBezTo>
                    <a:pt x="38" y="53"/>
                    <a:pt x="34" y="46"/>
                    <a:pt x="29" y="38"/>
                  </a:cubicBezTo>
                  <a:cubicBezTo>
                    <a:pt x="25" y="31"/>
                    <a:pt x="26" y="19"/>
                    <a:pt x="33" y="13"/>
                  </a:cubicBezTo>
                  <a:cubicBezTo>
                    <a:pt x="40" y="8"/>
                    <a:pt x="52" y="10"/>
                    <a:pt x="58" y="16"/>
                  </a:cubicBezTo>
                  <a:cubicBezTo>
                    <a:pt x="64" y="23"/>
                    <a:pt x="70" y="29"/>
                    <a:pt x="73" y="28"/>
                  </a:cubicBezTo>
                  <a:cubicBezTo>
                    <a:pt x="74" y="28"/>
                    <a:pt x="76" y="28"/>
                    <a:pt x="77" y="27"/>
                  </a:cubicBezTo>
                  <a:cubicBezTo>
                    <a:pt x="79" y="27"/>
                    <a:pt x="80" y="27"/>
                    <a:pt x="82" y="27"/>
                  </a:cubicBezTo>
                  <a:cubicBezTo>
                    <a:pt x="84" y="27"/>
                    <a:pt x="89" y="20"/>
                    <a:pt x="93" y="12"/>
                  </a:cubicBezTo>
                  <a:cubicBezTo>
                    <a:pt x="97" y="4"/>
                    <a:pt x="108" y="0"/>
                    <a:pt x="116" y="3"/>
                  </a:cubicBezTo>
                  <a:cubicBezTo>
                    <a:pt x="124" y="7"/>
                    <a:pt x="129" y="18"/>
                    <a:pt x="126" y="27"/>
                  </a:cubicBezTo>
                  <a:cubicBezTo>
                    <a:pt x="123" y="35"/>
                    <a:pt x="121" y="43"/>
                    <a:pt x="123" y="45"/>
                  </a:cubicBezTo>
                  <a:cubicBezTo>
                    <a:pt x="124" y="46"/>
                    <a:pt x="125" y="47"/>
                    <a:pt x="126" y="48"/>
                  </a:cubicBezTo>
                  <a:cubicBezTo>
                    <a:pt x="127" y="50"/>
                    <a:pt x="128" y="51"/>
                    <a:pt x="129" y="52"/>
                  </a:cubicBezTo>
                  <a:cubicBezTo>
                    <a:pt x="130" y="54"/>
                    <a:pt x="138" y="55"/>
                    <a:pt x="147" y="54"/>
                  </a:cubicBezTo>
                  <a:close/>
                  <a:moveTo>
                    <a:pt x="102" y="66"/>
                  </a:moveTo>
                  <a:cubicBezTo>
                    <a:pt x="97" y="60"/>
                    <a:pt x="89" y="56"/>
                    <a:pt x="81" y="57"/>
                  </a:cubicBezTo>
                  <a:cubicBezTo>
                    <a:pt x="73" y="58"/>
                    <a:pt x="65" y="64"/>
                    <a:pt x="62" y="71"/>
                  </a:cubicBezTo>
                  <a:cubicBezTo>
                    <a:pt x="59" y="79"/>
                    <a:pt x="60" y="88"/>
                    <a:pt x="65" y="94"/>
                  </a:cubicBezTo>
                  <a:cubicBezTo>
                    <a:pt x="70" y="101"/>
                    <a:pt x="78" y="105"/>
                    <a:pt x="87" y="104"/>
                  </a:cubicBezTo>
                  <a:cubicBezTo>
                    <a:pt x="95" y="103"/>
                    <a:pt x="102" y="97"/>
                    <a:pt x="105" y="90"/>
                  </a:cubicBezTo>
                  <a:cubicBezTo>
                    <a:pt x="109" y="82"/>
                    <a:pt x="107" y="73"/>
                    <a:pt x="102" y="66"/>
                  </a:cubicBezTo>
                  <a:close/>
                </a:path>
              </a:pathLst>
            </a:custGeom>
            <a:noFill/>
            <a:ln w="28575" cap="rnd">
              <a:solidFill>
                <a:srgbClr val="FF8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0" name="Oval 5395">
              <a:extLst>
                <a:ext uri="{FF2B5EF4-FFF2-40B4-BE49-F238E27FC236}">
                  <a16:creationId xmlns:a16="http://schemas.microsoft.com/office/drawing/2014/main" id="{B013808D-E25A-4675-9173-1D9C08A1288D}"/>
                </a:ext>
              </a:extLst>
            </p:cNvPr>
            <p:cNvSpPr>
              <a:spLocks noChangeArrowheads="1"/>
            </p:cNvSpPr>
            <p:nvPr/>
          </p:nvSpPr>
          <p:spPr bwMode="auto">
            <a:xfrm>
              <a:off x="5864282" y="2110990"/>
              <a:ext cx="110918" cy="110917"/>
            </a:xfrm>
            <a:prstGeom prst="ellipse">
              <a:avLst/>
            </a:pr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1" name="Freeform 5396">
              <a:extLst>
                <a:ext uri="{FF2B5EF4-FFF2-40B4-BE49-F238E27FC236}">
                  <a16:creationId xmlns:a16="http://schemas.microsoft.com/office/drawing/2014/main" id="{CBB3FA4B-2EA7-45EB-A9C5-23C214323742}"/>
                </a:ext>
              </a:extLst>
            </p:cNvPr>
            <p:cNvSpPr>
              <a:spLocks/>
            </p:cNvSpPr>
            <p:nvPr/>
          </p:nvSpPr>
          <p:spPr bwMode="auto">
            <a:xfrm>
              <a:off x="5773141" y="2256120"/>
              <a:ext cx="290959" cy="567449"/>
            </a:xfrm>
            <a:custGeom>
              <a:avLst/>
              <a:gdLst>
                <a:gd name="T0" fmla="*/ 94 w 161"/>
                <a:gd name="T1" fmla="*/ 0 h 314"/>
                <a:gd name="T2" fmla="*/ 67 w 161"/>
                <a:gd name="T3" fmla="*/ 0 h 314"/>
                <a:gd name="T4" fmla="*/ 0 w 161"/>
                <a:gd name="T5" fmla="*/ 67 h 314"/>
                <a:gd name="T6" fmla="*/ 0 w 161"/>
                <a:gd name="T7" fmla="*/ 142 h 314"/>
                <a:gd name="T8" fmla="*/ 20 w 161"/>
                <a:gd name="T9" fmla="*/ 162 h 314"/>
                <a:gd name="T10" fmla="*/ 40 w 161"/>
                <a:gd name="T11" fmla="*/ 182 h 314"/>
                <a:gd name="T12" fmla="*/ 40 w 161"/>
                <a:gd name="T13" fmla="*/ 294 h 314"/>
                <a:gd name="T14" fmla="*/ 60 w 161"/>
                <a:gd name="T15" fmla="*/ 314 h 314"/>
                <a:gd name="T16" fmla="*/ 101 w 161"/>
                <a:gd name="T17" fmla="*/ 314 h 314"/>
                <a:gd name="T18" fmla="*/ 121 w 161"/>
                <a:gd name="T19" fmla="*/ 294 h 314"/>
                <a:gd name="T20" fmla="*/ 121 w 161"/>
                <a:gd name="T21" fmla="*/ 182 h 314"/>
                <a:gd name="T22" fmla="*/ 141 w 161"/>
                <a:gd name="T23" fmla="*/ 162 h 314"/>
                <a:gd name="T24" fmla="*/ 161 w 161"/>
                <a:gd name="T25" fmla="*/ 142 h 314"/>
                <a:gd name="T26" fmla="*/ 161 w 161"/>
                <a:gd name="T27" fmla="*/ 67 h 314"/>
                <a:gd name="T28" fmla="*/ 94 w 161"/>
                <a:gd name="T2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1" h="314">
                  <a:moveTo>
                    <a:pt x="94" y="0"/>
                  </a:moveTo>
                  <a:cubicBezTo>
                    <a:pt x="67" y="0"/>
                    <a:pt x="67" y="0"/>
                    <a:pt x="67" y="0"/>
                  </a:cubicBezTo>
                  <a:cubicBezTo>
                    <a:pt x="30" y="0"/>
                    <a:pt x="0" y="30"/>
                    <a:pt x="0" y="67"/>
                  </a:cubicBezTo>
                  <a:cubicBezTo>
                    <a:pt x="0" y="142"/>
                    <a:pt x="0" y="142"/>
                    <a:pt x="0" y="142"/>
                  </a:cubicBezTo>
                  <a:cubicBezTo>
                    <a:pt x="0" y="153"/>
                    <a:pt x="9" y="162"/>
                    <a:pt x="20" y="162"/>
                  </a:cubicBezTo>
                  <a:cubicBezTo>
                    <a:pt x="31" y="162"/>
                    <a:pt x="40" y="171"/>
                    <a:pt x="40" y="182"/>
                  </a:cubicBezTo>
                  <a:cubicBezTo>
                    <a:pt x="40" y="294"/>
                    <a:pt x="40" y="294"/>
                    <a:pt x="40" y="294"/>
                  </a:cubicBezTo>
                  <a:cubicBezTo>
                    <a:pt x="40" y="305"/>
                    <a:pt x="49" y="314"/>
                    <a:pt x="60" y="314"/>
                  </a:cubicBezTo>
                  <a:cubicBezTo>
                    <a:pt x="101" y="314"/>
                    <a:pt x="101" y="314"/>
                    <a:pt x="101" y="314"/>
                  </a:cubicBezTo>
                  <a:cubicBezTo>
                    <a:pt x="112" y="314"/>
                    <a:pt x="121" y="305"/>
                    <a:pt x="121" y="294"/>
                  </a:cubicBezTo>
                  <a:cubicBezTo>
                    <a:pt x="121" y="182"/>
                    <a:pt x="121" y="182"/>
                    <a:pt x="121" y="182"/>
                  </a:cubicBezTo>
                  <a:cubicBezTo>
                    <a:pt x="121" y="171"/>
                    <a:pt x="130" y="162"/>
                    <a:pt x="141" y="162"/>
                  </a:cubicBezTo>
                  <a:cubicBezTo>
                    <a:pt x="152" y="162"/>
                    <a:pt x="161" y="153"/>
                    <a:pt x="161" y="142"/>
                  </a:cubicBezTo>
                  <a:cubicBezTo>
                    <a:pt x="161" y="67"/>
                    <a:pt x="161" y="67"/>
                    <a:pt x="161" y="67"/>
                  </a:cubicBezTo>
                  <a:cubicBezTo>
                    <a:pt x="161" y="30"/>
                    <a:pt x="131" y="0"/>
                    <a:pt x="94" y="0"/>
                  </a:cubicBezTo>
                  <a:close/>
                </a:path>
              </a:pathLst>
            </a:custGeom>
            <a:noFill/>
            <a:ln w="28575" cap="rnd">
              <a:solidFill>
                <a:srgbClr val="0097E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2" name="Freeform 5416">
              <a:extLst>
                <a:ext uri="{FF2B5EF4-FFF2-40B4-BE49-F238E27FC236}">
                  <a16:creationId xmlns:a16="http://schemas.microsoft.com/office/drawing/2014/main" id="{34EF2009-1C39-459F-9BAD-E4ACCA70F3B8}"/>
                </a:ext>
              </a:extLst>
            </p:cNvPr>
            <p:cNvSpPr>
              <a:spLocks noEditPoints="1"/>
            </p:cNvSpPr>
            <p:nvPr/>
          </p:nvSpPr>
          <p:spPr bwMode="auto">
            <a:xfrm>
              <a:off x="8027904" y="2093330"/>
              <a:ext cx="122170" cy="509577"/>
            </a:xfrm>
            <a:custGeom>
              <a:avLst/>
              <a:gdLst>
                <a:gd name="T0" fmla="*/ 46 w 68"/>
                <a:gd name="T1" fmla="*/ 282 h 282"/>
                <a:gd name="T2" fmla="*/ 9 w 68"/>
                <a:gd name="T3" fmla="*/ 244 h 282"/>
                <a:gd name="T4" fmla="*/ 0 w 68"/>
                <a:gd name="T5" fmla="*/ 193 h 282"/>
                <a:gd name="T6" fmla="*/ 6 w 68"/>
                <a:gd name="T7" fmla="*/ 137 h 282"/>
                <a:gd name="T8" fmla="*/ 29 w 68"/>
                <a:gd name="T9" fmla="*/ 89 h 282"/>
                <a:gd name="T10" fmla="*/ 41 w 68"/>
                <a:gd name="T11" fmla="*/ 102 h 282"/>
                <a:gd name="T12" fmla="*/ 33 w 68"/>
                <a:gd name="T13" fmla="*/ 125 h 282"/>
                <a:gd name="T14" fmla="*/ 23 w 68"/>
                <a:gd name="T15" fmla="*/ 188 h 282"/>
                <a:gd name="T16" fmla="*/ 23 w 68"/>
                <a:gd name="T17" fmla="*/ 213 h 282"/>
                <a:gd name="T18" fmla="*/ 29 w 68"/>
                <a:gd name="T19" fmla="*/ 245 h 282"/>
                <a:gd name="T20" fmla="*/ 49 w 68"/>
                <a:gd name="T21" fmla="*/ 266 h 282"/>
                <a:gd name="T22" fmla="*/ 53 w 68"/>
                <a:gd name="T23" fmla="*/ 265 h 282"/>
                <a:gd name="T24" fmla="*/ 63 w 68"/>
                <a:gd name="T25" fmla="*/ 257 h 282"/>
                <a:gd name="T26" fmla="*/ 68 w 68"/>
                <a:gd name="T27" fmla="*/ 265 h 282"/>
                <a:gd name="T28" fmla="*/ 60 w 68"/>
                <a:gd name="T29" fmla="*/ 277 h 282"/>
                <a:gd name="T30" fmla="*/ 46 w 68"/>
                <a:gd name="T31" fmla="*/ 282 h 282"/>
                <a:gd name="T32" fmla="*/ 31 w 68"/>
                <a:gd name="T33" fmla="*/ 29 h 282"/>
                <a:gd name="T34" fmla="*/ 22 w 68"/>
                <a:gd name="T35" fmla="*/ 24 h 282"/>
                <a:gd name="T36" fmla="*/ 18 w 68"/>
                <a:gd name="T37" fmla="*/ 15 h 282"/>
                <a:gd name="T38" fmla="*/ 22 w 68"/>
                <a:gd name="T39" fmla="*/ 5 h 282"/>
                <a:gd name="T40" fmla="*/ 32 w 68"/>
                <a:gd name="T41" fmla="*/ 0 h 282"/>
                <a:gd name="T42" fmla="*/ 45 w 68"/>
                <a:gd name="T43" fmla="*/ 14 h 282"/>
                <a:gd name="T44" fmla="*/ 31 w 68"/>
                <a:gd name="T45" fmla="*/ 2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282">
                  <a:moveTo>
                    <a:pt x="46" y="282"/>
                  </a:moveTo>
                  <a:cubicBezTo>
                    <a:pt x="30" y="282"/>
                    <a:pt x="18" y="269"/>
                    <a:pt x="9" y="244"/>
                  </a:cubicBezTo>
                  <a:cubicBezTo>
                    <a:pt x="3" y="226"/>
                    <a:pt x="0" y="209"/>
                    <a:pt x="0" y="193"/>
                  </a:cubicBezTo>
                  <a:cubicBezTo>
                    <a:pt x="0" y="178"/>
                    <a:pt x="2" y="159"/>
                    <a:pt x="6" y="137"/>
                  </a:cubicBezTo>
                  <a:cubicBezTo>
                    <a:pt x="12" y="105"/>
                    <a:pt x="19" y="89"/>
                    <a:pt x="29" y="89"/>
                  </a:cubicBezTo>
                  <a:cubicBezTo>
                    <a:pt x="37" y="89"/>
                    <a:pt x="41" y="93"/>
                    <a:pt x="41" y="102"/>
                  </a:cubicBezTo>
                  <a:cubicBezTo>
                    <a:pt x="41" y="106"/>
                    <a:pt x="38" y="114"/>
                    <a:pt x="33" y="125"/>
                  </a:cubicBezTo>
                  <a:cubicBezTo>
                    <a:pt x="29" y="138"/>
                    <a:pt x="25" y="158"/>
                    <a:pt x="23" y="188"/>
                  </a:cubicBezTo>
                  <a:cubicBezTo>
                    <a:pt x="23" y="202"/>
                    <a:pt x="23" y="210"/>
                    <a:pt x="23" y="213"/>
                  </a:cubicBezTo>
                  <a:cubicBezTo>
                    <a:pt x="25" y="223"/>
                    <a:pt x="27" y="234"/>
                    <a:pt x="29" y="245"/>
                  </a:cubicBezTo>
                  <a:cubicBezTo>
                    <a:pt x="34" y="259"/>
                    <a:pt x="40" y="266"/>
                    <a:pt x="49" y="266"/>
                  </a:cubicBezTo>
                  <a:cubicBezTo>
                    <a:pt x="51" y="266"/>
                    <a:pt x="52" y="265"/>
                    <a:pt x="53" y="265"/>
                  </a:cubicBezTo>
                  <a:cubicBezTo>
                    <a:pt x="56" y="261"/>
                    <a:pt x="59" y="259"/>
                    <a:pt x="63" y="257"/>
                  </a:cubicBezTo>
                  <a:cubicBezTo>
                    <a:pt x="67" y="260"/>
                    <a:pt x="68" y="263"/>
                    <a:pt x="68" y="265"/>
                  </a:cubicBezTo>
                  <a:cubicBezTo>
                    <a:pt x="68" y="270"/>
                    <a:pt x="65" y="274"/>
                    <a:pt x="60" y="277"/>
                  </a:cubicBezTo>
                  <a:cubicBezTo>
                    <a:pt x="55" y="280"/>
                    <a:pt x="50" y="282"/>
                    <a:pt x="46" y="282"/>
                  </a:cubicBezTo>
                  <a:close/>
                  <a:moveTo>
                    <a:pt x="31" y="29"/>
                  </a:moveTo>
                  <a:cubicBezTo>
                    <a:pt x="27" y="29"/>
                    <a:pt x="24" y="28"/>
                    <a:pt x="22" y="24"/>
                  </a:cubicBezTo>
                  <a:cubicBezTo>
                    <a:pt x="19" y="21"/>
                    <a:pt x="18" y="18"/>
                    <a:pt x="18" y="15"/>
                  </a:cubicBezTo>
                  <a:cubicBezTo>
                    <a:pt x="18" y="12"/>
                    <a:pt x="19" y="8"/>
                    <a:pt x="22" y="5"/>
                  </a:cubicBezTo>
                  <a:cubicBezTo>
                    <a:pt x="24" y="1"/>
                    <a:pt x="28" y="0"/>
                    <a:pt x="32" y="0"/>
                  </a:cubicBezTo>
                  <a:cubicBezTo>
                    <a:pt x="41" y="0"/>
                    <a:pt x="45" y="5"/>
                    <a:pt x="45" y="14"/>
                  </a:cubicBezTo>
                  <a:cubicBezTo>
                    <a:pt x="45" y="24"/>
                    <a:pt x="40" y="29"/>
                    <a:pt x="31"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3" name="Freeform 5417">
              <a:extLst>
                <a:ext uri="{FF2B5EF4-FFF2-40B4-BE49-F238E27FC236}">
                  <a16:creationId xmlns:a16="http://schemas.microsoft.com/office/drawing/2014/main" id="{561C8CD4-F65A-4A92-8202-158FA78B3943}"/>
                </a:ext>
              </a:extLst>
            </p:cNvPr>
            <p:cNvSpPr>
              <a:spLocks noEditPoints="1"/>
            </p:cNvSpPr>
            <p:nvPr/>
          </p:nvSpPr>
          <p:spPr bwMode="auto">
            <a:xfrm>
              <a:off x="8183273" y="2004815"/>
              <a:ext cx="393839" cy="606029"/>
            </a:xfrm>
            <a:custGeom>
              <a:avLst/>
              <a:gdLst>
                <a:gd name="T0" fmla="*/ 159 w 219"/>
                <a:gd name="T1" fmla="*/ 220 h 336"/>
                <a:gd name="T2" fmla="*/ 150 w 219"/>
                <a:gd name="T3" fmla="*/ 232 h 336"/>
                <a:gd name="T4" fmla="*/ 31 w 219"/>
                <a:gd name="T5" fmla="*/ 336 h 336"/>
                <a:gd name="T6" fmla="*/ 26 w 219"/>
                <a:gd name="T7" fmla="*/ 336 h 336"/>
                <a:gd name="T8" fmla="*/ 0 w 219"/>
                <a:gd name="T9" fmla="*/ 310 h 336"/>
                <a:gd name="T10" fmla="*/ 23 w 219"/>
                <a:gd name="T11" fmla="*/ 244 h 336"/>
                <a:gd name="T12" fmla="*/ 78 w 219"/>
                <a:gd name="T13" fmla="*/ 164 h 336"/>
                <a:gd name="T14" fmla="*/ 145 w 219"/>
                <a:gd name="T15" fmla="*/ 124 h 336"/>
                <a:gd name="T16" fmla="*/ 169 w 219"/>
                <a:gd name="T17" fmla="*/ 133 h 336"/>
                <a:gd name="T18" fmla="*/ 184 w 219"/>
                <a:gd name="T19" fmla="*/ 52 h 336"/>
                <a:gd name="T20" fmla="*/ 205 w 219"/>
                <a:gd name="T21" fmla="*/ 0 h 336"/>
                <a:gd name="T22" fmla="*/ 215 w 219"/>
                <a:gd name="T23" fmla="*/ 5 h 336"/>
                <a:gd name="T24" fmla="*/ 219 w 219"/>
                <a:gd name="T25" fmla="*/ 14 h 336"/>
                <a:gd name="T26" fmla="*/ 213 w 219"/>
                <a:gd name="T27" fmla="*/ 37 h 336"/>
                <a:gd name="T28" fmla="*/ 181 w 219"/>
                <a:gd name="T29" fmla="*/ 249 h 336"/>
                <a:gd name="T30" fmla="*/ 198 w 219"/>
                <a:gd name="T31" fmla="*/ 308 h 336"/>
                <a:gd name="T32" fmla="*/ 202 w 219"/>
                <a:gd name="T33" fmla="*/ 306 h 336"/>
                <a:gd name="T34" fmla="*/ 213 w 219"/>
                <a:gd name="T35" fmla="*/ 300 h 336"/>
                <a:gd name="T36" fmla="*/ 217 w 219"/>
                <a:gd name="T37" fmla="*/ 309 h 336"/>
                <a:gd name="T38" fmla="*/ 209 w 219"/>
                <a:gd name="T39" fmla="*/ 320 h 336"/>
                <a:gd name="T40" fmla="*/ 196 w 219"/>
                <a:gd name="T41" fmla="*/ 324 h 336"/>
                <a:gd name="T42" fmla="*/ 159 w 219"/>
                <a:gd name="T43" fmla="*/ 239 h 336"/>
                <a:gd name="T44" fmla="*/ 159 w 219"/>
                <a:gd name="T45" fmla="*/ 220 h 336"/>
                <a:gd name="T46" fmla="*/ 148 w 219"/>
                <a:gd name="T47" fmla="*/ 142 h 336"/>
                <a:gd name="T48" fmla="*/ 67 w 219"/>
                <a:gd name="T49" fmla="*/ 211 h 336"/>
                <a:gd name="T50" fmla="*/ 18 w 219"/>
                <a:gd name="T51" fmla="*/ 309 h 336"/>
                <a:gd name="T52" fmla="*/ 24 w 219"/>
                <a:gd name="T53" fmla="*/ 317 h 336"/>
                <a:gd name="T54" fmla="*/ 99 w 219"/>
                <a:gd name="T55" fmla="*/ 263 h 336"/>
                <a:gd name="T56" fmla="*/ 156 w 219"/>
                <a:gd name="T57" fmla="*/ 194 h 336"/>
                <a:gd name="T58" fmla="*/ 162 w 219"/>
                <a:gd name="T59" fmla="*/ 166 h 336"/>
                <a:gd name="T60" fmla="*/ 158 w 219"/>
                <a:gd name="T61" fmla="*/ 151 h 336"/>
                <a:gd name="T62" fmla="*/ 148 w 219"/>
                <a:gd name="T63" fmla="*/ 142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336">
                  <a:moveTo>
                    <a:pt x="159" y="220"/>
                  </a:moveTo>
                  <a:cubicBezTo>
                    <a:pt x="150" y="232"/>
                    <a:pt x="150" y="232"/>
                    <a:pt x="150" y="232"/>
                  </a:cubicBezTo>
                  <a:cubicBezTo>
                    <a:pt x="95" y="302"/>
                    <a:pt x="56" y="336"/>
                    <a:pt x="31" y="336"/>
                  </a:cubicBezTo>
                  <a:cubicBezTo>
                    <a:pt x="26" y="336"/>
                    <a:pt x="26" y="336"/>
                    <a:pt x="26" y="336"/>
                  </a:cubicBezTo>
                  <a:cubicBezTo>
                    <a:pt x="9" y="336"/>
                    <a:pt x="0" y="328"/>
                    <a:pt x="0" y="310"/>
                  </a:cubicBezTo>
                  <a:cubicBezTo>
                    <a:pt x="0" y="296"/>
                    <a:pt x="8" y="274"/>
                    <a:pt x="23" y="244"/>
                  </a:cubicBezTo>
                  <a:cubicBezTo>
                    <a:pt x="39" y="212"/>
                    <a:pt x="57" y="185"/>
                    <a:pt x="78" y="164"/>
                  </a:cubicBezTo>
                  <a:cubicBezTo>
                    <a:pt x="102" y="137"/>
                    <a:pt x="125" y="124"/>
                    <a:pt x="145" y="124"/>
                  </a:cubicBezTo>
                  <a:cubicBezTo>
                    <a:pt x="153" y="124"/>
                    <a:pt x="161" y="127"/>
                    <a:pt x="169" y="133"/>
                  </a:cubicBezTo>
                  <a:cubicBezTo>
                    <a:pt x="172" y="114"/>
                    <a:pt x="178" y="87"/>
                    <a:pt x="184" y="52"/>
                  </a:cubicBezTo>
                  <a:cubicBezTo>
                    <a:pt x="190" y="18"/>
                    <a:pt x="198" y="0"/>
                    <a:pt x="205" y="0"/>
                  </a:cubicBezTo>
                  <a:cubicBezTo>
                    <a:pt x="208" y="0"/>
                    <a:pt x="212" y="2"/>
                    <a:pt x="215" y="5"/>
                  </a:cubicBezTo>
                  <a:cubicBezTo>
                    <a:pt x="218" y="7"/>
                    <a:pt x="219" y="10"/>
                    <a:pt x="219" y="14"/>
                  </a:cubicBezTo>
                  <a:cubicBezTo>
                    <a:pt x="219" y="15"/>
                    <a:pt x="217" y="22"/>
                    <a:pt x="213" y="37"/>
                  </a:cubicBezTo>
                  <a:cubicBezTo>
                    <a:pt x="191" y="110"/>
                    <a:pt x="181" y="181"/>
                    <a:pt x="181" y="249"/>
                  </a:cubicBezTo>
                  <a:cubicBezTo>
                    <a:pt x="181" y="289"/>
                    <a:pt x="186" y="308"/>
                    <a:pt x="198" y="308"/>
                  </a:cubicBezTo>
                  <a:cubicBezTo>
                    <a:pt x="199" y="308"/>
                    <a:pt x="200" y="307"/>
                    <a:pt x="202" y="306"/>
                  </a:cubicBezTo>
                  <a:cubicBezTo>
                    <a:pt x="204" y="305"/>
                    <a:pt x="208" y="303"/>
                    <a:pt x="213" y="300"/>
                  </a:cubicBezTo>
                  <a:cubicBezTo>
                    <a:pt x="216" y="303"/>
                    <a:pt x="217" y="306"/>
                    <a:pt x="217" y="309"/>
                  </a:cubicBezTo>
                  <a:cubicBezTo>
                    <a:pt x="217" y="313"/>
                    <a:pt x="215" y="317"/>
                    <a:pt x="209" y="320"/>
                  </a:cubicBezTo>
                  <a:cubicBezTo>
                    <a:pt x="205" y="323"/>
                    <a:pt x="200" y="324"/>
                    <a:pt x="196" y="324"/>
                  </a:cubicBezTo>
                  <a:cubicBezTo>
                    <a:pt x="172" y="324"/>
                    <a:pt x="159" y="296"/>
                    <a:pt x="159" y="239"/>
                  </a:cubicBezTo>
                  <a:cubicBezTo>
                    <a:pt x="159" y="234"/>
                    <a:pt x="159" y="228"/>
                    <a:pt x="159" y="220"/>
                  </a:cubicBezTo>
                  <a:close/>
                  <a:moveTo>
                    <a:pt x="148" y="142"/>
                  </a:moveTo>
                  <a:cubicBezTo>
                    <a:pt x="129" y="139"/>
                    <a:pt x="102" y="161"/>
                    <a:pt x="67" y="211"/>
                  </a:cubicBezTo>
                  <a:cubicBezTo>
                    <a:pt x="35" y="257"/>
                    <a:pt x="18" y="290"/>
                    <a:pt x="18" y="309"/>
                  </a:cubicBezTo>
                  <a:cubicBezTo>
                    <a:pt x="18" y="314"/>
                    <a:pt x="20" y="317"/>
                    <a:pt x="24" y="317"/>
                  </a:cubicBezTo>
                  <a:cubicBezTo>
                    <a:pt x="39" y="317"/>
                    <a:pt x="64" y="299"/>
                    <a:pt x="99" y="263"/>
                  </a:cubicBezTo>
                  <a:cubicBezTo>
                    <a:pt x="131" y="231"/>
                    <a:pt x="150" y="208"/>
                    <a:pt x="156" y="194"/>
                  </a:cubicBezTo>
                  <a:cubicBezTo>
                    <a:pt x="160" y="186"/>
                    <a:pt x="162" y="176"/>
                    <a:pt x="162" y="166"/>
                  </a:cubicBezTo>
                  <a:cubicBezTo>
                    <a:pt x="162" y="161"/>
                    <a:pt x="161" y="155"/>
                    <a:pt x="158" y="151"/>
                  </a:cubicBezTo>
                  <a:cubicBezTo>
                    <a:pt x="155" y="146"/>
                    <a:pt x="152" y="143"/>
                    <a:pt x="148" y="14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4" name="Freeform 5418">
              <a:extLst>
                <a:ext uri="{FF2B5EF4-FFF2-40B4-BE49-F238E27FC236}">
                  <a16:creationId xmlns:a16="http://schemas.microsoft.com/office/drawing/2014/main" id="{48F0AAF8-1D6E-40A2-9537-EB68017CCE7E}"/>
                </a:ext>
              </a:extLst>
            </p:cNvPr>
            <p:cNvSpPr>
              <a:spLocks noEditPoints="1"/>
            </p:cNvSpPr>
            <p:nvPr/>
          </p:nvSpPr>
          <p:spPr bwMode="auto">
            <a:xfrm>
              <a:off x="8621017" y="2201151"/>
              <a:ext cx="298996" cy="392231"/>
            </a:xfrm>
            <a:custGeom>
              <a:avLst/>
              <a:gdLst>
                <a:gd name="T0" fmla="*/ 37 w 166"/>
                <a:gd name="T1" fmla="*/ 117 h 217"/>
                <a:gd name="T2" fmla="*/ 27 w 166"/>
                <a:gd name="T3" fmla="*/ 142 h 217"/>
                <a:gd name="T4" fmla="*/ 22 w 166"/>
                <a:gd name="T5" fmla="*/ 178 h 217"/>
                <a:gd name="T6" fmla="*/ 48 w 166"/>
                <a:gd name="T7" fmla="*/ 198 h 217"/>
                <a:gd name="T8" fmla="*/ 107 w 166"/>
                <a:gd name="T9" fmla="*/ 168 h 217"/>
                <a:gd name="T10" fmla="*/ 153 w 166"/>
                <a:gd name="T11" fmla="*/ 109 h 217"/>
                <a:gd name="T12" fmla="*/ 161 w 166"/>
                <a:gd name="T13" fmla="*/ 109 h 217"/>
                <a:gd name="T14" fmla="*/ 165 w 166"/>
                <a:gd name="T15" fmla="*/ 118 h 217"/>
                <a:gd name="T16" fmla="*/ 115 w 166"/>
                <a:gd name="T17" fmla="*/ 189 h 217"/>
                <a:gd name="T18" fmla="*/ 49 w 166"/>
                <a:gd name="T19" fmla="*/ 217 h 217"/>
                <a:gd name="T20" fmla="*/ 12 w 166"/>
                <a:gd name="T21" fmla="*/ 200 h 217"/>
                <a:gd name="T22" fmla="*/ 1 w 166"/>
                <a:gd name="T23" fmla="*/ 156 h 217"/>
                <a:gd name="T24" fmla="*/ 42 w 166"/>
                <a:gd name="T25" fmla="*/ 61 h 217"/>
                <a:gd name="T26" fmla="*/ 118 w 166"/>
                <a:gd name="T27" fmla="*/ 0 h 217"/>
                <a:gd name="T28" fmla="*/ 135 w 166"/>
                <a:gd name="T29" fmla="*/ 11 h 217"/>
                <a:gd name="T30" fmla="*/ 140 w 166"/>
                <a:gd name="T31" fmla="*/ 28 h 217"/>
                <a:gd name="T32" fmla="*/ 119 w 166"/>
                <a:gd name="T33" fmla="*/ 85 h 217"/>
                <a:gd name="T34" fmla="*/ 61 w 166"/>
                <a:gd name="T35" fmla="*/ 124 h 217"/>
                <a:gd name="T36" fmla="*/ 38 w 166"/>
                <a:gd name="T37" fmla="*/ 118 h 217"/>
                <a:gd name="T38" fmla="*/ 37 w 166"/>
                <a:gd name="T39" fmla="*/ 117 h 217"/>
                <a:gd name="T40" fmla="*/ 115 w 166"/>
                <a:gd name="T41" fmla="*/ 18 h 217"/>
                <a:gd name="T42" fmla="*/ 97 w 166"/>
                <a:gd name="T43" fmla="*/ 30 h 217"/>
                <a:gd name="T44" fmla="*/ 44 w 166"/>
                <a:gd name="T45" fmla="*/ 103 h 217"/>
                <a:gd name="T46" fmla="*/ 56 w 166"/>
                <a:gd name="T47" fmla="*/ 106 h 217"/>
                <a:gd name="T48" fmla="*/ 99 w 166"/>
                <a:gd name="T49" fmla="*/ 78 h 217"/>
                <a:gd name="T50" fmla="*/ 122 w 166"/>
                <a:gd name="T51" fmla="*/ 26 h 217"/>
                <a:gd name="T52" fmla="*/ 115 w 166"/>
                <a:gd name="T53" fmla="*/ 1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6" h="217">
                  <a:moveTo>
                    <a:pt x="37" y="117"/>
                  </a:moveTo>
                  <a:cubicBezTo>
                    <a:pt x="34" y="120"/>
                    <a:pt x="30" y="128"/>
                    <a:pt x="27" y="142"/>
                  </a:cubicBezTo>
                  <a:cubicBezTo>
                    <a:pt x="23" y="155"/>
                    <a:pt x="22" y="167"/>
                    <a:pt x="22" y="178"/>
                  </a:cubicBezTo>
                  <a:cubicBezTo>
                    <a:pt x="22" y="191"/>
                    <a:pt x="30" y="198"/>
                    <a:pt x="48" y="198"/>
                  </a:cubicBezTo>
                  <a:cubicBezTo>
                    <a:pt x="65" y="198"/>
                    <a:pt x="85" y="188"/>
                    <a:pt x="107" y="168"/>
                  </a:cubicBezTo>
                  <a:cubicBezTo>
                    <a:pt x="129" y="149"/>
                    <a:pt x="145" y="129"/>
                    <a:pt x="153" y="109"/>
                  </a:cubicBezTo>
                  <a:cubicBezTo>
                    <a:pt x="161" y="109"/>
                    <a:pt x="161" y="109"/>
                    <a:pt x="161" y="109"/>
                  </a:cubicBezTo>
                  <a:cubicBezTo>
                    <a:pt x="164" y="112"/>
                    <a:pt x="166" y="115"/>
                    <a:pt x="165" y="118"/>
                  </a:cubicBezTo>
                  <a:cubicBezTo>
                    <a:pt x="155" y="147"/>
                    <a:pt x="138" y="170"/>
                    <a:pt x="115" y="189"/>
                  </a:cubicBezTo>
                  <a:cubicBezTo>
                    <a:pt x="93" y="207"/>
                    <a:pt x="71" y="217"/>
                    <a:pt x="49" y="217"/>
                  </a:cubicBezTo>
                  <a:cubicBezTo>
                    <a:pt x="32" y="217"/>
                    <a:pt x="20" y="211"/>
                    <a:pt x="12" y="200"/>
                  </a:cubicBezTo>
                  <a:cubicBezTo>
                    <a:pt x="4" y="189"/>
                    <a:pt x="0" y="174"/>
                    <a:pt x="1" y="156"/>
                  </a:cubicBezTo>
                  <a:cubicBezTo>
                    <a:pt x="2" y="131"/>
                    <a:pt x="16" y="99"/>
                    <a:pt x="42" y="61"/>
                  </a:cubicBezTo>
                  <a:cubicBezTo>
                    <a:pt x="70" y="21"/>
                    <a:pt x="95" y="0"/>
                    <a:pt x="118" y="0"/>
                  </a:cubicBezTo>
                  <a:cubicBezTo>
                    <a:pt x="125" y="0"/>
                    <a:pt x="131" y="4"/>
                    <a:pt x="135" y="11"/>
                  </a:cubicBezTo>
                  <a:cubicBezTo>
                    <a:pt x="138" y="16"/>
                    <a:pt x="140" y="22"/>
                    <a:pt x="140" y="28"/>
                  </a:cubicBezTo>
                  <a:cubicBezTo>
                    <a:pt x="140" y="44"/>
                    <a:pt x="133" y="64"/>
                    <a:pt x="119" y="85"/>
                  </a:cubicBezTo>
                  <a:cubicBezTo>
                    <a:pt x="102" y="111"/>
                    <a:pt x="83" y="124"/>
                    <a:pt x="61" y="124"/>
                  </a:cubicBezTo>
                  <a:cubicBezTo>
                    <a:pt x="51" y="124"/>
                    <a:pt x="43" y="122"/>
                    <a:pt x="38" y="118"/>
                  </a:cubicBezTo>
                  <a:lnTo>
                    <a:pt x="37" y="117"/>
                  </a:lnTo>
                  <a:close/>
                  <a:moveTo>
                    <a:pt x="115" y="18"/>
                  </a:moveTo>
                  <a:cubicBezTo>
                    <a:pt x="108" y="20"/>
                    <a:pt x="102" y="24"/>
                    <a:pt x="97" y="30"/>
                  </a:cubicBezTo>
                  <a:cubicBezTo>
                    <a:pt x="62" y="72"/>
                    <a:pt x="44" y="96"/>
                    <a:pt x="44" y="103"/>
                  </a:cubicBezTo>
                  <a:cubicBezTo>
                    <a:pt x="44" y="104"/>
                    <a:pt x="48" y="106"/>
                    <a:pt x="56" y="106"/>
                  </a:cubicBezTo>
                  <a:cubicBezTo>
                    <a:pt x="69" y="107"/>
                    <a:pt x="83" y="97"/>
                    <a:pt x="99" y="78"/>
                  </a:cubicBezTo>
                  <a:cubicBezTo>
                    <a:pt x="114" y="58"/>
                    <a:pt x="122" y="41"/>
                    <a:pt x="122" y="26"/>
                  </a:cubicBezTo>
                  <a:cubicBezTo>
                    <a:pt x="122" y="19"/>
                    <a:pt x="120" y="17"/>
                    <a:pt x="115" y="1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5" name="Freeform 5419">
              <a:extLst>
                <a:ext uri="{FF2B5EF4-FFF2-40B4-BE49-F238E27FC236}">
                  <a16:creationId xmlns:a16="http://schemas.microsoft.com/office/drawing/2014/main" id="{13F24411-0587-4F94-A24F-97EF42E606C5}"/>
                </a:ext>
              </a:extLst>
            </p:cNvPr>
            <p:cNvSpPr>
              <a:spLocks/>
            </p:cNvSpPr>
            <p:nvPr/>
          </p:nvSpPr>
          <p:spPr bwMode="auto">
            <a:xfrm>
              <a:off x="8931287" y="2191347"/>
              <a:ext cx="369726" cy="414736"/>
            </a:xfrm>
            <a:custGeom>
              <a:avLst/>
              <a:gdLst>
                <a:gd name="T0" fmla="*/ 163 w 205"/>
                <a:gd name="T1" fmla="*/ 200 h 230"/>
                <a:gd name="T2" fmla="*/ 138 w 205"/>
                <a:gd name="T3" fmla="*/ 143 h 230"/>
                <a:gd name="T4" fmla="*/ 138 w 205"/>
                <a:gd name="T5" fmla="*/ 133 h 230"/>
                <a:gd name="T6" fmla="*/ 83 w 205"/>
                <a:gd name="T7" fmla="*/ 194 h 230"/>
                <a:gd name="T8" fmla="*/ 22 w 205"/>
                <a:gd name="T9" fmla="*/ 230 h 230"/>
                <a:gd name="T10" fmla="*/ 9 w 205"/>
                <a:gd name="T11" fmla="*/ 226 h 230"/>
                <a:gd name="T12" fmla="*/ 0 w 205"/>
                <a:gd name="T13" fmla="*/ 204 h 230"/>
                <a:gd name="T14" fmla="*/ 34 w 205"/>
                <a:gd name="T15" fmla="*/ 117 h 230"/>
                <a:gd name="T16" fmla="*/ 107 w 205"/>
                <a:gd name="T17" fmla="*/ 32 h 230"/>
                <a:gd name="T18" fmla="*/ 170 w 205"/>
                <a:gd name="T19" fmla="*/ 9 h 230"/>
                <a:gd name="T20" fmla="*/ 180 w 205"/>
                <a:gd name="T21" fmla="*/ 35 h 230"/>
                <a:gd name="T22" fmla="*/ 164 w 205"/>
                <a:gd name="T23" fmla="*/ 60 h 230"/>
                <a:gd name="T24" fmla="*/ 153 w 205"/>
                <a:gd name="T25" fmla="*/ 52 h 230"/>
                <a:gd name="T26" fmla="*/ 153 w 205"/>
                <a:gd name="T27" fmla="*/ 50 h 230"/>
                <a:gd name="T28" fmla="*/ 158 w 205"/>
                <a:gd name="T29" fmla="*/ 28 h 230"/>
                <a:gd name="T30" fmla="*/ 156 w 205"/>
                <a:gd name="T31" fmla="*/ 23 h 230"/>
                <a:gd name="T32" fmla="*/ 74 w 205"/>
                <a:gd name="T33" fmla="*/ 101 h 230"/>
                <a:gd name="T34" fmla="*/ 18 w 205"/>
                <a:gd name="T35" fmla="*/ 202 h 230"/>
                <a:gd name="T36" fmla="*/ 27 w 205"/>
                <a:gd name="T37" fmla="*/ 212 h 230"/>
                <a:gd name="T38" fmla="*/ 96 w 205"/>
                <a:gd name="T39" fmla="*/ 155 h 230"/>
                <a:gd name="T40" fmla="*/ 132 w 205"/>
                <a:gd name="T41" fmla="*/ 110 h 230"/>
                <a:gd name="T42" fmla="*/ 149 w 205"/>
                <a:gd name="T43" fmla="*/ 73 h 230"/>
                <a:gd name="T44" fmla="*/ 161 w 205"/>
                <a:gd name="T45" fmla="*/ 62 h 230"/>
                <a:gd name="T46" fmla="*/ 174 w 205"/>
                <a:gd name="T47" fmla="*/ 77 h 230"/>
                <a:gd name="T48" fmla="*/ 161 w 205"/>
                <a:gd name="T49" fmla="*/ 157 h 230"/>
                <a:gd name="T50" fmla="*/ 173 w 205"/>
                <a:gd name="T51" fmla="*/ 186 h 230"/>
                <a:gd name="T52" fmla="*/ 181 w 205"/>
                <a:gd name="T53" fmla="*/ 184 h 230"/>
                <a:gd name="T54" fmla="*/ 186 w 205"/>
                <a:gd name="T55" fmla="*/ 180 h 230"/>
                <a:gd name="T56" fmla="*/ 199 w 205"/>
                <a:gd name="T57" fmla="*/ 169 h 230"/>
                <a:gd name="T58" fmla="*/ 205 w 205"/>
                <a:gd name="T59" fmla="*/ 176 h 230"/>
                <a:gd name="T60" fmla="*/ 203 w 205"/>
                <a:gd name="T61" fmla="*/ 182 h 230"/>
                <a:gd name="T62" fmla="*/ 174 w 205"/>
                <a:gd name="T63" fmla="*/ 202 h 230"/>
                <a:gd name="T64" fmla="*/ 163 w 205"/>
                <a:gd name="T65" fmla="*/ 20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30">
                  <a:moveTo>
                    <a:pt x="163" y="200"/>
                  </a:moveTo>
                  <a:cubicBezTo>
                    <a:pt x="147" y="194"/>
                    <a:pt x="138" y="175"/>
                    <a:pt x="138" y="143"/>
                  </a:cubicBezTo>
                  <a:cubicBezTo>
                    <a:pt x="138" y="140"/>
                    <a:pt x="138" y="136"/>
                    <a:pt x="138" y="133"/>
                  </a:cubicBezTo>
                  <a:cubicBezTo>
                    <a:pt x="122" y="155"/>
                    <a:pt x="103" y="176"/>
                    <a:pt x="83" y="194"/>
                  </a:cubicBezTo>
                  <a:cubicBezTo>
                    <a:pt x="57" y="218"/>
                    <a:pt x="37" y="230"/>
                    <a:pt x="22" y="230"/>
                  </a:cubicBezTo>
                  <a:cubicBezTo>
                    <a:pt x="17" y="230"/>
                    <a:pt x="12" y="229"/>
                    <a:pt x="9" y="226"/>
                  </a:cubicBezTo>
                  <a:cubicBezTo>
                    <a:pt x="3" y="221"/>
                    <a:pt x="0" y="214"/>
                    <a:pt x="0" y="204"/>
                  </a:cubicBezTo>
                  <a:cubicBezTo>
                    <a:pt x="0" y="182"/>
                    <a:pt x="11" y="154"/>
                    <a:pt x="34" y="117"/>
                  </a:cubicBezTo>
                  <a:cubicBezTo>
                    <a:pt x="56" y="83"/>
                    <a:pt x="80" y="54"/>
                    <a:pt x="107" y="32"/>
                  </a:cubicBezTo>
                  <a:cubicBezTo>
                    <a:pt x="135" y="8"/>
                    <a:pt x="156" y="0"/>
                    <a:pt x="170" y="9"/>
                  </a:cubicBezTo>
                  <a:cubicBezTo>
                    <a:pt x="177" y="13"/>
                    <a:pt x="180" y="22"/>
                    <a:pt x="180" y="35"/>
                  </a:cubicBezTo>
                  <a:cubicBezTo>
                    <a:pt x="180" y="51"/>
                    <a:pt x="175" y="59"/>
                    <a:pt x="164" y="60"/>
                  </a:cubicBezTo>
                  <a:cubicBezTo>
                    <a:pt x="156" y="61"/>
                    <a:pt x="153" y="58"/>
                    <a:pt x="153" y="52"/>
                  </a:cubicBezTo>
                  <a:cubicBezTo>
                    <a:pt x="153" y="51"/>
                    <a:pt x="153" y="50"/>
                    <a:pt x="153" y="50"/>
                  </a:cubicBezTo>
                  <a:cubicBezTo>
                    <a:pt x="156" y="42"/>
                    <a:pt x="158" y="35"/>
                    <a:pt x="158" y="28"/>
                  </a:cubicBezTo>
                  <a:cubicBezTo>
                    <a:pt x="158" y="25"/>
                    <a:pt x="157" y="23"/>
                    <a:pt x="156" y="23"/>
                  </a:cubicBezTo>
                  <a:cubicBezTo>
                    <a:pt x="140" y="26"/>
                    <a:pt x="112" y="52"/>
                    <a:pt x="74" y="101"/>
                  </a:cubicBezTo>
                  <a:cubicBezTo>
                    <a:pt x="37" y="150"/>
                    <a:pt x="18" y="184"/>
                    <a:pt x="18" y="202"/>
                  </a:cubicBezTo>
                  <a:cubicBezTo>
                    <a:pt x="18" y="209"/>
                    <a:pt x="21" y="212"/>
                    <a:pt x="27" y="212"/>
                  </a:cubicBezTo>
                  <a:cubicBezTo>
                    <a:pt x="41" y="212"/>
                    <a:pt x="65" y="193"/>
                    <a:pt x="96" y="155"/>
                  </a:cubicBezTo>
                  <a:cubicBezTo>
                    <a:pt x="118" y="128"/>
                    <a:pt x="130" y="113"/>
                    <a:pt x="132" y="110"/>
                  </a:cubicBezTo>
                  <a:cubicBezTo>
                    <a:pt x="142" y="97"/>
                    <a:pt x="148" y="85"/>
                    <a:pt x="149" y="73"/>
                  </a:cubicBezTo>
                  <a:cubicBezTo>
                    <a:pt x="150" y="66"/>
                    <a:pt x="154" y="62"/>
                    <a:pt x="161" y="62"/>
                  </a:cubicBezTo>
                  <a:cubicBezTo>
                    <a:pt x="172" y="62"/>
                    <a:pt x="176" y="67"/>
                    <a:pt x="174" y="77"/>
                  </a:cubicBezTo>
                  <a:cubicBezTo>
                    <a:pt x="165" y="121"/>
                    <a:pt x="161" y="147"/>
                    <a:pt x="161" y="157"/>
                  </a:cubicBezTo>
                  <a:cubicBezTo>
                    <a:pt x="161" y="174"/>
                    <a:pt x="165" y="184"/>
                    <a:pt x="173" y="186"/>
                  </a:cubicBezTo>
                  <a:cubicBezTo>
                    <a:pt x="175" y="187"/>
                    <a:pt x="178" y="186"/>
                    <a:pt x="181" y="184"/>
                  </a:cubicBezTo>
                  <a:cubicBezTo>
                    <a:pt x="184" y="183"/>
                    <a:pt x="185" y="181"/>
                    <a:pt x="186" y="180"/>
                  </a:cubicBezTo>
                  <a:cubicBezTo>
                    <a:pt x="187" y="173"/>
                    <a:pt x="192" y="169"/>
                    <a:pt x="199" y="169"/>
                  </a:cubicBezTo>
                  <a:cubicBezTo>
                    <a:pt x="203" y="169"/>
                    <a:pt x="205" y="171"/>
                    <a:pt x="205" y="176"/>
                  </a:cubicBezTo>
                  <a:cubicBezTo>
                    <a:pt x="205" y="177"/>
                    <a:pt x="204" y="180"/>
                    <a:pt x="203" y="182"/>
                  </a:cubicBezTo>
                  <a:cubicBezTo>
                    <a:pt x="198" y="196"/>
                    <a:pt x="188" y="202"/>
                    <a:pt x="174" y="202"/>
                  </a:cubicBezTo>
                  <a:cubicBezTo>
                    <a:pt x="171" y="202"/>
                    <a:pt x="167" y="202"/>
                    <a:pt x="163" y="20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5420">
              <a:extLst>
                <a:ext uri="{FF2B5EF4-FFF2-40B4-BE49-F238E27FC236}">
                  <a16:creationId xmlns:a16="http://schemas.microsoft.com/office/drawing/2014/main" id="{9B8FB03A-3379-42EE-ACE1-FEA57D4ABB3E}"/>
                </a:ext>
              </a:extLst>
            </p:cNvPr>
            <p:cNvSpPr>
              <a:spLocks/>
            </p:cNvSpPr>
            <p:nvPr/>
          </p:nvSpPr>
          <p:spPr bwMode="auto">
            <a:xfrm>
              <a:off x="10438091" y="4936961"/>
              <a:ext cx="475821" cy="475821"/>
            </a:xfrm>
            <a:custGeom>
              <a:avLst/>
              <a:gdLst>
                <a:gd name="T0" fmla="*/ 239 w 263"/>
                <a:gd name="T1" fmla="*/ 0 h 263"/>
                <a:gd name="T2" fmla="*/ 253 w 263"/>
                <a:gd name="T3" fmla="*/ 0 h 263"/>
                <a:gd name="T4" fmla="*/ 263 w 263"/>
                <a:gd name="T5" fmla="*/ 10 h 263"/>
                <a:gd name="T6" fmla="*/ 263 w 263"/>
                <a:gd name="T7" fmla="*/ 253 h 263"/>
                <a:gd name="T8" fmla="*/ 253 w 263"/>
                <a:gd name="T9" fmla="*/ 263 h 263"/>
                <a:gd name="T10" fmla="*/ 10 w 263"/>
                <a:gd name="T11" fmla="*/ 263 h 263"/>
                <a:gd name="T12" fmla="*/ 0 w 263"/>
                <a:gd name="T13" fmla="*/ 253 h 263"/>
                <a:gd name="T14" fmla="*/ 0 w 263"/>
                <a:gd name="T15" fmla="*/ 10 h 263"/>
                <a:gd name="T16" fmla="*/ 10 w 263"/>
                <a:gd name="T17" fmla="*/ 0 h 263"/>
                <a:gd name="T18" fmla="*/ 26 w 263"/>
                <a:gd name="T1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239" y="0"/>
                  </a:moveTo>
                  <a:cubicBezTo>
                    <a:pt x="253" y="0"/>
                    <a:pt x="253" y="0"/>
                    <a:pt x="253" y="0"/>
                  </a:cubicBezTo>
                  <a:cubicBezTo>
                    <a:pt x="259" y="0"/>
                    <a:pt x="263" y="4"/>
                    <a:pt x="263" y="10"/>
                  </a:cubicBezTo>
                  <a:cubicBezTo>
                    <a:pt x="263" y="253"/>
                    <a:pt x="263" y="253"/>
                    <a:pt x="263" y="253"/>
                  </a:cubicBezTo>
                  <a:cubicBezTo>
                    <a:pt x="263" y="259"/>
                    <a:pt x="259" y="263"/>
                    <a:pt x="253" y="263"/>
                  </a:cubicBezTo>
                  <a:cubicBezTo>
                    <a:pt x="10" y="263"/>
                    <a:pt x="10" y="263"/>
                    <a:pt x="10" y="263"/>
                  </a:cubicBezTo>
                  <a:cubicBezTo>
                    <a:pt x="4" y="263"/>
                    <a:pt x="0" y="259"/>
                    <a:pt x="0" y="253"/>
                  </a:cubicBezTo>
                  <a:cubicBezTo>
                    <a:pt x="0" y="10"/>
                    <a:pt x="0" y="10"/>
                    <a:pt x="0" y="10"/>
                  </a:cubicBezTo>
                  <a:cubicBezTo>
                    <a:pt x="0" y="4"/>
                    <a:pt x="4" y="0"/>
                    <a:pt x="10" y="0"/>
                  </a:cubicBezTo>
                  <a:cubicBezTo>
                    <a:pt x="26" y="0"/>
                    <a:pt x="26" y="0"/>
                    <a:pt x="26" y="0"/>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7" name="Line 5421">
              <a:extLst>
                <a:ext uri="{FF2B5EF4-FFF2-40B4-BE49-F238E27FC236}">
                  <a16:creationId xmlns:a16="http://schemas.microsoft.com/office/drawing/2014/main" id="{702DD567-8320-4982-AAAD-651E2778E07B}"/>
                </a:ext>
              </a:extLst>
            </p:cNvPr>
            <p:cNvSpPr>
              <a:spLocks noChangeShapeType="1"/>
            </p:cNvSpPr>
            <p:nvPr/>
          </p:nvSpPr>
          <p:spPr bwMode="auto">
            <a:xfrm flipV="1">
              <a:off x="10547093" y="4942881"/>
              <a:ext cx="263631"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8" name="Line 5422">
              <a:extLst>
                <a:ext uri="{FF2B5EF4-FFF2-40B4-BE49-F238E27FC236}">
                  <a16:creationId xmlns:a16="http://schemas.microsoft.com/office/drawing/2014/main" id="{E3635A4D-D51C-49A7-805A-D8E6F29EDCEF}"/>
                </a:ext>
              </a:extLst>
            </p:cNvPr>
            <p:cNvSpPr>
              <a:spLocks noChangeShapeType="1"/>
            </p:cNvSpPr>
            <p:nvPr/>
          </p:nvSpPr>
          <p:spPr bwMode="auto">
            <a:xfrm flipH="1">
              <a:off x="10520211"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9" name="Line 5423">
              <a:extLst>
                <a:ext uri="{FF2B5EF4-FFF2-40B4-BE49-F238E27FC236}">
                  <a16:creationId xmlns:a16="http://schemas.microsoft.com/office/drawing/2014/main" id="{589629E6-BE37-4755-BAED-50E0251CB903}"/>
                </a:ext>
              </a:extLst>
            </p:cNvPr>
            <p:cNvSpPr>
              <a:spLocks noChangeShapeType="1"/>
            </p:cNvSpPr>
            <p:nvPr/>
          </p:nvSpPr>
          <p:spPr bwMode="auto">
            <a:xfrm flipH="1">
              <a:off x="10839298" y="4901998"/>
              <a:ext cx="1" cy="82159"/>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0" name="Line 5424">
              <a:extLst>
                <a:ext uri="{FF2B5EF4-FFF2-40B4-BE49-F238E27FC236}">
                  <a16:creationId xmlns:a16="http://schemas.microsoft.com/office/drawing/2014/main" id="{61D07DB1-D61E-4810-84F7-7B8E2A13B1F1}"/>
                </a:ext>
              </a:extLst>
            </p:cNvPr>
            <p:cNvSpPr>
              <a:spLocks noChangeShapeType="1"/>
            </p:cNvSpPr>
            <p:nvPr/>
          </p:nvSpPr>
          <p:spPr bwMode="auto">
            <a:xfrm flipH="1">
              <a:off x="10605936" y="5136162"/>
              <a:ext cx="1" cy="181370"/>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1" name="Freeform 5425">
              <a:extLst>
                <a:ext uri="{FF2B5EF4-FFF2-40B4-BE49-F238E27FC236}">
                  <a16:creationId xmlns:a16="http://schemas.microsoft.com/office/drawing/2014/main" id="{59675944-FF34-401C-8F6F-70C02BFBAB66}"/>
                </a:ext>
              </a:extLst>
            </p:cNvPr>
            <p:cNvSpPr>
              <a:spLocks/>
            </p:cNvSpPr>
            <p:nvPr/>
          </p:nvSpPr>
          <p:spPr bwMode="auto">
            <a:xfrm>
              <a:off x="10663554" y="5129455"/>
              <a:ext cx="90020" cy="188077"/>
            </a:xfrm>
            <a:custGeom>
              <a:avLst/>
              <a:gdLst>
                <a:gd name="T0" fmla="*/ 1 w 50"/>
                <a:gd name="T1" fmla="*/ 26 h 104"/>
                <a:gd name="T2" fmla="*/ 27 w 50"/>
                <a:gd name="T3" fmla="*/ 0 h 104"/>
                <a:gd name="T4" fmla="*/ 50 w 50"/>
                <a:gd name="T5" fmla="*/ 23 h 104"/>
                <a:gd name="T6" fmla="*/ 1 w 50"/>
                <a:gd name="T7" fmla="*/ 95 h 104"/>
                <a:gd name="T8" fmla="*/ 9 w 50"/>
                <a:gd name="T9" fmla="*/ 104 h 104"/>
                <a:gd name="T10" fmla="*/ 49 w 50"/>
                <a:gd name="T11" fmla="*/ 104 h 104"/>
              </a:gdLst>
              <a:ahLst/>
              <a:cxnLst>
                <a:cxn ang="0">
                  <a:pos x="T0" y="T1"/>
                </a:cxn>
                <a:cxn ang="0">
                  <a:pos x="T2" y="T3"/>
                </a:cxn>
                <a:cxn ang="0">
                  <a:pos x="T4" y="T5"/>
                </a:cxn>
                <a:cxn ang="0">
                  <a:pos x="T6" y="T7"/>
                </a:cxn>
                <a:cxn ang="0">
                  <a:pos x="T8" y="T9"/>
                </a:cxn>
                <a:cxn ang="0">
                  <a:pos x="T10" y="T11"/>
                </a:cxn>
              </a:cxnLst>
              <a:rect l="0" t="0" r="r" b="b"/>
              <a:pathLst>
                <a:path w="50" h="104">
                  <a:moveTo>
                    <a:pt x="1" y="26"/>
                  </a:moveTo>
                  <a:cubicBezTo>
                    <a:pt x="1" y="10"/>
                    <a:pt x="15" y="0"/>
                    <a:pt x="27" y="0"/>
                  </a:cubicBezTo>
                  <a:cubicBezTo>
                    <a:pt x="39" y="0"/>
                    <a:pt x="50" y="10"/>
                    <a:pt x="50" y="23"/>
                  </a:cubicBezTo>
                  <a:cubicBezTo>
                    <a:pt x="50" y="47"/>
                    <a:pt x="10" y="70"/>
                    <a:pt x="1" y="95"/>
                  </a:cubicBezTo>
                  <a:cubicBezTo>
                    <a:pt x="0" y="100"/>
                    <a:pt x="4" y="104"/>
                    <a:pt x="9" y="104"/>
                  </a:cubicBezTo>
                  <a:cubicBezTo>
                    <a:pt x="29" y="104"/>
                    <a:pt x="49" y="104"/>
                    <a:pt x="49" y="10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2" name="Line 5426">
              <a:extLst>
                <a:ext uri="{FF2B5EF4-FFF2-40B4-BE49-F238E27FC236}">
                  <a16:creationId xmlns:a16="http://schemas.microsoft.com/office/drawing/2014/main" id="{4462631D-0539-43C9-8596-6756FE576FED}"/>
                </a:ext>
              </a:extLst>
            </p:cNvPr>
            <p:cNvSpPr>
              <a:spLocks noChangeShapeType="1"/>
            </p:cNvSpPr>
            <p:nvPr/>
          </p:nvSpPr>
          <p:spPr bwMode="auto">
            <a:xfrm flipV="1">
              <a:off x="10475504" y="5028606"/>
              <a:ext cx="403484" cy="1"/>
            </a:xfrm>
            <a:prstGeom prst="line">
              <a:avLst/>
            </a:prstGeom>
            <a:noFill/>
            <a:ln w="28575" cap="rnd">
              <a:solidFill>
                <a:srgbClr val="A2C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3" name="Freeform 5427">
              <a:extLst>
                <a:ext uri="{FF2B5EF4-FFF2-40B4-BE49-F238E27FC236}">
                  <a16:creationId xmlns:a16="http://schemas.microsoft.com/office/drawing/2014/main" id="{1F49D26C-EFE8-43B5-9BB4-0868F82F5F18}"/>
                </a:ext>
              </a:extLst>
            </p:cNvPr>
            <p:cNvSpPr>
              <a:spLocks/>
            </p:cNvSpPr>
            <p:nvPr/>
          </p:nvSpPr>
          <p:spPr bwMode="auto">
            <a:xfrm>
              <a:off x="7068182" y="1244996"/>
              <a:ext cx="702480" cy="430811"/>
            </a:xfrm>
            <a:custGeom>
              <a:avLst/>
              <a:gdLst>
                <a:gd name="T0" fmla="*/ 260 w 389"/>
                <a:gd name="T1" fmla="*/ 26 h 238"/>
                <a:gd name="T2" fmla="*/ 32 w 389"/>
                <a:gd name="T3" fmla="*/ 144 h 238"/>
                <a:gd name="T4" fmla="*/ 12 w 389"/>
                <a:gd name="T5" fmla="*/ 207 h 238"/>
                <a:gd name="T6" fmla="*/ 74 w 389"/>
                <a:gd name="T7" fmla="*/ 227 h 238"/>
                <a:gd name="T8" fmla="*/ 363 w 389"/>
                <a:gd name="T9" fmla="*/ 77 h 238"/>
                <a:gd name="T10" fmla="*/ 379 w 389"/>
                <a:gd name="T11" fmla="*/ 26 h 238"/>
                <a:gd name="T12" fmla="*/ 328 w 389"/>
                <a:gd name="T13" fmla="*/ 10 h 238"/>
                <a:gd name="T14" fmla="*/ 70 w 389"/>
                <a:gd name="T15" fmla="*/ 143 h 238"/>
                <a:gd name="T16" fmla="*/ 58 w 389"/>
                <a:gd name="T17" fmla="*/ 183 h 238"/>
                <a:gd name="T18" fmla="*/ 98 w 389"/>
                <a:gd name="T19" fmla="*/ 196 h 238"/>
                <a:gd name="T20" fmla="*/ 295 w 389"/>
                <a:gd name="T21" fmla="*/ 9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238">
                  <a:moveTo>
                    <a:pt x="260" y="26"/>
                  </a:moveTo>
                  <a:cubicBezTo>
                    <a:pt x="32" y="144"/>
                    <a:pt x="32" y="144"/>
                    <a:pt x="32" y="144"/>
                  </a:cubicBezTo>
                  <a:cubicBezTo>
                    <a:pt x="9" y="156"/>
                    <a:pt x="0" y="184"/>
                    <a:pt x="12" y="207"/>
                  </a:cubicBezTo>
                  <a:cubicBezTo>
                    <a:pt x="24" y="230"/>
                    <a:pt x="52" y="238"/>
                    <a:pt x="74" y="227"/>
                  </a:cubicBezTo>
                  <a:cubicBezTo>
                    <a:pt x="363" y="77"/>
                    <a:pt x="363" y="77"/>
                    <a:pt x="363" y="77"/>
                  </a:cubicBezTo>
                  <a:cubicBezTo>
                    <a:pt x="381" y="67"/>
                    <a:pt x="389" y="45"/>
                    <a:pt x="379" y="26"/>
                  </a:cubicBezTo>
                  <a:cubicBezTo>
                    <a:pt x="369" y="7"/>
                    <a:pt x="347" y="0"/>
                    <a:pt x="328" y="10"/>
                  </a:cubicBezTo>
                  <a:cubicBezTo>
                    <a:pt x="70" y="143"/>
                    <a:pt x="70" y="143"/>
                    <a:pt x="70" y="143"/>
                  </a:cubicBezTo>
                  <a:cubicBezTo>
                    <a:pt x="56" y="151"/>
                    <a:pt x="50" y="169"/>
                    <a:pt x="58" y="183"/>
                  </a:cubicBezTo>
                  <a:cubicBezTo>
                    <a:pt x="65" y="198"/>
                    <a:pt x="83" y="204"/>
                    <a:pt x="98" y="196"/>
                  </a:cubicBezTo>
                  <a:cubicBezTo>
                    <a:pt x="295" y="94"/>
                    <a:pt x="295" y="94"/>
                    <a:pt x="295" y="94"/>
                  </a:cubicBezTo>
                </a:path>
              </a:pathLst>
            </a:custGeom>
            <a:noFill/>
            <a:ln w="28575" cap="rnd">
              <a:solidFill>
                <a:srgbClr val="A2C9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grpSp>
        <p:nvGrpSpPr>
          <p:cNvPr id="59" name="Gruppo 58">
            <a:extLst>
              <a:ext uri="{FF2B5EF4-FFF2-40B4-BE49-F238E27FC236}">
                <a16:creationId xmlns:a16="http://schemas.microsoft.com/office/drawing/2014/main" id="{707FE456-1052-4C30-BD49-1C45E13F9A5E}"/>
              </a:ext>
            </a:extLst>
          </p:cNvPr>
          <p:cNvGrpSpPr/>
          <p:nvPr/>
        </p:nvGrpSpPr>
        <p:grpSpPr>
          <a:xfrm>
            <a:off x="7781652" y="5868652"/>
            <a:ext cx="5296754" cy="862840"/>
            <a:chOff x="8669847" y="5423048"/>
            <a:chExt cx="3353870" cy="1203000"/>
          </a:xfrm>
        </p:grpSpPr>
        <p:sp>
          <p:nvSpPr>
            <p:cNvPr id="60" name="Freeform 50">
              <a:extLst>
                <a:ext uri="{FF2B5EF4-FFF2-40B4-BE49-F238E27FC236}">
                  <a16:creationId xmlns:a16="http://schemas.microsoft.com/office/drawing/2014/main" id="{9D6CA99D-4385-4F83-852E-3413AED1874C}"/>
                </a:ext>
              </a:extLst>
            </p:cNvPr>
            <p:cNvSpPr/>
            <p:nvPr/>
          </p:nvSpPr>
          <p:spPr>
            <a:xfrm rot="16200000">
              <a:off x="8169010" y="5923885"/>
              <a:ext cx="1203000" cy="201326"/>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1" name="TextBox 296">
              <a:extLst>
                <a:ext uri="{FF2B5EF4-FFF2-40B4-BE49-F238E27FC236}">
                  <a16:creationId xmlns:a16="http://schemas.microsoft.com/office/drawing/2014/main" id="{8513E59F-A049-4C31-B149-11F71A13A05E}"/>
                </a:ext>
              </a:extLst>
            </p:cNvPr>
            <p:cNvSpPr txBox="1"/>
            <p:nvPr/>
          </p:nvSpPr>
          <p:spPr>
            <a:xfrm flipH="1">
              <a:off x="8871171" y="5696011"/>
              <a:ext cx="3152546" cy="717451"/>
            </a:xfrm>
            <a:prstGeom prst="rect">
              <a:avLst/>
            </a:prstGeom>
            <a:noFill/>
          </p:spPr>
          <p:txBody>
            <a:bodyPr wrap="square" tIns="0" bIns="0" rtlCol="0" anchor="ctr">
              <a:noAutofit/>
            </a:bodyPr>
            <a:lstStyle/>
            <a:p>
              <a:pPr lvl="0" algn="just"/>
              <a:r>
                <a:rPr lang="en-GB" sz="1100" dirty="0">
                  <a:solidFill>
                    <a:schemeClr val="bg1">
                      <a:lumMod val="50000"/>
                    </a:schemeClr>
                  </a:solidFill>
                  <a:latin typeface="Univers 45 Light" pitchFamily="2" charset="0"/>
                </a:rPr>
                <a:t>La </a:t>
              </a:r>
              <a:r>
                <a:rPr lang="en-GB" sz="1100" dirty="0" err="1">
                  <a:solidFill>
                    <a:schemeClr val="bg1">
                      <a:lumMod val="50000"/>
                    </a:schemeClr>
                  </a:solidFill>
                  <a:latin typeface="Univers 45 Light" pitchFamily="2" charset="0"/>
                </a:rPr>
                <a:t>diagnosi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territoriale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delle</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 e </a:t>
              </a:r>
              <a:r>
                <a:rPr lang="en-GB" sz="1100" dirty="0" err="1">
                  <a:solidFill>
                    <a:schemeClr val="bg1">
                      <a:lumMod val="50000"/>
                    </a:schemeClr>
                  </a:solidFill>
                  <a:latin typeface="Univers 45 Light" pitchFamily="2" charset="0"/>
                </a:rPr>
                <a:t>strategia</a:t>
              </a:r>
              <a:r>
                <a:rPr lang="en-GB" sz="1100" dirty="0">
                  <a:solidFill>
                    <a:schemeClr val="bg1">
                      <a:lumMod val="50000"/>
                    </a:schemeClr>
                  </a:solidFill>
                  <a:latin typeface="Univers 45 Light" pitchFamily="2" charset="0"/>
                </a:rPr>
                <a:t> per la </a:t>
              </a:r>
              <a:r>
                <a:rPr lang="en-GB" sz="1100" dirty="0" err="1">
                  <a:solidFill>
                    <a:schemeClr val="bg1">
                      <a:lumMod val="50000"/>
                    </a:schemeClr>
                  </a:solidFill>
                  <a:latin typeface="Univers 45 Light" pitchFamily="2" charset="0"/>
                </a:rPr>
                <a:t>montagna</a:t>
              </a:r>
              <a:endParaRPr lang="en-GB" sz="1100" dirty="0">
                <a:solidFill>
                  <a:schemeClr val="bg1">
                    <a:lumMod val="50000"/>
                  </a:schemeClr>
                </a:solidFill>
                <a:latin typeface="Univers 45 Light" pitchFamily="2" charset="0"/>
              </a:endParaRPr>
            </a:p>
            <a:p>
              <a:pPr lvl="0" algn="just"/>
              <a:r>
                <a:rPr lang="en-GB" sz="1100" dirty="0">
                  <a:solidFill>
                    <a:schemeClr val="bg1">
                      <a:lumMod val="50000"/>
                    </a:schemeClr>
                  </a:solidFill>
                  <a:latin typeface="Univers 45 Light" pitchFamily="2" charset="0"/>
                </a:rPr>
                <a:t>OP5: </a:t>
              </a:r>
              <a:r>
                <a:rPr lang="en-GB" sz="1100" dirty="0" err="1">
                  <a:solidFill>
                    <a:schemeClr val="bg1">
                      <a:lumMod val="50000"/>
                    </a:schemeClr>
                  </a:solidFill>
                  <a:latin typeface="Univers 45 Light" pitchFamily="2" charset="0"/>
                </a:rPr>
                <a:t>gli</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ambiti</a:t>
              </a:r>
              <a:r>
                <a:rPr lang="en-GB" sz="1100" dirty="0">
                  <a:solidFill>
                    <a:schemeClr val="bg1">
                      <a:lumMod val="50000"/>
                    </a:schemeClr>
                  </a:solidFill>
                  <a:latin typeface="Univers 45 Light" pitchFamily="2" charset="0"/>
                </a:rPr>
                <a:t> di </a:t>
              </a:r>
              <a:r>
                <a:rPr lang="en-GB" sz="1100" dirty="0" err="1">
                  <a:solidFill>
                    <a:schemeClr val="bg1">
                      <a:lumMod val="50000"/>
                    </a:schemeClr>
                  </a:solidFill>
                  <a:latin typeface="Univers 45 Light" pitchFamily="2" charset="0"/>
                </a:rPr>
                <a:t>intervento</a:t>
              </a:r>
              <a:r>
                <a:rPr lang="en-GB" sz="1100" dirty="0">
                  <a:solidFill>
                    <a:schemeClr val="bg1">
                      <a:lumMod val="50000"/>
                    </a:schemeClr>
                  </a:solidFill>
                  <a:latin typeface="Univers 45 Light" pitchFamily="2" charset="0"/>
                </a:rPr>
                <a:t> </a:t>
              </a:r>
              <a:r>
                <a:rPr lang="en-GB" sz="1100" dirty="0" err="1">
                  <a:solidFill>
                    <a:schemeClr val="bg1">
                      <a:lumMod val="50000"/>
                    </a:schemeClr>
                  </a:solidFill>
                  <a:latin typeface="Univers 45 Light" pitchFamily="2" charset="0"/>
                </a:rPr>
                <a:t>proposti</a:t>
              </a:r>
              <a:r>
                <a:rPr lang="en-GB" sz="1100" dirty="0">
                  <a:solidFill>
                    <a:schemeClr val="bg1">
                      <a:lumMod val="50000"/>
                    </a:schemeClr>
                  </a:solidFill>
                  <a:latin typeface="Univers 45 Light" pitchFamily="2" charset="0"/>
                </a:rPr>
                <a:t> per le </a:t>
              </a:r>
              <a:r>
                <a:rPr lang="en-GB" sz="1100" dirty="0" err="1">
                  <a:solidFill>
                    <a:schemeClr val="bg1">
                      <a:lumMod val="50000"/>
                    </a:schemeClr>
                  </a:solidFill>
                  <a:latin typeface="Univers 45 Light" pitchFamily="2" charset="0"/>
                </a:rPr>
                <a:t>aree</a:t>
              </a:r>
              <a:r>
                <a:rPr lang="en-GB" sz="1100" dirty="0">
                  <a:solidFill>
                    <a:schemeClr val="bg1">
                      <a:lumMod val="50000"/>
                    </a:schemeClr>
                  </a:solidFill>
                  <a:latin typeface="Univers 45 Light" pitchFamily="2" charset="0"/>
                </a:rPr>
                <a:t> interne</a:t>
              </a:r>
            </a:p>
            <a:p>
              <a:pPr lvl="0" algn="just"/>
              <a:r>
                <a:rPr lang="en-GB" sz="1100" b="1" dirty="0">
                  <a:solidFill>
                    <a:schemeClr val="accent1"/>
                  </a:solidFill>
                  <a:latin typeface="Univers 45 Light" pitchFamily="2" charset="0"/>
                </a:rPr>
                <a:t>I </a:t>
              </a:r>
              <a:r>
                <a:rPr lang="en-GB" sz="1100" b="1" dirty="0" err="1">
                  <a:solidFill>
                    <a:schemeClr val="accent1"/>
                  </a:solidFill>
                  <a:latin typeface="Univers 45 Light" pitchFamily="2" charset="0"/>
                </a:rPr>
                <a:t>progetti</a:t>
              </a:r>
              <a:r>
                <a:rPr lang="en-GB" sz="1100" b="1" dirty="0">
                  <a:solidFill>
                    <a:schemeClr val="accent1"/>
                  </a:solidFill>
                  <a:latin typeface="Univers 45 Light" pitchFamily="2" charset="0"/>
                </a:rPr>
                <a:t> </a:t>
              </a:r>
              <a:r>
                <a:rPr lang="en-GB" sz="1100" b="1" dirty="0" err="1">
                  <a:solidFill>
                    <a:schemeClr val="accent1"/>
                  </a:solidFill>
                  <a:latin typeface="Univers 45 Light" pitchFamily="2" charset="0"/>
                </a:rPr>
                <a:t>bandiera</a:t>
              </a:r>
              <a:endParaRPr lang="en-GB" sz="1100" b="1" dirty="0">
                <a:solidFill>
                  <a:schemeClr val="accent1"/>
                </a:solidFill>
                <a:latin typeface="Univers 45 Light" pitchFamily="2" charset="0"/>
              </a:endParaRPr>
            </a:p>
          </p:txBody>
        </p:sp>
      </p:grpSp>
    </p:spTree>
    <p:extLst>
      <p:ext uri="{BB962C8B-B14F-4D97-AF65-F5344CB8AC3E}">
        <p14:creationId xmlns:p14="http://schemas.microsoft.com/office/powerpoint/2010/main" val="1021583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5326"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105770"/>
            <a:ext cx="9742502" cy="4692072"/>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90551" y="332259"/>
            <a:ext cx="13373101" cy="443711"/>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GRAZIE PER L’ATTENZIONE!</a:t>
            </a:r>
            <a:endParaRPr sz="2800" dirty="0">
              <a:solidFill>
                <a:schemeClr val="bg1"/>
              </a:solidFill>
              <a:latin typeface="Caibri light"/>
              <a:cs typeface="Arial"/>
            </a:endParaRPr>
          </a:p>
        </p:txBody>
      </p:sp>
      <p:pic>
        <p:nvPicPr>
          <p:cNvPr id="15" name="Immagine 14">
            <a:extLst>
              <a:ext uri="{FF2B5EF4-FFF2-40B4-BE49-F238E27FC236}">
                <a16:creationId xmlns:a16="http://schemas.microsoft.com/office/drawing/2014/main" id="{E563146C-9807-49D4-B8A3-CE4409E54524}"/>
              </a:ext>
            </a:extLst>
          </p:cNvPr>
          <p:cNvPicPr>
            <a:picLocks noChangeAspect="1"/>
          </p:cNvPicPr>
          <p:nvPr/>
        </p:nvPicPr>
        <p:blipFill rotWithShape="1">
          <a:blip r:embed="rId3"/>
          <a:srcRect l="-419" t="52775" r="419" b="-439"/>
          <a:stretch/>
        </p:blipFill>
        <p:spPr>
          <a:xfrm>
            <a:off x="5100171" y="4223395"/>
            <a:ext cx="7100803" cy="2669315"/>
          </a:xfrm>
          <a:prstGeom prst="rect">
            <a:avLst/>
          </a:prstGeom>
        </p:spPr>
      </p:pic>
      <p:pic>
        <p:nvPicPr>
          <p:cNvPr id="16" name="Immagine 15">
            <a:extLst>
              <a:ext uri="{FF2B5EF4-FFF2-40B4-BE49-F238E27FC236}">
                <a16:creationId xmlns:a16="http://schemas.microsoft.com/office/drawing/2014/main" id="{03DE7C6A-2EBF-4F99-9AB2-3177DABD7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058" y="5802633"/>
            <a:ext cx="3697204" cy="833173"/>
          </a:xfrm>
          <a:prstGeom prst="rect">
            <a:avLst/>
          </a:prstGeom>
        </p:spPr>
      </p:pic>
      <p:pic>
        <p:nvPicPr>
          <p:cNvPr id="17" name="Immagine 16">
            <a:extLst>
              <a:ext uri="{FF2B5EF4-FFF2-40B4-BE49-F238E27FC236}">
                <a16:creationId xmlns:a16="http://schemas.microsoft.com/office/drawing/2014/main" id="{62B0CCD4-0447-4AF9-8AF6-AAA7BE21CE6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90290" y="5771297"/>
            <a:ext cx="779988" cy="889187"/>
          </a:xfrm>
          <a:prstGeom prst="rect">
            <a:avLst/>
          </a:prstGeom>
        </p:spPr>
      </p:pic>
      <p:grpSp>
        <p:nvGrpSpPr>
          <p:cNvPr id="12" name="Gruppo 11">
            <a:extLst>
              <a:ext uri="{FF2B5EF4-FFF2-40B4-BE49-F238E27FC236}">
                <a16:creationId xmlns:a16="http://schemas.microsoft.com/office/drawing/2014/main" id="{E7977BE5-8A3E-4DE2-81FD-4BBE4A26223B}"/>
              </a:ext>
            </a:extLst>
          </p:cNvPr>
          <p:cNvGrpSpPr/>
          <p:nvPr/>
        </p:nvGrpSpPr>
        <p:grpSpPr>
          <a:xfrm>
            <a:off x="1340040" y="2386836"/>
            <a:ext cx="2456535" cy="625031"/>
            <a:chOff x="115568" y="4288170"/>
            <a:chExt cx="2446578" cy="633077"/>
          </a:xfrm>
        </p:grpSpPr>
        <p:pic>
          <p:nvPicPr>
            <p:cNvPr id="13" name="Immagine 12">
              <a:extLst>
                <a:ext uri="{FF2B5EF4-FFF2-40B4-BE49-F238E27FC236}">
                  <a16:creationId xmlns:a16="http://schemas.microsoft.com/office/drawing/2014/main" id="{739D6A67-7CFC-4613-B456-A5772DFC9F0E}"/>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18" name="Immagine 17">
              <a:extLst>
                <a:ext uri="{FF2B5EF4-FFF2-40B4-BE49-F238E27FC236}">
                  <a16:creationId xmlns:a16="http://schemas.microsoft.com/office/drawing/2014/main" id="{3913B11C-7AF3-4BC3-95A2-2E088DD15C0A}"/>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23" name="Immagine 22">
            <a:extLst>
              <a:ext uri="{FF2B5EF4-FFF2-40B4-BE49-F238E27FC236}">
                <a16:creationId xmlns:a16="http://schemas.microsoft.com/office/drawing/2014/main" id="{FAE728C4-00CE-4656-8493-531DAA6B9498}"/>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470106"/>
            <a:ext cx="1972801" cy="887423"/>
          </a:xfrm>
          <a:prstGeom prst="rect">
            <a:avLst/>
          </a:prstGeom>
        </p:spPr>
      </p:pic>
      <p:pic>
        <p:nvPicPr>
          <p:cNvPr id="24" name="Immagine 23">
            <a:extLst>
              <a:ext uri="{FF2B5EF4-FFF2-40B4-BE49-F238E27FC236}">
                <a16:creationId xmlns:a16="http://schemas.microsoft.com/office/drawing/2014/main" id="{D17E9807-798E-4A3A-ADC1-14174B15C2DC}"/>
              </a:ext>
            </a:extLst>
          </p:cNvPr>
          <p:cNvPicPr>
            <a:picLocks noChangeAspect="1"/>
          </p:cNvPicPr>
          <p:nvPr/>
        </p:nvPicPr>
        <p:blipFill rotWithShape="1">
          <a:blip r:embed="rId10">
            <a:clrChange>
              <a:clrFrom>
                <a:srgbClr val="FFFFFF"/>
              </a:clrFrom>
              <a:clrTo>
                <a:srgbClr val="FFFFFF">
                  <a:alpha val="0"/>
                </a:srgbClr>
              </a:clrTo>
            </a:clrChange>
          </a:blip>
          <a:srcRect l="47446" t="44724" r="2745" b="31118"/>
          <a:stretch/>
        </p:blipFill>
        <p:spPr>
          <a:xfrm>
            <a:off x="1148026" y="914713"/>
            <a:ext cx="4249526" cy="605088"/>
          </a:xfrm>
          <a:prstGeom prst="rect">
            <a:avLst/>
          </a:prstGeom>
        </p:spPr>
      </p:pic>
      <p:pic>
        <p:nvPicPr>
          <p:cNvPr id="25" name="Immagine 24">
            <a:extLst>
              <a:ext uri="{FF2B5EF4-FFF2-40B4-BE49-F238E27FC236}">
                <a16:creationId xmlns:a16="http://schemas.microsoft.com/office/drawing/2014/main" id="{81D97A94-56E0-4A1C-9B43-C185FE7EB944}"/>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660586" y="4176972"/>
            <a:ext cx="3050739" cy="1831916"/>
          </a:xfrm>
          <a:prstGeom prst="rect">
            <a:avLst/>
          </a:prstGeom>
        </p:spPr>
      </p:pic>
    </p:spTree>
    <p:extLst>
      <p:ext uri="{BB962C8B-B14F-4D97-AF65-F5344CB8AC3E}">
        <p14:creationId xmlns:p14="http://schemas.microsoft.com/office/powerpoint/2010/main" val="2983955679"/>
      </p:ext>
    </p:extLst>
  </p:cSld>
  <p:clrMapOvr>
    <a:masterClrMapping/>
  </p:clrMapOvr>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3748</TotalTime>
  <Words>973</Words>
  <Application>Microsoft Office PowerPoint</Application>
  <PresentationFormat>Widescreen</PresentationFormat>
  <Paragraphs>96</Paragraphs>
  <Slides>7</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7</vt:i4>
      </vt:variant>
    </vt:vector>
  </HeadingPairs>
  <TitlesOfParts>
    <vt:vector size="17" baseType="lpstr">
      <vt:lpstr>Arial</vt:lpstr>
      <vt:lpstr>Caibri light</vt:lpstr>
      <vt:lpstr>Calibri</vt:lpstr>
      <vt:lpstr>Calibri Light</vt:lpstr>
      <vt:lpstr>Calibri light (titoli)</vt:lpstr>
      <vt:lpstr>Times New Roman</vt:lpstr>
      <vt:lpstr>Univers</vt:lpstr>
      <vt:lpstr>Univers 45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226</cp:revision>
  <cp:lastPrinted>2020-09-21T08:42:52Z</cp:lastPrinted>
  <dcterms:created xsi:type="dcterms:W3CDTF">2020-07-06T14:29:57Z</dcterms:created>
  <dcterms:modified xsi:type="dcterms:W3CDTF">2020-09-21T09:20:41Z</dcterms:modified>
</cp:coreProperties>
</file>