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8" r:id="rId2"/>
    <p:sldId id="260" r:id="rId3"/>
    <p:sldId id="287" r:id="rId4"/>
    <p:sldId id="288" r:id="rId5"/>
    <p:sldId id="290" r:id="rId6"/>
    <p:sldId id="289" r:id="rId7"/>
    <p:sldId id="270" r:id="rId8"/>
    <p:sldId id="266" r:id="rId9"/>
    <p:sldId id="283" r:id="rId10"/>
    <p:sldId id="285" r:id="rId11"/>
    <p:sldId id="286" r:id="rId12"/>
    <p:sldId id="284" r:id="rId13"/>
    <p:sldId id="265" r:id="rId14"/>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CC"/>
    <a:srgbClr val="FFFF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115" d="100"/>
          <a:sy n="115" d="100"/>
        </p:scale>
        <p:origin x="396" y="114"/>
      </p:cViewPr>
      <p:guideLst/>
    </p:cSldViewPr>
  </p:slideViewPr>
  <p:notesTextViewPr>
    <p:cViewPr>
      <p:scale>
        <a:sx n="1" d="1"/>
        <a:sy n="1" d="1"/>
      </p:scale>
      <p:origin x="0" y="0"/>
    </p:cViewPr>
  </p:notesTextViewPr>
  <p:notesViewPr>
    <p:cSldViewPr snapToGrid="0">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5562" tIns="47781" rIns="95562" bIns="47781" rtlCol="0"/>
          <a:lstStyle>
            <a:lvl1pPr algn="l">
              <a:defRPr sz="13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5562" tIns="47781" rIns="95562" bIns="47781" rtlCol="0"/>
          <a:lstStyle>
            <a:lvl1pPr algn="r">
              <a:defRPr sz="1300"/>
            </a:lvl1pPr>
          </a:lstStyle>
          <a:p>
            <a:fld id="{40E14843-AA89-4567-B433-AB4045ABFAC7}" type="datetimeFigureOut">
              <a:rPr lang="it-IT" smtClean="0"/>
              <a:t>21/09/2020</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5562" tIns="47781" rIns="95562" bIns="47781"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5562" tIns="47781" rIns="95562" bIns="47781"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5"/>
            <a:ext cx="2945659" cy="498055"/>
          </a:xfrm>
          <a:prstGeom prst="rect">
            <a:avLst/>
          </a:prstGeom>
        </p:spPr>
        <p:txBody>
          <a:bodyPr vert="horz" lIns="95562" tIns="47781" rIns="95562" bIns="47781" rtlCol="0" anchor="b"/>
          <a:lstStyle>
            <a:lvl1pPr algn="l">
              <a:defRPr sz="1300"/>
            </a:lvl1pPr>
          </a:lstStyle>
          <a:p>
            <a:endParaRPr lang="it-IT"/>
          </a:p>
        </p:txBody>
      </p:sp>
      <p:sp>
        <p:nvSpPr>
          <p:cNvPr id="7" name="Segnaposto numero diapositiva 6"/>
          <p:cNvSpPr>
            <a:spLocks noGrp="1"/>
          </p:cNvSpPr>
          <p:nvPr>
            <p:ph type="sldNum" sz="quarter" idx="5"/>
          </p:nvPr>
        </p:nvSpPr>
        <p:spPr>
          <a:xfrm>
            <a:off x="3850443" y="9428585"/>
            <a:ext cx="2945659" cy="498055"/>
          </a:xfrm>
          <a:prstGeom prst="rect">
            <a:avLst/>
          </a:prstGeom>
        </p:spPr>
        <p:txBody>
          <a:bodyPr vert="horz" lIns="95562" tIns="47781" rIns="95562" bIns="47781" rtlCol="0" anchor="b"/>
          <a:lstStyle>
            <a:lvl1pPr algn="r">
              <a:defRPr sz="1300"/>
            </a:lvl1pPr>
          </a:lstStyle>
          <a:p>
            <a:fld id="{B2337C49-2E42-4CE3-8E58-19BF7C3F69E5}" type="slidenum">
              <a:rPr lang="it-IT" smtClean="0"/>
              <a:t>‹N›</a:t>
            </a:fld>
            <a:endParaRPr lang="it-IT"/>
          </a:p>
        </p:txBody>
      </p:sp>
    </p:spTree>
    <p:extLst>
      <p:ext uri="{BB962C8B-B14F-4D97-AF65-F5344CB8AC3E}">
        <p14:creationId xmlns:p14="http://schemas.microsoft.com/office/powerpoint/2010/main" val="3611297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3E9DAA-E07F-45E2-8B6D-D6A83AAD0ADF}"/>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3F0EFD0D-46CC-436E-8486-7D28A0A815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765C2A72-8437-43AB-8910-9426BC7AF050}"/>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D25029E4-4DF2-4D43-AEC1-E8E3D81DB2F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489AB77-99D7-4CE3-92FC-4E7DADD5C41D}"/>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986308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ED4FD5-0EE7-4A3C-84FC-77837723957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53C13AE-AE56-4167-B3B1-2EC7F80A55A6}"/>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84CB86A-5B65-4AB1-B966-E9755E418E01}"/>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090DD9AE-D32D-484C-B1C3-7DA7C1B5A19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C4F6448-4027-40B5-A310-54B5F15A5B18}"/>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02985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4769F01-283C-40F2-BBD2-6190C4EBDAE7}"/>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8096FF6-E20A-4217-BFE2-869CA3E0FB29}"/>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2999FA4-B8D3-48A5-B8CC-89E2BCFC1351}"/>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A3E96FBE-AAFC-4727-8D6B-3CFF8C42B66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C0FF84-FDE9-4A07-8CD8-A66DB36FC815}"/>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84293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4E5BF0-5EE3-42CF-BA8C-5DC4E92718A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5466F23-CA95-4097-A240-ADE47C364A0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FF6B6F1-4777-4969-BB47-C32985682102}"/>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8A89FEC9-BEF6-4F84-A1FA-C0DDA10747E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0334D16-FA89-4978-BDA5-3E9B76B30A97}"/>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334176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927C77-06C6-4A0B-A753-E222CD81A26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1393CE1-0774-4A0B-8964-E0606C60F2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27AD8F92-18E7-4D2F-ADF5-4037C2EF0EC6}"/>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48685471-4FCC-4794-A9A8-EAFCDB42DFB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A47FFC8-C34B-44C6-9DDD-A7C859C7DE6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85275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DD724B-0D83-490A-B4AC-DB053D89D7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986CF09-1775-43F1-A2CB-61F2390E3477}"/>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11E01DA-4B68-453A-BEFE-60185F958247}"/>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1D489052-5E01-4DDB-9121-5A18B16269D8}"/>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6" name="Segnaposto piè di pagina 5">
            <a:extLst>
              <a:ext uri="{FF2B5EF4-FFF2-40B4-BE49-F238E27FC236}">
                <a16:creationId xmlns:a16="http://schemas.microsoft.com/office/drawing/2014/main" id="{B74BBE86-D078-4AF0-8CEB-33DB6D5AA48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A42736C-2CC6-4AB7-A901-17261CF77E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3964383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2D3EFC-101B-41FF-BBC6-FAAC5C2A9EA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837E856-8E64-4858-A36E-A204EDA5A6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C2CACFC-FFB5-4649-9A23-1CE1BD3B750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E0E6672-471A-47BD-A8BA-59E90B5ACE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0A68EA3-E1F2-42A1-B876-E241A9E520A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5ECCD40-F795-439D-AFC3-8D61D4947646}"/>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8" name="Segnaposto piè di pagina 7">
            <a:extLst>
              <a:ext uri="{FF2B5EF4-FFF2-40B4-BE49-F238E27FC236}">
                <a16:creationId xmlns:a16="http://schemas.microsoft.com/office/drawing/2014/main" id="{03CB83BC-1305-486B-B9A2-250C0724AE7C}"/>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09A13DD-2A91-4852-9E80-79CC841F373C}"/>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146590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72BDA9-C932-406E-B6AF-3C92C6F5383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748B58F9-B948-4498-B60F-BBEE3A26F76D}"/>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4" name="Segnaposto piè di pagina 3">
            <a:extLst>
              <a:ext uri="{FF2B5EF4-FFF2-40B4-BE49-F238E27FC236}">
                <a16:creationId xmlns:a16="http://schemas.microsoft.com/office/drawing/2014/main" id="{7C263D26-0460-482C-B0CC-DA85274918ED}"/>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E352143-4295-4DFB-A32D-7288B0E1512F}"/>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47104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6A9B962-EB5B-4159-9147-4AFFFE21A1EF}"/>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3" name="Segnaposto piè di pagina 2">
            <a:extLst>
              <a:ext uri="{FF2B5EF4-FFF2-40B4-BE49-F238E27FC236}">
                <a16:creationId xmlns:a16="http://schemas.microsoft.com/office/drawing/2014/main" id="{7F3475B4-8C2D-4B65-BA6C-AAEA474B015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7B5D67C-AF6D-4D66-B3A4-D6A9384992CE}"/>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261449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6B14B1-C99D-4AD2-83B8-E88DAECCFBC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6DFDF95-902E-44BC-97D1-1F886FCE3B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7407A8C-D603-45C7-9F5D-8F4F46D284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F777473-2B34-4933-B257-94C2A5FAC0DE}"/>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6" name="Segnaposto piè di pagina 5">
            <a:extLst>
              <a:ext uri="{FF2B5EF4-FFF2-40B4-BE49-F238E27FC236}">
                <a16:creationId xmlns:a16="http://schemas.microsoft.com/office/drawing/2014/main" id="{209777A3-A051-4673-831E-4D3BC6A78C0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B89C2CA-FF01-44F0-B691-357C64630AE2}"/>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237078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1F2C25-58B2-4C2B-BB35-2A2BD72F1C4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E0101E7-5A4C-4A66-8A2C-0653D5CB3D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F98182-BA2A-49B2-A636-24DFC62A1F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E8DE5AA-C61D-4F10-9CEE-89A57FFEB912}"/>
              </a:ext>
            </a:extLst>
          </p:cNvPr>
          <p:cNvSpPr>
            <a:spLocks noGrp="1"/>
          </p:cNvSpPr>
          <p:nvPr>
            <p:ph type="dt" sz="half" idx="10"/>
          </p:nvPr>
        </p:nvSpPr>
        <p:spPr/>
        <p:txBody>
          <a:bodyPr/>
          <a:lstStyle/>
          <a:p>
            <a:fld id="{4EDFE3EE-4658-4B8D-8D15-B0024E809E36}" type="datetimeFigureOut">
              <a:rPr lang="it-IT" smtClean="0"/>
              <a:t>21/09/2020</a:t>
            </a:fld>
            <a:endParaRPr lang="it-IT"/>
          </a:p>
        </p:txBody>
      </p:sp>
      <p:sp>
        <p:nvSpPr>
          <p:cNvPr id="6" name="Segnaposto piè di pagina 5">
            <a:extLst>
              <a:ext uri="{FF2B5EF4-FFF2-40B4-BE49-F238E27FC236}">
                <a16:creationId xmlns:a16="http://schemas.microsoft.com/office/drawing/2014/main" id="{7203E5CE-85BD-458E-8E5A-44265A3E857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B391AB0-5315-4054-A962-F9BD9F12C570}"/>
              </a:ext>
            </a:extLst>
          </p:cNvPr>
          <p:cNvSpPr>
            <a:spLocks noGrp="1"/>
          </p:cNvSpPr>
          <p:nvPr>
            <p:ph type="sldNum" sz="quarter" idx="12"/>
          </p:nvPr>
        </p:nvSpPr>
        <p:spPr/>
        <p:txBody>
          <a:bodyPr/>
          <a:lstStyle/>
          <a:p>
            <a:fld id="{22CE0E08-CFB8-488B-9842-FFBDBFD0C001}" type="slidenum">
              <a:rPr lang="it-IT" smtClean="0"/>
              <a:t>‹N›</a:t>
            </a:fld>
            <a:endParaRPr lang="it-IT"/>
          </a:p>
        </p:txBody>
      </p:sp>
    </p:spTree>
    <p:extLst>
      <p:ext uri="{BB962C8B-B14F-4D97-AF65-F5344CB8AC3E}">
        <p14:creationId xmlns:p14="http://schemas.microsoft.com/office/powerpoint/2010/main" val="163169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18FF84D-F96A-48DB-AF71-CACA3E1FA6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03300D-EAE7-49D8-846B-8DF72A6B8B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89B3C67-3D58-4C68-974A-0E4D5FC0FA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DFE3EE-4658-4B8D-8D15-B0024E809E36}" type="datetimeFigureOut">
              <a:rPr lang="it-IT" smtClean="0"/>
              <a:t>21/09/2020</a:t>
            </a:fld>
            <a:endParaRPr lang="it-IT"/>
          </a:p>
        </p:txBody>
      </p:sp>
      <p:sp>
        <p:nvSpPr>
          <p:cNvPr id="5" name="Segnaposto piè di pagina 4">
            <a:extLst>
              <a:ext uri="{FF2B5EF4-FFF2-40B4-BE49-F238E27FC236}">
                <a16:creationId xmlns:a16="http://schemas.microsoft.com/office/drawing/2014/main" id="{B48F2423-4A3C-4952-849C-51836B84CA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98FAF60-8BFD-46BA-846D-E9B41B62B9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CE0E08-CFB8-488B-9842-FFBDBFD0C001}" type="slidenum">
              <a:rPr lang="it-IT" smtClean="0"/>
              <a:t>‹N›</a:t>
            </a:fld>
            <a:endParaRPr lang="it-IT"/>
          </a:p>
        </p:txBody>
      </p:sp>
    </p:spTree>
    <p:extLst>
      <p:ext uri="{BB962C8B-B14F-4D97-AF65-F5344CB8AC3E}">
        <p14:creationId xmlns:p14="http://schemas.microsoft.com/office/powerpoint/2010/main" val="2274883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9.JP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jp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image" Target="../media/image12.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E3D826E5-83DE-451A-89E5-E9D8DD5624E2}"/>
              </a:ext>
            </a:extLst>
          </p:cNvPr>
          <p:cNvSpPr/>
          <p:nvPr/>
        </p:nvSpPr>
        <p:spPr>
          <a:xfrm>
            <a:off x="11583" y="-1"/>
            <a:ext cx="12186674" cy="68580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4" name="Immagine 3">
            <a:extLst>
              <a:ext uri="{FF2B5EF4-FFF2-40B4-BE49-F238E27FC236}">
                <a16:creationId xmlns:a16="http://schemas.microsoft.com/office/drawing/2014/main" id="{89CFDC94-53C8-43C2-B8BA-D34EE2B679E4}"/>
              </a:ext>
            </a:extLst>
          </p:cNvPr>
          <p:cNvPicPr>
            <a:picLocks noChangeAspect="1"/>
          </p:cNvPicPr>
          <p:nvPr/>
        </p:nvPicPr>
        <p:blipFill rotWithShape="1">
          <a:blip r:embed="rId2">
            <a:extLst>
              <a:ext uri="{28A0092B-C50C-407E-A947-70E740481C1C}">
                <a14:useLocalDpi xmlns:a14="http://schemas.microsoft.com/office/drawing/2010/main" val="0"/>
              </a:ext>
            </a:extLst>
          </a:blip>
          <a:srcRect t="27759"/>
          <a:stretch/>
        </p:blipFill>
        <p:spPr>
          <a:xfrm>
            <a:off x="1231899" y="1340552"/>
            <a:ext cx="9742502" cy="4742195"/>
          </a:xfrm>
          <a:prstGeom prst="rect">
            <a:avLst/>
          </a:prstGeom>
        </p:spPr>
      </p:pic>
      <p:pic>
        <p:nvPicPr>
          <p:cNvPr id="8" name="Immagine 7">
            <a:extLst>
              <a:ext uri="{FF2B5EF4-FFF2-40B4-BE49-F238E27FC236}">
                <a16:creationId xmlns:a16="http://schemas.microsoft.com/office/drawing/2014/main" id="{D989B8BC-156B-439F-B16F-6D2517CF4D44}"/>
              </a:ext>
            </a:extLst>
          </p:cNvPr>
          <p:cNvPicPr>
            <a:picLocks noChangeAspect="1"/>
          </p:cNvPicPr>
          <p:nvPr/>
        </p:nvPicPr>
        <p:blipFill rotWithShape="1">
          <a:blip r:embed="rId3"/>
          <a:srcRect l="-419" t="52775" r="419" b="-439"/>
          <a:stretch/>
        </p:blipFill>
        <p:spPr>
          <a:xfrm>
            <a:off x="4955059" y="4399006"/>
            <a:ext cx="7246307" cy="2498994"/>
          </a:xfrm>
          <a:prstGeom prst="rect">
            <a:avLst/>
          </a:prstGeom>
        </p:spPr>
      </p:pic>
      <p:sp>
        <p:nvSpPr>
          <p:cNvPr id="39" name="object 7">
            <a:extLst>
              <a:ext uri="{FF2B5EF4-FFF2-40B4-BE49-F238E27FC236}">
                <a16:creationId xmlns:a16="http://schemas.microsoft.com/office/drawing/2014/main" id="{E6F82DD0-F904-4BC6-95B5-7575FE2F4D3D}"/>
              </a:ext>
            </a:extLst>
          </p:cNvPr>
          <p:cNvSpPr txBox="1"/>
          <p:nvPr/>
        </p:nvSpPr>
        <p:spPr>
          <a:xfrm>
            <a:off x="-583401" y="107397"/>
            <a:ext cx="13373101" cy="887422"/>
          </a:xfrm>
          <a:prstGeom prst="rect">
            <a:avLst/>
          </a:prstGeom>
        </p:spPr>
        <p:txBody>
          <a:bodyPr vert="horz" wrap="square" lIns="0" tIns="12700" rIns="0" bIns="0" rtlCol="0">
            <a:spAutoFit/>
          </a:bodyPr>
          <a:lstStyle/>
          <a:p>
            <a:pPr marL="12700" algn="ctr">
              <a:lnSpc>
                <a:spcPct val="100000"/>
              </a:lnSpc>
              <a:spcBef>
                <a:spcPts val="100"/>
              </a:spcBef>
            </a:pPr>
            <a:r>
              <a:rPr lang="it-IT" sz="2800" spc="-5" dirty="0" smtClean="0">
                <a:solidFill>
                  <a:schemeClr val="bg1"/>
                </a:solidFill>
                <a:latin typeface="Caibri light"/>
                <a:cs typeface="Arial"/>
              </a:rPr>
              <a:t>La Strategia Regionale delle Aree Interne </a:t>
            </a:r>
          </a:p>
          <a:p>
            <a:pPr marL="12700" algn="ctr">
              <a:lnSpc>
                <a:spcPct val="100000"/>
              </a:lnSpc>
              <a:spcBef>
                <a:spcPts val="100"/>
              </a:spcBef>
            </a:pPr>
            <a:r>
              <a:rPr lang="it-IT" sz="2800" spc="-5" dirty="0" smtClean="0">
                <a:solidFill>
                  <a:schemeClr val="bg1"/>
                </a:solidFill>
                <a:latin typeface="Caibri light"/>
                <a:cs typeface="Arial"/>
              </a:rPr>
              <a:t>nel Programma </a:t>
            </a:r>
            <a:r>
              <a:rPr lang="it-IT" sz="2800" spc="-5" dirty="0">
                <a:solidFill>
                  <a:schemeClr val="bg1"/>
                </a:solidFill>
                <a:latin typeface="Caibri light"/>
                <a:cs typeface="Arial"/>
              </a:rPr>
              <a:t>operativo FESR </a:t>
            </a:r>
            <a:r>
              <a:rPr lang="it-IT" sz="2800" spc="-5" dirty="0" smtClean="0">
                <a:solidFill>
                  <a:schemeClr val="bg1"/>
                </a:solidFill>
                <a:latin typeface="Caibri light"/>
                <a:cs typeface="Arial"/>
              </a:rPr>
              <a:t>FVG 2021-2027</a:t>
            </a:r>
            <a:endParaRPr lang="it-IT" sz="2800" spc="-5" dirty="0">
              <a:solidFill>
                <a:schemeClr val="bg1"/>
              </a:solidFill>
              <a:latin typeface="Caibri light"/>
              <a:cs typeface="Arial"/>
            </a:endParaRPr>
          </a:p>
        </p:txBody>
      </p:sp>
      <p:sp>
        <p:nvSpPr>
          <p:cNvPr id="38" name="object 7">
            <a:extLst>
              <a:ext uri="{FF2B5EF4-FFF2-40B4-BE49-F238E27FC236}">
                <a16:creationId xmlns:a16="http://schemas.microsoft.com/office/drawing/2014/main" id="{EE67E314-E77B-4211-921E-D2B937234D49}"/>
              </a:ext>
            </a:extLst>
          </p:cNvPr>
          <p:cNvSpPr txBox="1"/>
          <p:nvPr/>
        </p:nvSpPr>
        <p:spPr>
          <a:xfrm>
            <a:off x="7488980" y="4689557"/>
            <a:ext cx="4712386" cy="764312"/>
          </a:xfrm>
          <a:prstGeom prst="rect">
            <a:avLst/>
          </a:prstGeom>
        </p:spPr>
        <p:txBody>
          <a:bodyPr vert="horz" wrap="square" lIns="0" tIns="12700" rIns="0" bIns="0" rtlCol="0">
            <a:spAutoFit/>
          </a:bodyPr>
          <a:lstStyle/>
          <a:p>
            <a:pPr marL="12700" algn="ctr">
              <a:lnSpc>
                <a:spcPct val="100000"/>
              </a:lnSpc>
              <a:spcBef>
                <a:spcPts val="100"/>
              </a:spcBef>
            </a:pPr>
            <a:r>
              <a:rPr lang="it-IT" sz="2400" smtClean="0">
                <a:solidFill>
                  <a:schemeClr val="tx2"/>
                </a:solidFill>
                <a:latin typeface="Caibri light"/>
                <a:cs typeface="Arial"/>
              </a:rPr>
              <a:t>Area interna Dolomiti </a:t>
            </a:r>
            <a:r>
              <a:rPr lang="it-IT" sz="2400" dirty="0" smtClean="0">
                <a:solidFill>
                  <a:schemeClr val="tx2"/>
                </a:solidFill>
                <a:latin typeface="Caibri light"/>
                <a:cs typeface="Arial"/>
              </a:rPr>
              <a:t>Friulane </a:t>
            </a:r>
          </a:p>
          <a:p>
            <a:pPr marL="12700" algn="ctr">
              <a:lnSpc>
                <a:spcPct val="100000"/>
              </a:lnSpc>
              <a:spcBef>
                <a:spcPts val="100"/>
              </a:spcBef>
            </a:pPr>
            <a:r>
              <a:rPr lang="it-IT" sz="2400" dirty="0" smtClean="0">
                <a:solidFill>
                  <a:schemeClr val="tx2"/>
                </a:solidFill>
                <a:latin typeface="Caibri light"/>
                <a:cs typeface="Arial"/>
              </a:rPr>
              <a:t>Maniago, 21 settembre 2020</a:t>
            </a:r>
            <a:endParaRPr sz="2400" dirty="0">
              <a:solidFill>
                <a:schemeClr val="tx2"/>
              </a:solidFill>
              <a:latin typeface="Caibri light"/>
              <a:cs typeface="Arial"/>
            </a:endParaRPr>
          </a:p>
        </p:txBody>
      </p:sp>
      <p:pic>
        <p:nvPicPr>
          <p:cNvPr id="26" name="Immagine 25">
            <a:extLst>
              <a:ext uri="{FF2B5EF4-FFF2-40B4-BE49-F238E27FC236}">
                <a16:creationId xmlns:a16="http://schemas.microsoft.com/office/drawing/2014/main" id="{3A03B517-D21A-4202-B7B8-A4FA5DC52E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9991" y="5812000"/>
            <a:ext cx="3697204" cy="833173"/>
          </a:xfrm>
          <a:prstGeom prst="rect">
            <a:avLst/>
          </a:prstGeom>
        </p:spPr>
      </p:pic>
      <p:pic>
        <p:nvPicPr>
          <p:cNvPr id="3" name="Immagine 2">
            <a:extLst>
              <a:ext uri="{FF2B5EF4-FFF2-40B4-BE49-F238E27FC236}">
                <a16:creationId xmlns:a16="http://schemas.microsoft.com/office/drawing/2014/main" id="{C009B486-E74F-4E9E-8548-ECB33F1C7BA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12179" y="5778210"/>
            <a:ext cx="813657" cy="927569"/>
          </a:xfrm>
          <a:prstGeom prst="rect">
            <a:avLst/>
          </a:prstGeom>
        </p:spPr>
      </p:pic>
      <p:grpSp>
        <p:nvGrpSpPr>
          <p:cNvPr id="9" name="Gruppo 8">
            <a:extLst>
              <a:ext uri="{FF2B5EF4-FFF2-40B4-BE49-F238E27FC236}">
                <a16:creationId xmlns:a16="http://schemas.microsoft.com/office/drawing/2014/main" id="{41FA5CE0-E609-4364-A76F-7A0702702998}"/>
              </a:ext>
            </a:extLst>
          </p:cNvPr>
          <p:cNvGrpSpPr/>
          <p:nvPr/>
        </p:nvGrpSpPr>
        <p:grpSpPr>
          <a:xfrm>
            <a:off x="1340040" y="2625372"/>
            <a:ext cx="2456535" cy="625031"/>
            <a:chOff x="115568" y="4288170"/>
            <a:chExt cx="2446578" cy="633077"/>
          </a:xfrm>
        </p:grpSpPr>
        <p:pic>
          <p:nvPicPr>
            <p:cNvPr id="29" name="Immagine 28">
              <a:extLst>
                <a:ext uri="{FF2B5EF4-FFF2-40B4-BE49-F238E27FC236}">
                  <a16:creationId xmlns:a16="http://schemas.microsoft.com/office/drawing/2014/main" id="{312485A8-A601-4776-BDED-D53FD0525F04}"/>
                </a:ext>
              </a:extLst>
            </p:cNvPr>
            <p:cNvPicPr>
              <a:picLocks noChangeAspect="1"/>
            </p:cNvPicPr>
            <p:nvPr/>
          </p:nvPicPr>
          <p:blipFill rotWithShape="1">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7396" t="1208" r="-37396" b="41435"/>
            <a:stretch/>
          </p:blipFill>
          <p:spPr>
            <a:xfrm>
              <a:off x="796159" y="4288170"/>
              <a:ext cx="1765987" cy="633077"/>
            </a:xfrm>
            <a:prstGeom prst="rect">
              <a:avLst/>
            </a:prstGeom>
          </p:spPr>
        </p:pic>
        <p:pic>
          <p:nvPicPr>
            <p:cNvPr id="33" name="Immagine 32">
              <a:extLst>
                <a:ext uri="{FF2B5EF4-FFF2-40B4-BE49-F238E27FC236}">
                  <a16:creationId xmlns:a16="http://schemas.microsoft.com/office/drawing/2014/main" id="{97B3D098-8211-459D-B3B9-404FDFBCBC6E}"/>
                </a:ext>
              </a:extLst>
            </p:cNvPr>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t="2202" r="62474" b="41435"/>
            <a:stretch/>
          </p:blipFill>
          <p:spPr>
            <a:xfrm>
              <a:off x="115568" y="4288170"/>
              <a:ext cx="674398" cy="633077"/>
            </a:xfrm>
            <a:prstGeom prst="rect">
              <a:avLst/>
            </a:prstGeom>
          </p:spPr>
        </p:pic>
      </p:grpSp>
      <p:pic>
        <p:nvPicPr>
          <p:cNvPr id="12" name="Immagine 11">
            <a:extLst>
              <a:ext uri="{FF2B5EF4-FFF2-40B4-BE49-F238E27FC236}">
                <a16:creationId xmlns:a16="http://schemas.microsoft.com/office/drawing/2014/main" id="{EFC1CB8C-BAB1-4F5D-87F2-4EFD94A75B50}"/>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28790" y="1650284"/>
            <a:ext cx="1972801" cy="887423"/>
          </a:xfrm>
          <a:prstGeom prst="rect">
            <a:avLst/>
          </a:prstGeom>
        </p:spPr>
      </p:pic>
      <p:pic>
        <p:nvPicPr>
          <p:cNvPr id="13" name="Immagine 12">
            <a:extLst>
              <a:ext uri="{FF2B5EF4-FFF2-40B4-BE49-F238E27FC236}">
                <a16:creationId xmlns:a16="http://schemas.microsoft.com/office/drawing/2014/main" id="{05A415A7-1082-4BFD-9CAB-B7D1A0366C08}"/>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490692" y="4421642"/>
            <a:ext cx="3050739" cy="1831916"/>
          </a:xfrm>
          <a:prstGeom prst="rect">
            <a:avLst/>
          </a:prstGeom>
        </p:spPr>
      </p:pic>
      <p:pic>
        <p:nvPicPr>
          <p:cNvPr id="14" name="Immagine 13">
            <a:extLst>
              <a:ext uri="{FF2B5EF4-FFF2-40B4-BE49-F238E27FC236}">
                <a16:creationId xmlns:a16="http://schemas.microsoft.com/office/drawing/2014/main" id="{B53B5E59-630A-492C-A321-846B046194EC}"/>
              </a:ext>
            </a:extLst>
          </p:cNvPr>
          <p:cNvPicPr>
            <a:picLocks noChangeAspect="1"/>
          </p:cNvPicPr>
          <p:nvPr/>
        </p:nvPicPr>
        <p:blipFill rotWithShape="1">
          <a:blip r:embed="rId11">
            <a:clrChange>
              <a:clrFrom>
                <a:srgbClr val="FFFFFF"/>
              </a:clrFrom>
              <a:clrTo>
                <a:srgbClr val="FFFFFF">
                  <a:alpha val="0"/>
                </a:srgbClr>
              </a:clrTo>
            </a:clrChange>
          </a:blip>
          <a:srcRect l="47446" t="44724" r="2745" b="31118"/>
          <a:stretch/>
        </p:blipFill>
        <p:spPr>
          <a:xfrm>
            <a:off x="1148026" y="1153249"/>
            <a:ext cx="4249526" cy="605088"/>
          </a:xfrm>
          <a:prstGeom prst="rect">
            <a:avLst/>
          </a:prstGeom>
        </p:spPr>
      </p:pic>
    </p:spTree>
    <p:extLst>
      <p:ext uri="{BB962C8B-B14F-4D97-AF65-F5344CB8AC3E}">
        <p14:creationId xmlns:p14="http://schemas.microsoft.com/office/powerpoint/2010/main" val="2782151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C4C3F00B-D217-484A-A934-547D2AA16333}"/>
              </a:ext>
            </a:extLst>
          </p:cNvPr>
          <p:cNvSpPr/>
          <p:nvPr/>
        </p:nvSpPr>
        <p:spPr>
          <a:xfrm>
            <a:off x="0" y="102222"/>
            <a:ext cx="86400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a:extLst>
              <a:ext uri="{FF2B5EF4-FFF2-40B4-BE49-F238E27FC236}">
                <a16:creationId xmlns:a16="http://schemas.microsoft.com/office/drawing/2014/main" id="{88E69104-FF95-45C7-8798-7EFA614EC708}"/>
              </a:ext>
            </a:extLst>
          </p:cNvPr>
          <p:cNvSpPr/>
          <p:nvPr/>
        </p:nvSpPr>
        <p:spPr>
          <a:xfrm>
            <a:off x="381457" y="131140"/>
            <a:ext cx="117348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 Un’Europa più vicina ai cittadini| </a:t>
            </a:r>
            <a:r>
              <a:rPr lang="it-IT" sz="1600" spc="-5" dirty="0">
                <a:solidFill>
                  <a:schemeClr val="bg1"/>
                </a:solidFill>
                <a:latin typeface="Caibri light"/>
                <a:cs typeface="Arial"/>
              </a:rPr>
              <a:t>L’inquadramento 2/2</a:t>
            </a:r>
            <a:endParaRPr lang="it-IT" sz="1600" dirty="0">
              <a:solidFill>
                <a:schemeClr val="bg1"/>
              </a:solidFill>
              <a:latin typeface="Caibri light"/>
              <a:cs typeface="Arial"/>
            </a:endParaRPr>
          </a:p>
        </p:txBody>
      </p:sp>
      <p:sp>
        <p:nvSpPr>
          <p:cNvPr id="25" name="Freeform 19">
            <a:extLst>
              <a:ext uri="{FF2B5EF4-FFF2-40B4-BE49-F238E27FC236}">
                <a16:creationId xmlns:a16="http://schemas.microsoft.com/office/drawing/2014/main" id="{C23F6476-6AC5-4503-B3E5-A517AF349C4A}"/>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7" name="Immagine 26">
            <a:extLst>
              <a:ext uri="{FF2B5EF4-FFF2-40B4-BE49-F238E27FC236}">
                <a16:creationId xmlns:a16="http://schemas.microsoft.com/office/drawing/2014/main" id="{119DA2F3-ABB9-4CC6-8618-57B445A566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7" name="Rettangolo 6">
            <a:extLst>
              <a:ext uri="{FF2B5EF4-FFF2-40B4-BE49-F238E27FC236}">
                <a16:creationId xmlns:a16="http://schemas.microsoft.com/office/drawing/2014/main" id="{8CF229C7-7610-BC43-BA31-170F4DEC43B5}"/>
              </a:ext>
            </a:extLst>
          </p:cNvPr>
          <p:cNvSpPr/>
          <p:nvPr/>
        </p:nvSpPr>
        <p:spPr>
          <a:xfrm>
            <a:off x="210964" y="701281"/>
            <a:ext cx="10881360" cy="1477328"/>
          </a:xfrm>
          <a:prstGeom prst="rect">
            <a:avLst/>
          </a:prstGeom>
        </p:spPr>
        <p:txBody>
          <a:bodyPr wrap="square">
            <a:spAutoFit/>
          </a:bodyPr>
          <a:lstStyle/>
          <a:p>
            <a:pPr algn="just">
              <a:spcAft>
                <a:spcPts val="0"/>
              </a:spcAft>
            </a:pPr>
            <a:r>
              <a:rPr lang="it-IT" sz="1500" dirty="0">
                <a:latin typeface="+mj-lt"/>
                <a:ea typeface="Calibri" panose="020F0502020204030204" pitchFamily="34" charset="0"/>
                <a:cs typeface="Times New Roman" panose="02020603050405020304" pitchFamily="18" charset="0"/>
              </a:rPr>
              <a:t>L’OP5 può essere attuato solo attraverso strategie di natura integrata proposte da una </a:t>
            </a:r>
            <a:r>
              <a:rPr lang="it-IT" sz="1500" b="1" dirty="0">
                <a:latin typeface="+mj-lt"/>
                <a:ea typeface="Calibri" panose="020F0502020204030204" pitchFamily="34" charset="0"/>
                <a:cs typeface="Times New Roman" panose="02020603050405020304" pitchFamily="18" charset="0"/>
              </a:rPr>
              <a:t>coalizione locale </a:t>
            </a:r>
            <a:r>
              <a:rPr lang="it-IT" sz="1500" dirty="0">
                <a:latin typeface="+mj-lt"/>
                <a:ea typeface="Calibri" panose="020F0502020204030204" pitchFamily="34" charset="0"/>
                <a:cs typeface="Times New Roman" panose="02020603050405020304" pitchFamily="18" charset="0"/>
              </a:rPr>
              <a:t>che è formata dalle autorità locali di riferimento e dai loro partner sociali, economici e di società civile. </a:t>
            </a:r>
            <a:r>
              <a:rPr lang="it-IT" sz="1500" dirty="0">
                <a:latin typeface="+mj-lt"/>
              </a:rPr>
              <a:t>I finanziamenti alle strategie locali potranno essere veicolati attraverso:</a:t>
            </a:r>
          </a:p>
          <a:p>
            <a:pPr marL="285750" lvl="0" indent="-285750" algn="just">
              <a:buFont typeface="Wingdings" pitchFamily="2" charset="2"/>
              <a:buChar char="§"/>
            </a:pPr>
            <a:r>
              <a:rPr lang="it-IT" sz="1500" dirty="0">
                <a:latin typeface="+mj-lt"/>
              </a:rPr>
              <a:t>assi/priorità OP5 definite nel POR FESR nelle quali è possibile realizzare tutte le tipologie di azioni ammissibili al Fondo (anche quelle di altri OP), senza necessità di verificare il rispetto delle condizioni abilitanti tematiche; </a:t>
            </a:r>
          </a:p>
          <a:p>
            <a:pPr marL="285750" lvl="0" indent="-285750" algn="just">
              <a:buFont typeface="Wingdings" pitchFamily="2" charset="2"/>
              <a:buChar char="§"/>
            </a:pPr>
            <a:r>
              <a:rPr lang="it-IT" sz="1500" dirty="0">
                <a:latin typeface="+mj-lt"/>
              </a:rPr>
              <a:t>altri assi/priorità diversi da OP5 dei POR FESR o FSE+ che dovranno invece rispettare, oltre le specifiche ammissibilità di spesa, anche le condizioni abilitanti tematiche previste. </a:t>
            </a:r>
          </a:p>
        </p:txBody>
      </p:sp>
      <p:sp>
        <p:nvSpPr>
          <p:cNvPr id="8" name="Rettangolo 7">
            <a:extLst>
              <a:ext uri="{FF2B5EF4-FFF2-40B4-BE49-F238E27FC236}">
                <a16:creationId xmlns:a16="http://schemas.microsoft.com/office/drawing/2014/main" id="{5ED5BC39-1C23-4945-98BF-52DEA5C77434}"/>
              </a:ext>
            </a:extLst>
          </p:cNvPr>
          <p:cNvSpPr/>
          <p:nvPr/>
        </p:nvSpPr>
        <p:spPr>
          <a:xfrm>
            <a:off x="1712036" y="2178609"/>
            <a:ext cx="9966960" cy="325474"/>
          </a:xfrm>
          <a:prstGeom prst="rect">
            <a:avLst/>
          </a:prstGeom>
        </p:spPr>
        <p:txBody>
          <a:bodyPr wrap="square">
            <a:spAutoFit/>
          </a:bodyPr>
          <a:lstStyle/>
          <a:p>
            <a:pPr marL="12700">
              <a:lnSpc>
                <a:spcPct val="115000"/>
              </a:lnSpc>
              <a:spcAft>
                <a:spcPts val="0"/>
              </a:spcAft>
            </a:pPr>
            <a:r>
              <a:rPr lang="it-IT" sz="1400" b="1" dirty="0">
                <a:latin typeface="Univers" panose="020B0503020202020204" pitchFamily="34" charset="0"/>
                <a:ea typeface="Calibri" panose="020F0502020204030204" pitchFamily="34" charset="0"/>
                <a:cs typeface="Times New Roman" panose="02020603050405020304" pitchFamily="18" charset="0"/>
              </a:rPr>
              <a:t>Modalità di composizione del finanziamento di strategie locali da parte dei programmi operativi</a:t>
            </a:r>
            <a:endParaRPr lang="it-IT" sz="1400" dirty="0">
              <a:latin typeface="Univers" panose="020B0503020202020204" pitchFamily="34" charset="0"/>
              <a:ea typeface="Calibri" panose="020F0502020204030204" pitchFamily="34" charset="0"/>
              <a:cs typeface="Times New Roman" panose="02020603050405020304" pitchFamily="18" charset="0"/>
            </a:endParaRPr>
          </a:p>
        </p:txBody>
      </p:sp>
      <p:grpSp>
        <p:nvGrpSpPr>
          <p:cNvPr id="19" name="Gruppo 18">
            <a:extLst>
              <a:ext uri="{FF2B5EF4-FFF2-40B4-BE49-F238E27FC236}">
                <a16:creationId xmlns:a16="http://schemas.microsoft.com/office/drawing/2014/main" id="{D5F60840-F9A0-3440-88BF-64DBFC3045A2}"/>
              </a:ext>
            </a:extLst>
          </p:cNvPr>
          <p:cNvGrpSpPr/>
          <p:nvPr/>
        </p:nvGrpSpPr>
        <p:grpSpPr>
          <a:xfrm>
            <a:off x="3186260" y="2710976"/>
            <a:ext cx="5241978" cy="3198578"/>
            <a:chOff x="1749643" y="3319282"/>
            <a:chExt cx="5479905" cy="3467079"/>
          </a:xfrm>
          <a:effectLst>
            <a:glow rad="139700">
              <a:schemeClr val="accent6">
                <a:alpha val="40000"/>
              </a:schemeClr>
            </a:glow>
          </a:effectLst>
        </p:grpSpPr>
        <p:sp>
          <p:nvSpPr>
            <p:cNvPr id="11" name="Rettangolo 10">
              <a:extLst>
                <a:ext uri="{FF2B5EF4-FFF2-40B4-BE49-F238E27FC236}">
                  <a16:creationId xmlns:a16="http://schemas.microsoft.com/office/drawing/2014/main" id="{847D26E0-175E-EA44-9132-0703A24D0A91}"/>
                </a:ext>
              </a:extLst>
            </p:cNvPr>
            <p:cNvSpPr/>
            <p:nvPr/>
          </p:nvSpPr>
          <p:spPr>
            <a:xfrm>
              <a:off x="2431967" y="3319282"/>
              <a:ext cx="2815153" cy="3878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Programma FESR</a:t>
              </a:r>
            </a:p>
          </p:txBody>
        </p:sp>
        <p:sp>
          <p:nvSpPr>
            <p:cNvPr id="205" name="Rettangolo 204">
              <a:extLst>
                <a:ext uri="{FF2B5EF4-FFF2-40B4-BE49-F238E27FC236}">
                  <a16:creationId xmlns:a16="http://schemas.microsoft.com/office/drawing/2014/main" id="{869F29A2-EE06-1F45-BA7C-1EAE28CB0B6C}"/>
                </a:ext>
              </a:extLst>
            </p:cNvPr>
            <p:cNvSpPr/>
            <p:nvPr/>
          </p:nvSpPr>
          <p:spPr>
            <a:xfrm>
              <a:off x="5604423" y="4288748"/>
              <a:ext cx="1625125" cy="3265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Programma FSE</a:t>
              </a:r>
            </a:p>
          </p:txBody>
        </p:sp>
        <p:sp>
          <p:nvSpPr>
            <p:cNvPr id="206" name="Rettangolo 205">
              <a:extLst>
                <a:ext uri="{FF2B5EF4-FFF2-40B4-BE49-F238E27FC236}">
                  <a16:creationId xmlns:a16="http://schemas.microsoft.com/office/drawing/2014/main" id="{8C21BA3E-87B6-4748-B76A-1B2719DD5559}"/>
                </a:ext>
              </a:extLst>
            </p:cNvPr>
            <p:cNvSpPr/>
            <p:nvPr/>
          </p:nvSpPr>
          <p:spPr>
            <a:xfrm>
              <a:off x="5063357" y="6213631"/>
              <a:ext cx="1639649" cy="3265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Programma FEASR</a:t>
              </a:r>
            </a:p>
          </p:txBody>
        </p:sp>
        <p:sp>
          <p:nvSpPr>
            <p:cNvPr id="207" name="Rettangolo 206">
              <a:extLst>
                <a:ext uri="{FF2B5EF4-FFF2-40B4-BE49-F238E27FC236}">
                  <a16:creationId xmlns:a16="http://schemas.microsoft.com/office/drawing/2014/main" id="{414C6904-F2D6-C44F-A67E-2DE9C894C6E0}"/>
                </a:ext>
              </a:extLst>
            </p:cNvPr>
            <p:cNvSpPr/>
            <p:nvPr/>
          </p:nvSpPr>
          <p:spPr>
            <a:xfrm>
              <a:off x="2501639" y="3649132"/>
              <a:ext cx="424540" cy="90569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700" algn="ctr"/>
              <a:r>
                <a:rPr lang="it-IT" sz="1400" dirty="0"/>
                <a:t>OP 1</a:t>
              </a:r>
            </a:p>
          </p:txBody>
        </p:sp>
        <p:sp>
          <p:nvSpPr>
            <p:cNvPr id="208" name="Rettangolo 207">
              <a:extLst>
                <a:ext uri="{FF2B5EF4-FFF2-40B4-BE49-F238E27FC236}">
                  <a16:creationId xmlns:a16="http://schemas.microsoft.com/office/drawing/2014/main" id="{BB8C8015-B7B7-2649-A677-CC841FA6CE66}"/>
                </a:ext>
              </a:extLst>
            </p:cNvPr>
            <p:cNvSpPr/>
            <p:nvPr/>
          </p:nvSpPr>
          <p:spPr>
            <a:xfrm>
              <a:off x="3020970" y="3649132"/>
              <a:ext cx="448490" cy="90569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700" algn="ctr"/>
              <a:r>
                <a:rPr lang="it-IT" sz="1400" dirty="0"/>
                <a:t>OP 2</a:t>
              </a:r>
            </a:p>
          </p:txBody>
        </p:sp>
        <p:sp>
          <p:nvSpPr>
            <p:cNvPr id="209" name="Rettangolo 208">
              <a:extLst>
                <a:ext uri="{FF2B5EF4-FFF2-40B4-BE49-F238E27FC236}">
                  <a16:creationId xmlns:a16="http://schemas.microsoft.com/office/drawing/2014/main" id="{5DF3CC6B-1E05-F540-A4A3-6D08C63540F4}"/>
                </a:ext>
              </a:extLst>
            </p:cNvPr>
            <p:cNvSpPr/>
            <p:nvPr/>
          </p:nvSpPr>
          <p:spPr>
            <a:xfrm>
              <a:off x="3558136" y="3656804"/>
              <a:ext cx="476792" cy="90569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700" algn="ctr"/>
              <a:r>
                <a:rPr lang="it-IT" sz="1400" dirty="0"/>
                <a:t>OP 3</a:t>
              </a:r>
            </a:p>
          </p:txBody>
        </p:sp>
        <p:sp>
          <p:nvSpPr>
            <p:cNvPr id="210" name="Rettangolo 209">
              <a:extLst>
                <a:ext uri="{FF2B5EF4-FFF2-40B4-BE49-F238E27FC236}">
                  <a16:creationId xmlns:a16="http://schemas.microsoft.com/office/drawing/2014/main" id="{742A9774-39D7-B540-9F27-5E96114190BC}"/>
                </a:ext>
              </a:extLst>
            </p:cNvPr>
            <p:cNvSpPr/>
            <p:nvPr/>
          </p:nvSpPr>
          <p:spPr>
            <a:xfrm>
              <a:off x="4139359" y="3650973"/>
              <a:ext cx="476792" cy="905692"/>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700" algn="ctr"/>
              <a:r>
                <a:rPr lang="it-IT" sz="1400" dirty="0"/>
                <a:t>OP 4</a:t>
              </a:r>
            </a:p>
          </p:txBody>
        </p:sp>
        <p:grpSp>
          <p:nvGrpSpPr>
            <p:cNvPr id="15" name="Gruppo 14">
              <a:extLst>
                <a:ext uri="{FF2B5EF4-FFF2-40B4-BE49-F238E27FC236}">
                  <a16:creationId xmlns:a16="http://schemas.microsoft.com/office/drawing/2014/main" id="{C790AFEB-ECAA-734C-A1C5-FFF1792AD0A4}"/>
                </a:ext>
              </a:extLst>
            </p:cNvPr>
            <p:cNvGrpSpPr/>
            <p:nvPr/>
          </p:nvGrpSpPr>
          <p:grpSpPr>
            <a:xfrm>
              <a:off x="4704827" y="3649309"/>
              <a:ext cx="476792" cy="905692"/>
              <a:chOff x="3385130" y="3799180"/>
              <a:chExt cx="476792" cy="905692"/>
            </a:xfrm>
          </p:grpSpPr>
          <p:grpSp>
            <p:nvGrpSpPr>
              <p:cNvPr id="14" name="Gruppo 13">
                <a:extLst>
                  <a:ext uri="{FF2B5EF4-FFF2-40B4-BE49-F238E27FC236}">
                    <a16:creationId xmlns:a16="http://schemas.microsoft.com/office/drawing/2014/main" id="{68BD2B97-7E20-D34D-80C3-9814BD9A4B49}"/>
                  </a:ext>
                </a:extLst>
              </p:cNvPr>
              <p:cNvGrpSpPr/>
              <p:nvPr/>
            </p:nvGrpSpPr>
            <p:grpSpPr>
              <a:xfrm>
                <a:off x="3409065" y="3815238"/>
                <a:ext cx="421301" cy="873576"/>
                <a:chOff x="3499150" y="3807566"/>
                <a:chExt cx="421301" cy="873576"/>
              </a:xfrm>
            </p:grpSpPr>
            <p:sp>
              <p:nvSpPr>
                <p:cNvPr id="212" name="Rettangolo 211">
                  <a:extLst>
                    <a:ext uri="{FF2B5EF4-FFF2-40B4-BE49-F238E27FC236}">
                      <a16:creationId xmlns:a16="http://schemas.microsoft.com/office/drawing/2014/main" id="{95A268D0-1CD6-1F4B-AD07-DD8EC2C78DFE}"/>
                    </a:ext>
                  </a:extLst>
                </p:cNvPr>
                <p:cNvSpPr/>
                <p:nvPr/>
              </p:nvSpPr>
              <p:spPr>
                <a:xfrm>
                  <a:off x="3502851" y="3807566"/>
                  <a:ext cx="417600" cy="216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700" algn="ctr"/>
                  <a:endParaRPr lang="it-IT" sz="1100" dirty="0"/>
                </a:p>
              </p:txBody>
            </p:sp>
            <p:sp>
              <p:nvSpPr>
                <p:cNvPr id="213" name="Rettangolo 212">
                  <a:extLst>
                    <a:ext uri="{FF2B5EF4-FFF2-40B4-BE49-F238E27FC236}">
                      <a16:creationId xmlns:a16="http://schemas.microsoft.com/office/drawing/2014/main" id="{6D5068C1-24E5-924C-B318-7A543E010667}"/>
                    </a:ext>
                  </a:extLst>
                </p:cNvPr>
                <p:cNvSpPr/>
                <p:nvPr/>
              </p:nvSpPr>
              <p:spPr>
                <a:xfrm>
                  <a:off x="3499150" y="4033285"/>
                  <a:ext cx="417600" cy="216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700" algn="ctr"/>
                  <a:endParaRPr lang="it-IT" sz="1400" dirty="0"/>
                </a:p>
              </p:txBody>
            </p:sp>
            <p:sp>
              <p:nvSpPr>
                <p:cNvPr id="214" name="Rettangolo 213">
                  <a:extLst>
                    <a:ext uri="{FF2B5EF4-FFF2-40B4-BE49-F238E27FC236}">
                      <a16:creationId xmlns:a16="http://schemas.microsoft.com/office/drawing/2014/main" id="{5FE06D12-0DD5-9946-8507-1578CB09C114}"/>
                    </a:ext>
                  </a:extLst>
                </p:cNvPr>
                <p:cNvSpPr/>
                <p:nvPr/>
              </p:nvSpPr>
              <p:spPr>
                <a:xfrm>
                  <a:off x="3499898" y="4250604"/>
                  <a:ext cx="417600" cy="216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700" algn="ctr"/>
                  <a:endParaRPr lang="it-IT" sz="1400" dirty="0"/>
                </a:p>
              </p:txBody>
            </p:sp>
            <p:sp>
              <p:nvSpPr>
                <p:cNvPr id="215" name="Rettangolo 214">
                  <a:extLst>
                    <a:ext uri="{FF2B5EF4-FFF2-40B4-BE49-F238E27FC236}">
                      <a16:creationId xmlns:a16="http://schemas.microsoft.com/office/drawing/2014/main" id="{4FA65DAA-8FD5-6840-8291-A69AA1D9E581}"/>
                    </a:ext>
                  </a:extLst>
                </p:cNvPr>
                <p:cNvSpPr/>
                <p:nvPr/>
              </p:nvSpPr>
              <p:spPr>
                <a:xfrm>
                  <a:off x="3499222" y="4465142"/>
                  <a:ext cx="417600" cy="216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700" algn="ctr"/>
                  <a:endParaRPr lang="it-IT" sz="1400" dirty="0"/>
                </a:p>
              </p:txBody>
            </p:sp>
          </p:grpSp>
          <p:sp>
            <p:nvSpPr>
              <p:cNvPr id="211" name="Rettangolo 210">
                <a:extLst>
                  <a:ext uri="{FF2B5EF4-FFF2-40B4-BE49-F238E27FC236}">
                    <a16:creationId xmlns:a16="http://schemas.microsoft.com/office/drawing/2014/main" id="{CB0B2878-FE18-3646-88FA-FBA7C77C8DE7}"/>
                  </a:ext>
                </a:extLst>
              </p:cNvPr>
              <p:cNvSpPr/>
              <p:nvPr/>
            </p:nvSpPr>
            <p:spPr>
              <a:xfrm>
                <a:off x="3385130" y="3799180"/>
                <a:ext cx="476792" cy="9056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700" algn="ctr"/>
                <a:r>
                  <a:rPr lang="it-IT" sz="1400" dirty="0"/>
                  <a:t>OP</a:t>
                </a:r>
              </a:p>
              <a:p>
                <a:pPr marL="12700" algn="ctr"/>
                <a:r>
                  <a:rPr lang="it-IT" sz="1400" dirty="0"/>
                  <a:t>5</a:t>
                </a:r>
              </a:p>
            </p:txBody>
          </p:sp>
        </p:grpSp>
        <p:sp>
          <p:nvSpPr>
            <p:cNvPr id="219" name="Rettangolo 218">
              <a:extLst>
                <a:ext uri="{FF2B5EF4-FFF2-40B4-BE49-F238E27FC236}">
                  <a16:creationId xmlns:a16="http://schemas.microsoft.com/office/drawing/2014/main" id="{50F4D2A8-67F4-D244-B5EA-31B3FE7536D3}"/>
                </a:ext>
              </a:extLst>
            </p:cNvPr>
            <p:cNvSpPr/>
            <p:nvPr/>
          </p:nvSpPr>
          <p:spPr>
            <a:xfrm>
              <a:off x="4616151" y="5207368"/>
              <a:ext cx="920507" cy="3265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ITI - CLLD</a:t>
              </a:r>
            </a:p>
          </p:txBody>
        </p:sp>
        <p:sp>
          <p:nvSpPr>
            <p:cNvPr id="16" name="Freccia a inversione 15">
              <a:extLst>
                <a:ext uri="{FF2B5EF4-FFF2-40B4-BE49-F238E27FC236}">
                  <a16:creationId xmlns:a16="http://schemas.microsoft.com/office/drawing/2014/main" id="{3FADDAAF-43AA-5D4C-85F3-73874536A6C0}"/>
                </a:ext>
              </a:extLst>
            </p:cNvPr>
            <p:cNvSpPr/>
            <p:nvPr/>
          </p:nvSpPr>
          <p:spPr>
            <a:xfrm rot="10800000" flipH="1">
              <a:off x="2623319" y="4625888"/>
              <a:ext cx="2301514" cy="225748"/>
            </a:xfrm>
            <a:prstGeom prst="utur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21" name="Freccia a inversione 220">
              <a:extLst>
                <a:ext uri="{FF2B5EF4-FFF2-40B4-BE49-F238E27FC236}">
                  <a16:creationId xmlns:a16="http://schemas.microsoft.com/office/drawing/2014/main" id="{7DCAEA34-9FCC-3444-819A-7D4AD845874A}"/>
                </a:ext>
              </a:extLst>
            </p:cNvPr>
            <p:cNvSpPr/>
            <p:nvPr/>
          </p:nvSpPr>
          <p:spPr>
            <a:xfrm rot="10800000" flipH="1">
              <a:off x="3207119" y="4612634"/>
              <a:ext cx="1717713" cy="225748"/>
            </a:xfrm>
            <a:prstGeom prst="utur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22" name="Freccia a inversione 221">
              <a:extLst>
                <a:ext uri="{FF2B5EF4-FFF2-40B4-BE49-F238E27FC236}">
                  <a16:creationId xmlns:a16="http://schemas.microsoft.com/office/drawing/2014/main" id="{56A9542C-D7CD-E748-99C5-39A0786B8EEB}"/>
                </a:ext>
              </a:extLst>
            </p:cNvPr>
            <p:cNvSpPr/>
            <p:nvPr/>
          </p:nvSpPr>
          <p:spPr>
            <a:xfrm rot="10800000" flipH="1">
              <a:off x="3796533" y="4612634"/>
              <a:ext cx="1128299" cy="225748"/>
            </a:xfrm>
            <a:prstGeom prst="utur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23" name="Freccia a inversione 222">
              <a:extLst>
                <a:ext uri="{FF2B5EF4-FFF2-40B4-BE49-F238E27FC236}">
                  <a16:creationId xmlns:a16="http://schemas.microsoft.com/office/drawing/2014/main" id="{C9D6ACAD-F3C2-4343-9C48-8650FEC48BF4}"/>
                </a:ext>
              </a:extLst>
            </p:cNvPr>
            <p:cNvSpPr/>
            <p:nvPr/>
          </p:nvSpPr>
          <p:spPr>
            <a:xfrm rot="10800000" flipH="1">
              <a:off x="4377756" y="4608923"/>
              <a:ext cx="547076" cy="225748"/>
            </a:xfrm>
            <a:prstGeom prst="utur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7" name="Freccia giù 16">
              <a:extLst>
                <a:ext uri="{FF2B5EF4-FFF2-40B4-BE49-F238E27FC236}">
                  <a16:creationId xmlns:a16="http://schemas.microsoft.com/office/drawing/2014/main" id="{1F8A95FE-E09E-8441-A726-75BFC453C69A}"/>
                </a:ext>
              </a:extLst>
            </p:cNvPr>
            <p:cNvSpPr/>
            <p:nvPr/>
          </p:nvSpPr>
          <p:spPr>
            <a:xfrm>
              <a:off x="4998482" y="4571059"/>
              <a:ext cx="125999" cy="630000"/>
            </a:xfrm>
            <a:prstGeom prst="downArrow">
              <a:avLst>
                <a:gd name="adj1" fmla="val 50000"/>
                <a:gd name="adj2" fmla="val 8915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5" name="Rettangolo 224">
              <a:extLst>
                <a:ext uri="{FF2B5EF4-FFF2-40B4-BE49-F238E27FC236}">
                  <a16:creationId xmlns:a16="http://schemas.microsoft.com/office/drawing/2014/main" id="{F56913F9-E9F0-D94C-BB1B-DEBAD21D01EA}"/>
                </a:ext>
              </a:extLst>
            </p:cNvPr>
            <p:cNvSpPr/>
            <p:nvPr/>
          </p:nvSpPr>
          <p:spPr>
            <a:xfrm>
              <a:off x="6160377" y="4551432"/>
              <a:ext cx="476792" cy="905692"/>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700" algn="ctr"/>
              <a:r>
                <a:rPr lang="it-IT" sz="1400" dirty="0"/>
                <a:t>OP 4</a:t>
              </a:r>
            </a:p>
          </p:txBody>
        </p:sp>
        <p:sp>
          <p:nvSpPr>
            <p:cNvPr id="226" name="Freccia giù 225">
              <a:extLst>
                <a:ext uri="{FF2B5EF4-FFF2-40B4-BE49-F238E27FC236}">
                  <a16:creationId xmlns:a16="http://schemas.microsoft.com/office/drawing/2014/main" id="{197AE387-767A-0E47-826F-E7281BFEEC2E}"/>
                </a:ext>
              </a:extLst>
            </p:cNvPr>
            <p:cNvSpPr/>
            <p:nvPr/>
          </p:nvSpPr>
          <p:spPr>
            <a:xfrm rot="5400000">
              <a:off x="5785518" y="5005558"/>
              <a:ext cx="125999" cy="679592"/>
            </a:xfrm>
            <a:prstGeom prst="downArrow">
              <a:avLst>
                <a:gd name="adj1" fmla="val 50000"/>
                <a:gd name="adj2" fmla="val 8915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7" name="Freccia giù 226">
              <a:extLst>
                <a:ext uri="{FF2B5EF4-FFF2-40B4-BE49-F238E27FC236}">
                  <a16:creationId xmlns:a16="http://schemas.microsoft.com/office/drawing/2014/main" id="{7CD2712A-2FD7-F746-9E35-2E116239013E}"/>
                </a:ext>
              </a:extLst>
            </p:cNvPr>
            <p:cNvSpPr/>
            <p:nvPr/>
          </p:nvSpPr>
          <p:spPr>
            <a:xfrm rot="10800000">
              <a:off x="5273772" y="5530499"/>
              <a:ext cx="125999" cy="679592"/>
            </a:xfrm>
            <a:prstGeom prst="downArrow">
              <a:avLst>
                <a:gd name="adj1" fmla="val 50000"/>
                <a:gd name="adj2" fmla="val 8915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8" name="Rettangolo 227">
              <a:extLst>
                <a:ext uri="{FF2B5EF4-FFF2-40B4-BE49-F238E27FC236}">
                  <a16:creationId xmlns:a16="http://schemas.microsoft.com/office/drawing/2014/main" id="{7120A372-CCF3-DF48-A9EF-D52FE0C0852D}"/>
                </a:ext>
              </a:extLst>
            </p:cNvPr>
            <p:cNvSpPr/>
            <p:nvPr/>
          </p:nvSpPr>
          <p:spPr>
            <a:xfrm>
              <a:off x="1749643" y="5055732"/>
              <a:ext cx="2420223" cy="1730629"/>
            </a:xfrm>
            <a:prstGeom prst="rect">
              <a:avLst/>
            </a:prstGeom>
            <a:solidFill>
              <a:schemeClr val="accent6"/>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bg1"/>
                  </a:solidFill>
                </a:rPr>
                <a:t>STRATEGIA </a:t>
              </a:r>
            </a:p>
            <a:p>
              <a:pPr algn="ctr"/>
              <a:r>
                <a:rPr lang="it-IT" sz="1400" dirty="0">
                  <a:solidFill>
                    <a:schemeClr val="bg1"/>
                  </a:solidFill>
                </a:rPr>
                <a:t>TERRIOTRIALE</a:t>
              </a:r>
            </a:p>
          </p:txBody>
        </p:sp>
        <p:sp>
          <p:nvSpPr>
            <p:cNvPr id="229" name="Freccia giù 228">
              <a:extLst>
                <a:ext uri="{FF2B5EF4-FFF2-40B4-BE49-F238E27FC236}">
                  <a16:creationId xmlns:a16="http://schemas.microsoft.com/office/drawing/2014/main" id="{585A7B4C-BEEB-B847-B5DC-1158639F5D43}"/>
                </a:ext>
              </a:extLst>
            </p:cNvPr>
            <p:cNvSpPr/>
            <p:nvPr/>
          </p:nvSpPr>
          <p:spPr>
            <a:xfrm rot="5400000">
              <a:off x="4328938" y="5030858"/>
              <a:ext cx="125999" cy="679592"/>
            </a:xfrm>
            <a:prstGeom prst="downArrow">
              <a:avLst>
                <a:gd name="adj1" fmla="val 50000"/>
                <a:gd name="adj2" fmla="val 8915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37" name="Gruppo 36">
            <a:extLst>
              <a:ext uri="{FF2B5EF4-FFF2-40B4-BE49-F238E27FC236}">
                <a16:creationId xmlns:a16="http://schemas.microsoft.com/office/drawing/2014/main" id="{4B420B2E-21EE-4351-8B21-D720DF894465}"/>
              </a:ext>
            </a:extLst>
          </p:cNvPr>
          <p:cNvGrpSpPr/>
          <p:nvPr/>
        </p:nvGrpSpPr>
        <p:grpSpPr>
          <a:xfrm>
            <a:off x="194762" y="1202556"/>
            <a:ext cx="260154" cy="267757"/>
            <a:chOff x="6809752" y="1341475"/>
            <a:chExt cx="639913" cy="639914"/>
          </a:xfrm>
        </p:grpSpPr>
        <p:sp>
          <p:nvSpPr>
            <p:cNvPr id="38" name="Oval 54">
              <a:extLst>
                <a:ext uri="{FF2B5EF4-FFF2-40B4-BE49-F238E27FC236}">
                  <a16:creationId xmlns:a16="http://schemas.microsoft.com/office/drawing/2014/main" id="{80FCC1D3-02E4-44BD-BAB1-7DA6162F49DE}"/>
                </a:ext>
              </a:extLst>
            </p:cNvPr>
            <p:cNvSpPr/>
            <p:nvPr/>
          </p:nvSpPr>
          <p:spPr>
            <a:xfrm>
              <a:off x="6809752" y="1341475"/>
              <a:ext cx="639913" cy="63991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39" name="Chevron 55">
              <a:extLst>
                <a:ext uri="{FF2B5EF4-FFF2-40B4-BE49-F238E27FC236}">
                  <a16:creationId xmlns:a16="http://schemas.microsoft.com/office/drawing/2014/main" id="{472D3CAD-84C4-4B37-B56F-BC2647340C3A}"/>
                </a:ext>
              </a:extLst>
            </p:cNvPr>
            <p:cNvSpPr/>
            <p:nvPr/>
          </p:nvSpPr>
          <p:spPr>
            <a:xfrm>
              <a:off x="7009425" y="1525394"/>
              <a:ext cx="240568" cy="272076"/>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grpSp>
      <p:grpSp>
        <p:nvGrpSpPr>
          <p:cNvPr id="40" name="Gruppo 39">
            <a:extLst>
              <a:ext uri="{FF2B5EF4-FFF2-40B4-BE49-F238E27FC236}">
                <a16:creationId xmlns:a16="http://schemas.microsoft.com/office/drawing/2014/main" id="{EC0B25B1-2364-4560-BC52-193998830D47}"/>
              </a:ext>
            </a:extLst>
          </p:cNvPr>
          <p:cNvGrpSpPr/>
          <p:nvPr/>
        </p:nvGrpSpPr>
        <p:grpSpPr>
          <a:xfrm>
            <a:off x="210964" y="1640344"/>
            <a:ext cx="260154" cy="267757"/>
            <a:chOff x="6809752" y="1341475"/>
            <a:chExt cx="639913" cy="639914"/>
          </a:xfrm>
        </p:grpSpPr>
        <p:sp>
          <p:nvSpPr>
            <p:cNvPr id="41" name="Oval 54">
              <a:extLst>
                <a:ext uri="{FF2B5EF4-FFF2-40B4-BE49-F238E27FC236}">
                  <a16:creationId xmlns:a16="http://schemas.microsoft.com/office/drawing/2014/main" id="{6ED4B985-DE23-4222-95E4-2C5EC452D29A}"/>
                </a:ext>
              </a:extLst>
            </p:cNvPr>
            <p:cNvSpPr/>
            <p:nvPr/>
          </p:nvSpPr>
          <p:spPr>
            <a:xfrm>
              <a:off x="6809752" y="1341475"/>
              <a:ext cx="639913" cy="63991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en-US" sz="1799" dirty="0">
                <a:ln w="0"/>
                <a:solidFill>
                  <a:srgbClr val="57565A"/>
                </a:solidFill>
                <a:effectLst>
                  <a:outerShdw blurRad="38100" dist="19050" dir="2700000" algn="tl" rotWithShape="0">
                    <a:srgbClr val="57565A">
                      <a:alpha val="40000"/>
                    </a:srgbClr>
                  </a:outerShdw>
                </a:effectLst>
              </a:endParaRPr>
            </a:p>
          </p:txBody>
        </p:sp>
        <p:sp>
          <p:nvSpPr>
            <p:cNvPr id="42" name="Chevron 55">
              <a:extLst>
                <a:ext uri="{FF2B5EF4-FFF2-40B4-BE49-F238E27FC236}">
                  <a16:creationId xmlns:a16="http://schemas.microsoft.com/office/drawing/2014/main" id="{23771703-F595-4776-B77C-35E4CA4B858E}"/>
                </a:ext>
              </a:extLst>
            </p:cNvPr>
            <p:cNvSpPr/>
            <p:nvPr/>
          </p:nvSpPr>
          <p:spPr>
            <a:xfrm>
              <a:off x="7009425" y="1525394"/>
              <a:ext cx="240568" cy="272076"/>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sz="1799">
                <a:solidFill>
                  <a:srgbClr val="57565A"/>
                </a:solidFill>
              </a:endParaRPr>
            </a:p>
          </p:txBody>
        </p:sp>
      </p:grpSp>
      <p:sp>
        <p:nvSpPr>
          <p:cNvPr id="43" name="object 36">
            <a:extLst>
              <a:ext uri="{FF2B5EF4-FFF2-40B4-BE49-F238E27FC236}">
                <a16:creationId xmlns:a16="http://schemas.microsoft.com/office/drawing/2014/main" id="{7ACFDA2F-D3A4-4590-94D2-F9B7D08FAC3E}"/>
              </a:ext>
            </a:extLst>
          </p:cNvPr>
          <p:cNvSpPr txBox="1">
            <a:spLocks/>
          </p:cNvSpPr>
          <p:nvPr/>
        </p:nvSpPr>
        <p:spPr>
          <a:xfrm>
            <a:off x="11678996" y="6447375"/>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10</a:t>
            </a:fld>
            <a:endParaRPr lang="it-IT" spc="-5" dirty="0"/>
          </a:p>
        </p:txBody>
      </p:sp>
      <p:sp>
        <p:nvSpPr>
          <p:cNvPr id="48" name="Freeform 50">
            <a:extLst>
              <a:ext uri="{FF2B5EF4-FFF2-40B4-BE49-F238E27FC236}">
                <a16:creationId xmlns:a16="http://schemas.microsoft.com/office/drawing/2014/main" id="{384EBB64-7A52-4B6B-8234-EABDDD64890D}"/>
              </a:ext>
            </a:extLst>
          </p:cNvPr>
          <p:cNvSpPr/>
          <p:nvPr/>
        </p:nvSpPr>
        <p:spPr>
          <a:xfrm rot="16200000">
            <a:off x="8111027" y="6011696"/>
            <a:ext cx="862840" cy="195107"/>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TextBox 296">
            <a:extLst>
              <a:ext uri="{FF2B5EF4-FFF2-40B4-BE49-F238E27FC236}">
                <a16:creationId xmlns:a16="http://schemas.microsoft.com/office/drawing/2014/main" id="{8C18B852-C353-4227-8228-678F6D3105E9}"/>
              </a:ext>
            </a:extLst>
          </p:cNvPr>
          <p:cNvSpPr txBox="1"/>
          <p:nvPr/>
        </p:nvSpPr>
        <p:spPr>
          <a:xfrm flipH="1">
            <a:off x="8640000" y="5823218"/>
            <a:ext cx="4113277" cy="717452"/>
          </a:xfrm>
          <a:prstGeom prst="rect">
            <a:avLst/>
          </a:prstGeom>
          <a:noFill/>
        </p:spPr>
        <p:txBody>
          <a:bodyPr wrap="square" tIns="0" bIns="0" rtlCol="0" anchor="ctr">
            <a:noAutofit/>
          </a:bodyPr>
          <a:lstStyle/>
          <a:p>
            <a:pPr>
              <a:spcBef>
                <a:spcPts val="600"/>
              </a:spcBef>
            </a:pPr>
            <a:r>
              <a:rPr lang="it-IT" sz="1200" dirty="0">
                <a:solidFill>
                  <a:schemeClr val="bg1">
                    <a:lumMod val="50000"/>
                  </a:schemeClr>
                </a:solidFill>
                <a:latin typeface="Univers 45 Light" pitchFamily="2" charset="0"/>
              </a:rPr>
              <a:t>La Strategia Aree Interne nel POR FESR 2014-2020</a:t>
            </a:r>
          </a:p>
          <a:p>
            <a:pPr lvl="0">
              <a:spcBef>
                <a:spcPts val="600"/>
              </a:spcBef>
            </a:pPr>
            <a:r>
              <a:rPr lang="it-IT" sz="1200" dirty="0" smtClean="0">
                <a:solidFill>
                  <a:schemeClr val="bg1">
                    <a:lumMod val="50000"/>
                  </a:schemeClr>
                </a:solidFill>
                <a:latin typeface="Univers 45 Light" pitchFamily="2" charset="0"/>
              </a:rPr>
              <a:t>Il </a:t>
            </a:r>
            <a:r>
              <a:rPr lang="it-IT" sz="1200" dirty="0">
                <a:solidFill>
                  <a:schemeClr val="bg1">
                    <a:lumMod val="50000"/>
                  </a:schemeClr>
                </a:solidFill>
                <a:latin typeface="Univers 45 Light" pitchFamily="2" charset="0"/>
              </a:rPr>
              <a:t>contesto di riferimento</a:t>
            </a:r>
          </a:p>
          <a:p>
            <a:pPr>
              <a:spcBef>
                <a:spcPts val="600"/>
              </a:spcBef>
            </a:pPr>
            <a:r>
              <a:rPr lang="it-IT" sz="1200" b="1" dirty="0">
                <a:solidFill>
                  <a:schemeClr val="accent1"/>
                </a:solidFill>
                <a:latin typeface="Univers 45 Light" pitchFamily="2" charset="0"/>
              </a:rPr>
              <a:t>L’OP 5 – un’Europa più vicina ai cittadini</a:t>
            </a:r>
          </a:p>
          <a:p>
            <a:pPr>
              <a:spcBef>
                <a:spcPts val="600"/>
              </a:spcBef>
            </a:pPr>
            <a:r>
              <a:rPr lang="it-IT" sz="1200" dirty="0">
                <a:solidFill>
                  <a:schemeClr val="bg1">
                    <a:lumMod val="50000"/>
                  </a:schemeClr>
                </a:solidFill>
                <a:latin typeface="Univers 45 Light" pitchFamily="2" charset="0"/>
              </a:rPr>
              <a:t>Il percorso del POR FESR FVG 2021-2027</a:t>
            </a:r>
          </a:p>
          <a:p>
            <a:pPr lvl="0"/>
            <a:endParaRPr lang="it-IT" sz="1200" b="1" dirty="0" smtClean="0">
              <a:solidFill>
                <a:schemeClr val="accent1"/>
              </a:solidFill>
              <a:latin typeface="Univers 45 Light" pitchFamily="2" charset="0"/>
            </a:endParaRPr>
          </a:p>
        </p:txBody>
      </p:sp>
    </p:spTree>
    <p:extLst>
      <p:ext uri="{BB962C8B-B14F-4D97-AF65-F5344CB8AC3E}">
        <p14:creationId xmlns:p14="http://schemas.microsoft.com/office/powerpoint/2010/main" val="119741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88E69104-FF95-45C7-8798-7EFA614EC708}"/>
              </a:ext>
            </a:extLst>
          </p:cNvPr>
          <p:cNvSpPr/>
          <p:nvPr/>
        </p:nvSpPr>
        <p:spPr>
          <a:xfrm>
            <a:off x="381457" y="93432"/>
            <a:ext cx="11734800" cy="461665"/>
          </a:xfrm>
          <a:prstGeom prst="rect">
            <a:avLst/>
          </a:prstGeom>
        </p:spPr>
        <p:txBody>
          <a:bodyPr wrap="square">
            <a:spAutoFit/>
          </a:bodyPr>
          <a:lstStyle/>
          <a:p>
            <a:pPr marL="12700">
              <a:lnSpc>
                <a:spcPct val="100000"/>
              </a:lnSpc>
              <a:spcBef>
                <a:spcPts val="100"/>
              </a:spcBef>
            </a:pPr>
            <a:r>
              <a:rPr lang="it-IT" sz="2400" spc="-5" dirty="0">
                <a:solidFill>
                  <a:schemeClr val="bg1"/>
                </a:solidFill>
                <a:latin typeface="Caibri light"/>
                <a:cs typeface="Arial"/>
              </a:rPr>
              <a:t>Il contesto di riferimento (2/2)</a:t>
            </a:r>
            <a:endParaRPr lang="it-IT" sz="2400" dirty="0">
              <a:solidFill>
                <a:schemeClr val="bg1"/>
              </a:solidFill>
              <a:latin typeface="Caibri light"/>
              <a:cs typeface="Arial"/>
            </a:endParaRPr>
          </a:p>
        </p:txBody>
      </p:sp>
      <p:pic>
        <p:nvPicPr>
          <p:cNvPr id="27" name="Immagine 26">
            <a:extLst>
              <a:ext uri="{FF2B5EF4-FFF2-40B4-BE49-F238E27FC236}">
                <a16:creationId xmlns:a16="http://schemas.microsoft.com/office/drawing/2014/main" id="{119DA2F3-ABB9-4CC6-8618-57B445A566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36" name="Rettangolo 1">
            <a:extLst>
              <a:ext uri="{FF2B5EF4-FFF2-40B4-BE49-F238E27FC236}">
                <a16:creationId xmlns:a16="http://schemas.microsoft.com/office/drawing/2014/main" id="{ED15C004-E09A-434D-91D7-2BFC8F755F4C}"/>
              </a:ext>
            </a:extLst>
          </p:cNvPr>
          <p:cNvSpPr/>
          <p:nvPr/>
        </p:nvSpPr>
        <p:spPr>
          <a:xfrm>
            <a:off x="0" y="102222"/>
            <a:ext cx="86400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Freeform 19">
            <a:extLst>
              <a:ext uri="{FF2B5EF4-FFF2-40B4-BE49-F238E27FC236}">
                <a16:creationId xmlns:a16="http://schemas.microsoft.com/office/drawing/2014/main" id="{417D9E35-670A-498C-8DC9-80D115BA7C6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ttangolo 2">
            <a:extLst>
              <a:ext uri="{FF2B5EF4-FFF2-40B4-BE49-F238E27FC236}">
                <a16:creationId xmlns:a16="http://schemas.microsoft.com/office/drawing/2014/main" id="{84FE5A1C-5B23-4097-BC72-6EAC60EABA39}"/>
              </a:ext>
            </a:extLst>
          </p:cNvPr>
          <p:cNvSpPr/>
          <p:nvPr/>
        </p:nvSpPr>
        <p:spPr>
          <a:xfrm>
            <a:off x="373601" y="132708"/>
            <a:ext cx="117348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 Un’Europa più vicina ai cittadini| </a:t>
            </a:r>
            <a:r>
              <a:rPr lang="it-IT" sz="1600" spc="-5" dirty="0">
                <a:solidFill>
                  <a:schemeClr val="bg1"/>
                </a:solidFill>
                <a:latin typeface="Caibri light"/>
                <a:cs typeface="Arial"/>
              </a:rPr>
              <a:t>Gli esiti del tavolo nazionale</a:t>
            </a:r>
            <a:endParaRPr lang="it-IT" sz="2000" dirty="0">
              <a:solidFill>
                <a:schemeClr val="bg1"/>
              </a:solidFill>
              <a:latin typeface="Caibri light"/>
              <a:cs typeface="Arial"/>
            </a:endParaRPr>
          </a:p>
        </p:txBody>
      </p:sp>
      <p:sp>
        <p:nvSpPr>
          <p:cNvPr id="45" name="Rettangolo 44">
            <a:extLst>
              <a:ext uri="{FF2B5EF4-FFF2-40B4-BE49-F238E27FC236}">
                <a16:creationId xmlns:a16="http://schemas.microsoft.com/office/drawing/2014/main" id="{1FBA78BB-1E95-498E-ADBF-1C37CC76817B}"/>
              </a:ext>
            </a:extLst>
          </p:cNvPr>
          <p:cNvSpPr/>
          <p:nvPr/>
        </p:nvSpPr>
        <p:spPr>
          <a:xfrm>
            <a:off x="0" y="606818"/>
            <a:ext cx="12192000" cy="12313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just"/>
            <a:r>
              <a:rPr lang="it-IT" sz="1500" dirty="0">
                <a:solidFill>
                  <a:schemeClr val="tx1"/>
                </a:solidFill>
                <a:latin typeface="+mj-lt"/>
              </a:rPr>
              <a:t>Il tavolo tematico “</a:t>
            </a:r>
            <a:r>
              <a:rPr lang="it-IT" sz="1500" i="1" dirty="0">
                <a:solidFill>
                  <a:schemeClr val="tx1"/>
                </a:solidFill>
                <a:latin typeface="+mj-lt"/>
              </a:rPr>
              <a:t>Un’Europa più vicina ai cittadini</a:t>
            </a:r>
            <a:r>
              <a:rPr lang="it-IT" sz="1500" dirty="0">
                <a:solidFill>
                  <a:schemeClr val="tx1"/>
                </a:solidFill>
                <a:latin typeface="+mj-lt"/>
              </a:rPr>
              <a:t>” OP5 ha proposto di </a:t>
            </a:r>
            <a:r>
              <a:rPr lang="it-IT" sz="1500" b="1" dirty="0">
                <a:solidFill>
                  <a:schemeClr val="tx1"/>
                </a:solidFill>
                <a:latin typeface="+mj-lt"/>
              </a:rPr>
              <a:t>dare continuità</a:t>
            </a:r>
            <a:r>
              <a:rPr lang="it-IT" sz="1500" dirty="0">
                <a:solidFill>
                  <a:schemeClr val="tx1"/>
                </a:solidFill>
                <a:latin typeface="+mj-lt"/>
              </a:rPr>
              <a:t>, migliorandolo dal punto di vista tecnico e amministrativo, l’approccio in corso nel 2014-2020 abilitando il protagonismo degli attori locali. L’indicazione di continuità è motivata dall’opportunità di manutenere e fare evolvere quanto già costruito, anche in considerazione del massiccio investimento istituzionale, operativo e amministrativo realizzato in questi anni. La </a:t>
            </a:r>
            <a:r>
              <a:rPr lang="it-IT" sz="1500" b="1" dirty="0">
                <a:solidFill>
                  <a:schemeClr val="tx1"/>
                </a:solidFill>
                <a:latin typeface="+mj-lt"/>
              </a:rPr>
              <a:t>continuità</a:t>
            </a:r>
            <a:r>
              <a:rPr lang="it-IT" sz="1500" dirty="0">
                <a:solidFill>
                  <a:schemeClr val="tx1"/>
                </a:solidFill>
                <a:latin typeface="+mj-lt"/>
              </a:rPr>
              <a:t> rappresenta dunque la prima e più incisiva </a:t>
            </a:r>
            <a:r>
              <a:rPr lang="it-IT" sz="1500" b="1" dirty="0">
                <a:solidFill>
                  <a:schemeClr val="tx1"/>
                </a:solidFill>
                <a:latin typeface="+mj-lt"/>
              </a:rPr>
              <a:t>scelta di semplificazione </a:t>
            </a:r>
            <a:r>
              <a:rPr lang="it-IT" sz="1500" dirty="0">
                <a:solidFill>
                  <a:schemeClr val="tx1"/>
                </a:solidFill>
                <a:latin typeface="+mj-lt"/>
              </a:rPr>
              <a:t>per aumentare l’efficacia, l’efficienza e rispondenza agli obiettivi fondamentali degli strumenti territoriali promossi dall’OP5. Di seguito, i principali aspetti che hanno animato il confronto dei tavoli nazionali:</a:t>
            </a:r>
          </a:p>
        </p:txBody>
      </p:sp>
      <p:sp>
        <p:nvSpPr>
          <p:cNvPr id="287" name="object 36">
            <a:extLst>
              <a:ext uri="{FF2B5EF4-FFF2-40B4-BE49-F238E27FC236}">
                <a16:creationId xmlns:a16="http://schemas.microsoft.com/office/drawing/2014/main" id="{73B64880-BF34-4C12-9079-520C0DD65BFF}"/>
              </a:ext>
            </a:extLst>
          </p:cNvPr>
          <p:cNvSpPr txBox="1">
            <a:spLocks/>
          </p:cNvSpPr>
          <p:nvPr/>
        </p:nvSpPr>
        <p:spPr>
          <a:xfrm>
            <a:off x="11678996" y="6447375"/>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11</a:t>
            </a:fld>
            <a:endParaRPr lang="it-IT" spc="-5" dirty="0"/>
          </a:p>
        </p:txBody>
      </p:sp>
      <p:grpSp>
        <p:nvGrpSpPr>
          <p:cNvPr id="7" name="Gruppo 6">
            <a:extLst>
              <a:ext uri="{FF2B5EF4-FFF2-40B4-BE49-F238E27FC236}">
                <a16:creationId xmlns:a16="http://schemas.microsoft.com/office/drawing/2014/main" id="{6434005C-ABB3-4288-979F-379866384361}"/>
              </a:ext>
            </a:extLst>
          </p:cNvPr>
          <p:cNvGrpSpPr/>
          <p:nvPr/>
        </p:nvGrpSpPr>
        <p:grpSpPr>
          <a:xfrm>
            <a:off x="200453" y="2742327"/>
            <a:ext cx="12096807" cy="4069816"/>
            <a:chOff x="6897" y="130205"/>
            <a:chExt cx="12096807" cy="4069816"/>
          </a:xfrm>
        </p:grpSpPr>
        <p:cxnSp>
          <p:nvCxnSpPr>
            <p:cNvPr id="272" name="Connettore diritto 271">
              <a:extLst>
                <a:ext uri="{FF2B5EF4-FFF2-40B4-BE49-F238E27FC236}">
                  <a16:creationId xmlns:a16="http://schemas.microsoft.com/office/drawing/2014/main" id="{F5B29F81-815E-43A8-89F5-304DCB999C2B}"/>
                </a:ext>
              </a:extLst>
            </p:cNvPr>
            <p:cNvCxnSpPr>
              <a:cxnSpLocks/>
            </p:cNvCxnSpPr>
            <p:nvPr/>
          </p:nvCxnSpPr>
          <p:spPr>
            <a:xfrm>
              <a:off x="79724" y="2406872"/>
              <a:ext cx="4838218" cy="0"/>
            </a:xfrm>
            <a:prstGeom prst="line">
              <a:avLst/>
            </a:prstGeom>
            <a:ln w="28575">
              <a:solidFill>
                <a:srgbClr val="1695A4"/>
              </a:solidFill>
              <a:prstDash val="sysDot"/>
            </a:ln>
          </p:spPr>
          <p:style>
            <a:lnRef idx="1">
              <a:schemeClr val="accent1"/>
            </a:lnRef>
            <a:fillRef idx="0">
              <a:schemeClr val="accent1"/>
            </a:fillRef>
            <a:effectRef idx="0">
              <a:schemeClr val="accent1"/>
            </a:effectRef>
            <a:fontRef idx="minor">
              <a:schemeClr val="tx1"/>
            </a:fontRef>
          </p:style>
        </p:cxnSp>
        <p:grpSp>
          <p:nvGrpSpPr>
            <p:cNvPr id="4" name="Gruppo 3">
              <a:extLst>
                <a:ext uri="{FF2B5EF4-FFF2-40B4-BE49-F238E27FC236}">
                  <a16:creationId xmlns:a16="http://schemas.microsoft.com/office/drawing/2014/main" id="{9EF40740-16C7-4E38-83E6-C98F1D546BA0}"/>
                </a:ext>
              </a:extLst>
            </p:cNvPr>
            <p:cNvGrpSpPr/>
            <p:nvPr/>
          </p:nvGrpSpPr>
          <p:grpSpPr>
            <a:xfrm>
              <a:off x="4941871" y="3026604"/>
              <a:ext cx="2198965" cy="1056345"/>
              <a:chOff x="2949428" y="2606980"/>
              <a:chExt cx="2861027" cy="1432917"/>
            </a:xfrm>
          </p:grpSpPr>
          <p:sp>
            <p:nvSpPr>
              <p:cNvPr id="128" name="Freeform 27">
                <a:extLst>
                  <a:ext uri="{FF2B5EF4-FFF2-40B4-BE49-F238E27FC236}">
                    <a16:creationId xmlns:a16="http://schemas.microsoft.com/office/drawing/2014/main" id="{34FE71E1-E05A-43CE-B55F-A732C0AD4814}"/>
                  </a:ext>
                </a:extLst>
              </p:cNvPr>
              <p:cNvSpPr>
                <a:spLocks noEditPoints="1"/>
              </p:cNvSpPr>
              <p:nvPr/>
            </p:nvSpPr>
            <p:spPr bwMode="auto">
              <a:xfrm rot="11651285">
                <a:off x="4575861" y="2606980"/>
                <a:ext cx="1234594" cy="1432917"/>
              </a:xfrm>
              <a:custGeom>
                <a:avLst/>
                <a:gdLst>
                  <a:gd name="T0" fmla="*/ 699 w 1653"/>
                  <a:gd name="T1" fmla="*/ 403 h 1892"/>
                  <a:gd name="T2" fmla="*/ 506 w 1653"/>
                  <a:gd name="T3" fmla="*/ 462 h 1892"/>
                  <a:gd name="T4" fmla="*/ 336 w 1653"/>
                  <a:gd name="T5" fmla="*/ 577 h 1892"/>
                  <a:gd name="T6" fmla="*/ 202 w 1653"/>
                  <a:gd name="T7" fmla="*/ 741 h 1892"/>
                  <a:gd name="T8" fmla="*/ 127 w 1653"/>
                  <a:gd name="T9" fmla="*/ 934 h 1892"/>
                  <a:gd name="T10" fmla="*/ 109 w 1653"/>
                  <a:gd name="T11" fmla="*/ 1135 h 1892"/>
                  <a:gd name="T12" fmla="*/ 151 w 1653"/>
                  <a:gd name="T13" fmla="*/ 1332 h 1892"/>
                  <a:gd name="T14" fmla="*/ 247 w 1653"/>
                  <a:gd name="T15" fmla="*/ 1510 h 1892"/>
                  <a:gd name="T16" fmla="*/ 397 w 1653"/>
                  <a:gd name="T17" fmla="*/ 1659 h 1892"/>
                  <a:gd name="T18" fmla="*/ 583 w 1653"/>
                  <a:gd name="T19" fmla="*/ 1754 h 1892"/>
                  <a:gd name="T20" fmla="*/ 783 w 1653"/>
                  <a:gd name="T21" fmla="*/ 1791 h 1892"/>
                  <a:gd name="T22" fmla="*/ 982 w 1653"/>
                  <a:gd name="T23" fmla="*/ 1769 h 1892"/>
                  <a:gd name="T24" fmla="*/ 1168 w 1653"/>
                  <a:gd name="T25" fmla="*/ 1691 h 1892"/>
                  <a:gd name="T26" fmla="*/ 1328 w 1653"/>
                  <a:gd name="T27" fmla="*/ 1559 h 1892"/>
                  <a:gd name="T28" fmla="*/ 1445 w 1653"/>
                  <a:gd name="T29" fmla="*/ 1381 h 1892"/>
                  <a:gd name="T30" fmla="*/ 1500 w 1653"/>
                  <a:gd name="T31" fmla="*/ 1184 h 1892"/>
                  <a:gd name="T32" fmla="*/ 1498 w 1653"/>
                  <a:gd name="T33" fmla="*/ 983 h 1892"/>
                  <a:gd name="T34" fmla="*/ 1438 w 1653"/>
                  <a:gd name="T35" fmla="*/ 791 h 1892"/>
                  <a:gd name="T36" fmla="*/ 1324 w 1653"/>
                  <a:gd name="T37" fmla="*/ 621 h 1892"/>
                  <a:gd name="T38" fmla="*/ 1159 w 1653"/>
                  <a:gd name="T39" fmla="*/ 488 h 1892"/>
                  <a:gd name="T40" fmla="*/ 966 w 1653"/>
                  <a:gd name="T41" fmla="*/ 412 h 1892"/>
                  <a:gd name="T42" fmla="*/ 1601 w 1653"/>
                  <a:gd name="T43" fmla="*/ 0 h 1892"/>
                  <a:gd name="T44" fmla="*/ 1607 w 1653"/>
                  <a:gd name="T45" fmla="*/ 37 h 1892"/>
                  <a:gd name="T46" fmla="*/ 1619 w 1653"/>
                  <a:gd name="T47" fmla="*/ 143 h 1892"/>
                  <a:gd name="T48" fmla="*/ 1634 w 1653"/>
                  <a:gd name="T49" fmla="*/ 299 h 1892"/>
                  <a:gd name="T50" fmla="*/ 1646 w 1653"/>
                  <a:gd name="T51" fmla="*/ 493 h 1892"/>
                  <a:gd name="T52" fmla="*/ 1653 w 1653"/>
                  <a:gd name="T53" fmla="*/ 710 h 1892"/>
                  <a:gd name="T54" fmla="*/ 1649 w 1653"/>
                  <a:gd name="T55" fmla="*/ 934 h 1892"/>
                  <a:gd name="T56" fmla="*/ 1630 w 1653"/>
                  <a:gd name="T57" fmla="*/ 1151 h 1892"/>
                  <a:gd name="T58" fmla="*/ 1591 w 1653"/>
                  <a:gd name="T59" fmla="*/ 1348 h 1892"/>
                  <a:gd name="T60" fmla="*/ 1527 w 1653"/>
                  <a:gd name="T61" fmla="*/ 1507 h 1892"/>
                  <a:gd name="T62" fmla="*/ 1402 w 1653"/>
                  <a:gd name="T63" fmla="*/ 1663 h 1892"/>
                  <a:gd name="T64" fmla="*/ 1226 w 1653"/>
                  <a:gd name="T65" fmla="*/ 1791 h 1892"/>
                  <a:gd name="T66" fmla="*/ 1028 w 1653"/>
                  <a:gd name="T67" fmla="*/ 1868 h 1892"/>
                  <a:gd name="T68" fmla="*/ 818 w 1653"/>
                  <a:gd name="T69" fmla="*/ 1892 h 1892"/>
                  <a:gd name="T70" fmla="*/ 606 w 1653"/>
                  <a:gd name="T71" fmla="*/ 1861 h 1892"/>
                  <a:gd name="T72" fmla="*/ 405 w 1653"/>
                  <a:gd name="T73" fmla="*/ 1775 h 1892"/>
                  <a:gd name="T74" fmla="*/ 229 w 1653"/>
                  <a:gd name="T75" fmla="*/ 1636 h 1892"/>
                  <a:gd name="T76" fmla="*/ 101 w 1653"/>
                  <a:gd name="T77" fmla="*/ 1460 h 1892"/>
                  <a:gd name="T78" fmla="*/ 24 w 1653"/>
                  <a:gd name="T79" fmla="*/ 1262 h 1892"/>
                  <a:gd name="T80" fmla="*/ 0 w 1653"/>
                  <a:gd name="T81" fmla="*/ 1052 h 1892"/>
                  <a:gd name="T82" fmla="*/ 31 w 1653"/>
                  <a:gd name="T83" fmla="*/ 840 h 1892"/>
                  <a:gd name="T84" fmla="*/ 117 w 1653"/>
                  <a:gd name="T85" fmla="*/ 639 h 1892"/>
                  <a:gd name="T86" fmla="*/ 229 w 1653"/>
                  <a:gd name="T87" fmla="*/ 499 h 1892"/>
                  <a:gd name="T88" fmla="*/ 378 w 1653"/>
                  <a:gd name="T89" fmla="*/ 393 h 1892"/>
                  <a:gd name="T90" fmla="*/ 563 w 1653"/>
                  <a:gd name="T91" fmla="*/ 300 h 1892"/>
                  <a:gd name="T92" fmla="*/ 769 w 1653"/>
                  <a:gd name="T93" fmla="*/ 218 h 1892"/>
                  <a:gd name="T94" fmla="*/ 981 w 1653"/>
                  <a:gd name="T95" fmla="*/ 149 h 1892"/>
                  <a:gd name="T96" fmla="*/ 1185 w 1653"/>
                  <a:gd name="T97" fmla="*/ 93 h 1892"/>
                  <a:gd name="T98" fmla="*/ 1363 w 1653"/>
                  <a:gd name="T99" fmla="*/ 49 h 1892"/>
                  <a:gd name="T100" fmla="*/ 1502 w 1653"/>
                  <a:gd name="T101" fmla="*/ 18 h 1892"/>
                  <a:gd name="T102" fmla="*/ 1585 w 1653"/>
                  <a:gd name="T103" fmla="*/ 2 h 1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53" h="1892">
                    <a:moveTo>
                      <a:pt x="832" y="395"/>
                    </a:moveTo>
                    <a:lnTo>
                      <a:pt x="765" y="395"/>
                    </a:lnTo>
                    <a:lnTo>
                      <a:pt x="699" y="403"/>
                    </a:lnTo>
                    <a:lnTo>
                      <a:pt x="633" y="416"/>
                    </a:lnTo>
                    <a:lnTo>
                      <a:pt x="568" y="437"/>
                    </a:lnTo>
                    <a:lnTo>
                      <a:pt x="506" y="462"/>
                    </a:lnTo>
                    <a:lnTo>
                      <a:pt x="447" y="495"/>
                    </a:lnTo>
                    <a:lnTo>
                      <a:pt x="390" y="532"/>
                    </a:lnTo>
                    <a:lnTo>
                      <a:pt x="336" y="577"/>
                    </a:lnTo>
                    <a:lnTo>
                      <a:pt x="287" y="627"/>
                    </a:lnTo>
                    <a:lnTo>
                      <a:pt x="242" y="682"/>
                    </a:lnTo>
                    <a:lnTo>
                      <a:pt x="202" y="741"/>
                    </a:lnTo>
                    <a:lnTo>
                      <a:pt x="171" y="805"/>
                    </a:lnTo>
                    <a:lnTo>
                      <a:pt x="146" y="868"/>
                    </a:lnTo>
                    <a:lnTo>
                      <a:pt x="127" y="934"/>
                    </a:lnTo>
                    <a:lnTo>
                      <a:pt x="115" y="1000"/>
                    </a:lnTo>
                    <a:lnTo>
                      <a:pt x="109" y="1068"/>
                    </a:lnTo>
                    <a:lnTo>
                      <a:pt x="109" y="1135"/>
                    </a:lnTo>
                    <a:lnTo>
                      <a:pt x="117" y="1201"/>
                    </a:lnTo>
                    <a:lnTo>
                      <a:pt x="131" y="1267"/>
                    </a:lnTo>
                    <a:lnTo>
                      <a:pt x="151" y="1332"/>
                    </a:lnTo>
                    <a:lnTo>
                      <a:pt x="177" y="1394"/>
                    </a:lnTo>
                    <a:lnTo>
                      <a:pt x="209" y="1454"/>
                    </a:lnTo>
                    <a:lnTo>
                      <a:pt x="247" y="1510"/>
                    </a:lnTo>
                    <a:lnTo>
                      <a:pt x="292" y="1564"/>
                    </a:lnTo>
                    <a:lnTo>
                      <a:pt x="341" y="1613"/>
                    </a:lnTo>
                    <a:lnTo>
                      <a:pt x="397" y="1659"/>
                    </a:lnTo>
                    <a:lnTo>
                      <a:pt x="456" y="1698"/>
                    </a:lnTo>
                    <a:lnTo>
                      <a:pt x="519" y="1729"/>
                    </a:lnTo>
                    <a:lnTo>
                      <a:pt x="583" y="1754"/>
                    </a:lnTo>
                    <a:lnTo>
                      <a:pt x="649" y="1773"/>
                    </a:lnTo>
                    <a:lnTo>
                      <a:pt x="716" y="1785"/>
                    </a:lnTo>
                    <a:lnTo>
                      <a:pt x="783" y="1791"/>
                    </a:lnTo>
                    <a:lnTo>
                      <a:pt x="850" y="1791"/>
                    </a:lnTo>
                    <a:lnTo>
                      <a:pt x="917" y="1783"/>
                    </a:lnTo>
                    <a:lnTo>
                      <a:pt x="982" y="1769"/>
                    </a:lnTo>
                    <a:lnTo>
                      <a:pt x="1047" y="1749"/>
                    </a:lnTo>
                    <a:lnTo>
                      <a:pt x="1109" y="1723"/>
                    </a:lnTo>
                    <a:lnTo>
                      <a:pt x="1168" y="1691"/>
                    </a:lnTo>
                    <a:lnTo>
                      <a:pt x="1225" y="1653"/>
                    </a:lnTo>
                    <a:lnTo>
                      <a:pt x="1279" y="1609"/>
                    </a:lnTo>
                    <a:lnTo>
                      <a:pt x="1328" y="1559"/>
                    </a:lnTo>
                    <a:lnTo>
                      <a:pt x="1373" y="1503"/>
                    </a:lnTo>
                    <a:lnTo>
                      <a:pt x="1413" y="1444"/>
                    </a:lnTo>
                    <a:lnTo>
                      <a:pt x="1445" y="1381"/>
                    </a:lnTo>
                    <a:lnTo>
                      <a:pt x="1469" y="1317"/>
                    </a:lnTo>
                    <a:lnTo>
                      <a:pt x="1488" y="1251"/>
                    </a:lnTo>
                    <a:lnTo>
                      <a:pt x="1500" y="1184"/>
                    </a:lnTo>
                    <a:lnTo>
                      <a:pt x="1506" y="1118"/>
                    </a:lnTo>
                    <a:lnTo>
                      <a:pt x="1506" y="1050"/>
                    </a:lnTo>
                    <a:lnTo>
                      <a:pt x="1498" y="983"/>
                    </a:lnTo>
                    <a:lnTo>
                      <a:pt x="1484" y="918"/>
                    </a:lnTo>
                    <a:lnTo>
                      <a:pt x="1464" y="853"/>
                    </a:lnTo>
                    <a:lnTo>
                      <a:pt x="1438" y="791"/>
                    </a:lnTo>
                    <a:lnTo>
                      <a:pt x="1406" y="732"/>
                    </a:lnTo>
                    <a:lnTo>
                      <a:pt x="1368" y="675"/>
                    </a:lnTo>
                    <a:lnTo>
                      <a:pt x="1324" y="621"/>
                    </a:lnTo>
                    <a:lnTo>
                      <a:pt x="1274" y="573"/>
                    </a:lnTo>
                    <a:lnTo>
                      <a:pt x="1218" y="527"/>
                    </a:lnTo>
                    <a:lnTo>
                      <a:pt x="1159" y="488"/>
                    </a:lnTo>
                    <a:lnTo>
                      <a:pt x="1096" y="455"/>
                    </a:lnTo>
                    <a:lnTo>
                      <a:pt x="1032" y="431"/>
                    </a:lnTo>
                    <a:lnTo>
                      <a:pt x="966" y="412"/>
                    </a:lnTo>
                    <a:lnTo>
                      <a:pt x="900" y="400"/>
                    </a:lnTo>
                    <a:lnTo>
                      <a:pt x="832" y="395"/>
                    </a:lnTo>
                    <a:close/>
                    <a:moveTo>
                      <a:pt x="1601" y="0"/>
                    </a:moveTo>
                    <a:lnTo>
                      <a:pt x="1603" y="4"/>
                    </a:lnTo>
                    <a:lnTo>
                      <a:pt x="1604" y="17"/>
                    </a:lnTo>
                    <a:lnTo>
                      <a:pt x="1607" y="37"/>
                    </a:lnTo>
                    <a:lnTo>
                      <a:pt x="1611" y="66"/>
                    </a:lnTo>
                    <a:lnTo>
                      <a:pt x="1615" y="101"/>
                    </a:lnTo>
                    <a:lnTo>
                      <a:pt x="1619" y="143"/>
                    </a:lnTo>
                    <a:lnTo>
                      <a:pt x="1624" y="190"/>
                    </a:lnTo>
                    <a:lnTo>
                      <a:pt x="1628" y="242"/>
                    </a:lnTo>
                    <a:lnTo>
                      <a:pt x="1634" y="299"/>
                    </a:lnTo>
                    <a:lnTo>
                      <a:pt x="1638" y="361"/>
                    </a:lnTo>
                    <a:lnTo>
                      <a:pt x="1643" y="426"/>
                    </a:lnTo>
                    <a:lnTo>
                      <a:pt x="1646" y="493"/>
                    </a:lnTo>
                    <a:lnTo>
                      <a:pt x="1650" y="563"/>
                    </a:lnTo>
                    <a:lnTo>
                      <a:pt x="1651" y="636"/>
                    </a:lnTo>
                    <a:lnTo>
                      <a:pt x="1653" y="710"/>
                    </a:lnTo>
                    <a:lnTo>
                      <a:pt x="1653" y="785"/>
                    </a:lnTo>
                    <a:lnTo>
                      <a:pt x="1651" y="859"/>
                    </a:lnTo>
                    <a:lnTo>
                      <a:pt x="1649" y="934"/>
                    </a:lnTo>
                    <a:lnTo>
                      <a:pt x="1645" y="1008"/>
                    </a:lnTo>
                    <a:lnTo>
                      <a:pt x="1638" y="1081"/>
                    </a:lnTo>
                    <a:lnTo>
                      <a:pt x="1630" y="1151"/>
                    </a:lnTo>
                    <a:lnTo>
                      <a:pt x="1619" y="1220"/>
                    </a:lnTo>
                    <a:lnTo>
                      <a:pt x="1606" y="1286"/>
                    </a:lnTo>
                    <a:lnTo>
                      <a:pt x="1591" y="1348"/>
                    </a:lnTo>
                    <a:lnTo>
                      <a:pt x="1572" y="1406"/>
                    </a:lnTo>
                    <a:lnTo>
                      <a:pt x="1552" y="1459"/>
                    </a:lnTo>
                    <a:lnTo>
                      <a:pt x="1527" y="1507"/>
                    </a:lnTo>
                    <a:lnTo>
                      <a:pt x="1500" y="1551"/>
                    </a:lnTo>
                    <a:lnTo>
                      <a:pt x="1453" y="1609"/>
                    </a:lnTo>
                    <a:lnTo>
                      <a:pt x="1402" y="1663"/>
                    </a:lnTo>
                    <a:lnTo>
                      <a:pt x="1346" y="1711"/>
                    </a:lnTo>
                    <a:lnTo>
                      <a:pt x="1287" y="1753"/>
                    </a:lnTo>
                    <a:lnTo>
                      <a:pt x="1226" y="1791"/>
                    </a:lnTo>
                    <a:lnTo>
                      <a:pt x="1162" y="1822"/>
                    </a:lnTo>
                    <a:lnTo>
                      <a:pt x="1096" y="1847"/>
                    </a:lnTo>
                    <a:lnTo>
                      <a:pt x="1028" y="1868"/>
                    </a:lnTo>
                    <a:lnTo>
                      <a:pt x="959" y="1881"/>
                    </a:lnTo>
                    <a:lnTo>
                      <a:pt x="889" y="1889"/>
                    </a:lnTo>
                    <a:lnTo>
                      <a:pt x="818" y="1892"/>
                    </a:lnTo>
                    <a:lnTo>
                      <a:pt x="747" y="1888"/>
                    </a:lnTo>
                    <a:lnTo>
                      <a:pt x="676" y="1877"/>
                    </a:lnTo>
                    <a:lnTo>
                      <a:pt x="606" y="1861"/>
                    </a:lnTo>
                    <a:lnTo>
                      <a:pt x="537" y="1839"/>
                    </a:lnTo>
                    <a:lnTo>
                      <a:pt x="471" y="1810"/>
                    </a:lnTo>
                    <a:lnTo>
                      <a:pt x="405" y="1775"/>
                    </a:lnTo>
                    <a:lnTo>
                      <a:pt x="341" y="1734"/>
                    </a:lnTo>
                    <a:lnTo>
                      <a:pt x="283" y="1687"/>
                    </a:lnTo>
                    <a:lnTo>
                      <a:pt x="229" y="1636"/>
                    </a:lnTo>
                    <a:lnTo>
                      <a:pt x="181" y="1580"/>
                    </a:lnTo>
                    <a:lnTo>
                      <a:pt x="139" y="1521"/>
                    </a:lnTo>
                    <a:lnTo>
                      <a:pt x="101" y="1460"/>
                    </a:lnTo>
                    <a:lnTo>
                      <a:pt x="70" y="1396"/>
                    </a:lnTo>
                    <a:lnTo>
                      <a:pt x="45" y="1329"/>
                    </a:lnTo>
                    <a:lnTo>
                      <a:pt x="24" y="1262"/>
                    </a:lnTo>
                    <a:lnTo>
                      <a:pt x="11" y="1193"/>
                    </a:lnTo>
                    <a:lnTo>
                      <a:pt x="3" y="1123"/>
                    </a:lnTo>
                    <a:lnTo>
                      <a:pt x="0" y="1052"/>
                    </a:lnTo>
                    <a:lnTo>
                      <a:pt x="4" y="981"/>
                    </a:lnTo>
                    <a:lnTo>
                      <a:pt x="15" y="910"/>
                    </a:lnTo>
                    <a:lnTo>
                      <a:pt x="31" y="840"/>
                    </a:lnTo>
                    <a:lnTo>
                      <a:pt x="53" y="771"/>
                    </a:lnTo>
                    <a:lnTo>
                      <a:pt x="82" y="705"/>
                    </a:lnTo>
                    <a:lnTo>
                      <a:pt x="117" y="639"/>
                    </a:lnTo>
                    <a:lnTo>
                      <a:pt x="159" y="575"/>
                    </a:lnTo>
                    <a:lnTo>
                      <a:pt x="190" y="536"/>
                    </a:lnTo>
                    <a:lnTo>
                      <a:pt x="229" y="499"/>
                    </a:lnTo>
                    <a:lnTo>
                      <a:pt x="274" y="462"/>
                    </a:lnTo>
                    <a:lnTo>
                      <a:pt x="324" y="427"/>
                    </a:lnTo>
                    <a:lnTo>
                      <a:pt x="378" y="393"/>
                    </a:lnTo>
                    <a:lnTo>
                      <a:pt x="436" y="361"/>
                    </a:lnTo>
                    <a:lnTo>
                      <a:pt x="498" y="330"/>
                    </a:lnTo>
                    <a:lnTo>
                      <a:pt x="563" y="300"/>
                    </a:lnTo>
                    <a:lnTo>
                      <a:pt x="630" y="271"/>
                    </a:lnTo>
                    <a:lnTo>
                      <a:pt x="699" y="244"/>
                    </a:lnTo>
                    <a:lnTo>
                      <a:pt x="769" y="218"/>
                    </a:lnTo>
                    <a:lnTo>
                      <a:pt x="839" y="194"/>
                    </a:lnTo>
                    <a:lnTo>
                      <a:pt x="911" y="171"/>
                    </a:lnTo>
                    <a:lnTo>
                      <a:pt x="981" y="149"/>
                    </a:lnTo>
                    <a:lnTo>
                      <a:pt x="1051" y="129"/>
                    </a:lnTo>
                    <a:lnTo>
                      <a:pt x="1118" y="110"/>
                    </a:lnTo>
                    <a:lnTo>
                      <a:pt x="1185" y="93"/>
                    </a:lnTo>
                    <a:lnTo>
                      <a:pt x="1248" y="76"/>
                    </a:lnTo>
                    <a:lnTo>
                      <a:pt x="1307" y="62"/>
                    </a:lnTo>
                    <a:lnTo>
                      <a:pt x="1363" y="49"/>
                    </a:lnTo>
                    <a:lnTo>
                      <a:pt x="1414" y="37"/>
                    </a:lnTo>
                    <a:lnTo>
                      <a:pt x="1461" y="28"/>
                    </a:lnTo>
                    <a:lnTo>
                      <a:pt x="1502" y="18"/>
                    </a:lnTo>
                    <a:lnTo>
                      <a:pt x="1537" y="12"/>
                    </a:lnTo>
                    <a:lnTo>
                      <a:pt x="1564" y="6"/>
                    </a:lnTo>
                    <a:lnTo>
                      <a:pt x="1585" y="2"/>
                    </a:lnTo>
                    <a:lnTo>
                      <a:pt x="1597" y="1"/>
                    </a:lnTo>
                    <a:lnTo>
                      <a:pt x="1601" y="0"/>
                    </a:lnTo>
                    <a:close/>
                  </a:path>
                </a:pathLst>
              </a:custGeom>
              <a:solidFill>
                <a:srgbClr val="15B0B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latin typeface="Arial" panose="020B0604020202020204" pitchFamily="34" charset="0"/>
                  <a:cs typeface="Arial" panose="020B0604020202020204" pitchFamily="34" charset="0"/>
                </a:endParaRPr>
              </a:p>
            </p:txBody>
          </p:sp>
          <p:sp>
            <p:nvSpPr>
              <p:cNvPr id="122" name="Freeform 26">
                <a:extLst>
                  <a:ext uri="{FF2B5EF4-FFF2-40B4-BE49-F238E27FC236}">
                    <a16:creationId xmlns:a16="http://schemas.microsoft.com/office/drawing/2014/main" id="{22D89B2F-A47E-480D-BF8F-6666500AC64D}"/>
                  </a:ext>
                </a:extLst>
              </p:cNvPr>
              <p:cNvSpPr>
                <a:spLocks noEditPoints="1"/>
              </p:cNvSpPr>
              <p:nvPr/>
            </p:nvSpPr>
            <p:spPr bwMode="auto">
              <a:xfrm rot="1127672">
                <a:off x="2949428" y="2699492"/>
                <a:ext cx="1551463" cy="1242063"/>
              </a:xfrm>
              <a:custGeom>
                <a:avLst/>
                <a:gdLst>
                  <a:gd name="T0" fmla="*/ 667 w 2078"/>
                  <a:gd name="T1" fmla="*/ 130 h 1640"/>
                  <a:gd name="T2" fmla="*/ 477 w 2078"/>
                  <a:gd name="T3" fmla="*/ 194 h 1640"/>
                  <a:gd name="T4" fmla="*/ 312 w 2078"/>
                  <a:gd name="T5" fmla="*/ 310 h 1640"/>
                  <a:gd name="T6" fmla="*/ 185 w 2078"/>
                  <a:gd name="T7" fmla="*/ 472 h 1640"/>
                  <a:gd name="T8" fmla="*/ 110 w 2078"/>
                  <a:gd name="T9" fmla="*/ 670 h 1640"/>
                  <a:gd name="T10" fmla="*/ 96 w 2078"/>
                  <a:gd name="T11" fmla="*/ 877 h 1640"/>
                  <a:gd name="T12" fmla="*/ 143 w 2078"/>
                  <a:gd name="T13" fmla="*/ 1074 h 1640"/>
                  <a:gd name="T14" fmla="*/ 242 w 2078"/>
                  <a:gd name="T15" fmla="*/ 1248 h 1640"/>
                  <a:gd name="T16" fmla="*/ 389 w 2078"/>
                  <a:gd name="T17" fmla="*/ 1388 h 1640"/>
                  <a:gd name="T18" fmla="*/ 578 w 2078"/>
                  <a:gd name="T19" fmla="*/ 1482 h 1640"/>
                  <a:gd name="T20" fmla="*/ 784 w 2078"/>
                  <a:gd name="T21" fmla="*/ 1516 h 1640"/>
                  <a:gd name="T22" fmla="*/ 985 w 2078"/>
                  <a:gd name="T23" fmla="*/ 1489 h 1640"/>
                  <a:gd name="T24" fmla="*/ 1169 w 2078"/>
                  <a:gd name="T25" fmla="*/ 1407 h 1640"/>
                  <a:gd name="T26" fmla="*/ 1321 w 2078"/>
                  <a:gd name="T27" fmla="*/ 1275 h 1640"/>
                  <a:gd name="T28" fmla="*/ 1433 w 2078"/>
                  <a:gd name="T29" fmla="*/ 1101 h 1640"/>
                  <a:gd name="T30" fmla="*/ 1488 w 2078"/>
                  <a:gd name="T31" fmla="*/ 894 h 1640"/>
                  <a:gd name="T32" fmla="*/ 1480 w 2078"/>
                  <a:gd name="T33" fmla="*/ 691 h 1640"/>
                  <a:gd name="T34" fmla="*/ 1416 w 2078"/>
                  <a:gd name="T35" fmla="*/ 501 h 1640"/>
                  <a:gd name="T36" fmla="*/ 1300 w 2078"/>
                  <a:gd name="T37" fmla="*/ 336 h 1640"/>
                  <a:gd name="T38" fmla="*/ 1139 w 2078"/>
                  <a:gd name="T39" fmla="*/ 209 h 1640"/>
                  <a:gd name="T40" fmla="*/ 941 w 2078"/>
                  <a:gd name="T41" fmla="*/ 134 h 1640"/>
                  <a:gd name="T42" fmla="*/ 794 w 2078"/>
                  <a:gd name="T43" fmla="*/ 0 h 1640"/>
                  <a:gd name="T44" fmla="*/ 1011 w 2078"/>
                  <a:gd name="T45" fmla="*/ 20 h 1640"/>
                  <a:gd name="T46" fmla="*/ 1173 w 2078"/>
                  <a:gd name="T47" fmla="*/ 81 h 1640"/>
                  <a:gd name="T48" fmla="*/ 1309 w 2078"/>
                  <a:gd name="T49" fmla="*/ 178 h 1640"/>
                  <a:gd name="T50" fmla="*/ 1447 w 2078"/>
                  <a:gd name="T51" fmla="*/ 310 h 1640"/>
                  <a:gd name="T52" fmla="*/ 1579 w 2078"/>
                  <a:gd name="T53" fmla="*/ 467 h 1640"/>
                  <a:gd name="T54" fmla="*/ 1706 w 2078"/>
                  <a:gd name="T55" fmla="*/ 634 h 1640"/>
                  <a:gd name="T56" fmla="*/ 1819 w 2078"/>
                  <a:gd name="T57" fmla="*/ 801 h 1640"/>
                  <a:gd name="T58" fmla="*/ 1917 w 2078"/>
                  <a:gd name="T59" fmla="*/ 956 h 1640"/>
                  <a:gd name="T60" fmla="*/ 1996 w 2078"/>
                  <a:gd name="T61" fmla="*/ 1087 h 1640"/>
                  <a:gd name="T62" fmla="*/ 2051 w 2078"/>
                  <a:gd name="T63" fmla="*/ 1183 h 1640"/>
                  <a:gd name="T64" fmla="*/ 2077 w 2078"/>
                  <a:gd name="T65" fmla="*/ 1232 h 1640"/>
                  <a:gd name="T66" fmla="*/ 2064 w 2078"/>
                  <a:gd name="T67" fmla="*/ 1241 h 1640"/>
                  <a:gd name="T68" fmla="*/ 1997 w 2078"/>
                  <a:gd name="T69" fmla="*/ 1273 h 1640"/>
                  <a:gd name="T70" fmla="*/ 1882 w 2078"/>
                  <a:gd name="T71" fmla="*/ 1323 h 1640"/>
                  <a:gd name="T72" fmla="*/ 1731 w 2078"/>
                  <a:gd name="T73" fmla="*/ 1387 h 1640"/>
                  <a:gd name="T74" fmla="*/ 1552 w 2078"/>
                  <a:gd name="T75" fmla="*/ 1455 h 1640"/>
                  <a:gd name="T76" fmla="*/ 1358 w 2078"/>
                  <a:gd name="T77" fmla="*/ 1523 h 1640"/>
                  <a:gd name="T78" fmla="*/ 1157 w 2078"/>
                  <a:gd name="T79" fmla="*/ 1581 h 1640"/>
                  <a:gd name="T80" fmla="*/ 958 w 2078"/>
                  <a:gd name="T81" fmla="*/ 1623 h 1640"/>
                  <a:gd name="T82" fmla="*/ 776 w 2078"/>
                  <a:gd name="T83" fmla="*/ 1640 h 1640"/>
                  <a:gd name="T84" fmla="*/ 617 w 2078"/>
                  <a:gd name="T85" fmla="*/ 1628 h 1640"/>
                  <a:gd name="T86" fmla="*/ 435 w 2078"/>
                  <a:gd name="T87" fmla="*/ 1558 h 1640"/>
                  <a:gd name="T88" fmla="*/ 258 w 2078"/>
                  <a:gd name="T89" fmla="*/ 1431 h 1640"/>
                  <a:gd name="T90" fmla="*/ 124 w 2078"/>
                  <a:gd name="T91" fmla="*/ 1267 h 1640"/>
                  <a:gd name="T92" fmla="*/ 37 w 2078"/>
                  <a:gd name="T93" fmla="*/ 1074 h 1640"/>
                  <a:gd name="T94" fmla="*/ 0 w 2078"/>
                  <a:gd name="T95" fmla="*/ 863 h 1640"/>
                  <a:gd name="T96" fmla="*/ 19 w 2078"/>
                  <a:gd name="T97" fmla="*/ 645 h 1640"/>
                  <a:gd name="T98" fmla="*/ 99 w 2078"/>
                  <a:gd name="T99" fmla="*/ 434 h 1640"/>
                  <a:gd name="T100" fmla="*/ 226 w 2078"/>
                  <a:gd name="T101" fmla="*/ 259 h 1640"/>
                  <a:gd name="T102" fmla="*/ 390 w 2078"/>
                  <a:gd name="T103" fmla="*/ 126 h 1640"/>
                  <a:gd name="T104" fmla="*/ 583 w 2078"/>
                  <a:gd name="T105" fmla="*/ 37 h 1640"/>
                  <a:gd name="T106" fmla="*/ 794 w 2078"/>
                  <a:gd name="T107" fmla="*/ 0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78" h="1640">
                    <a:moveTo>
                      <a:pt x="802" y="119"/>
                    </a:moveTo>
                    <a:lnTo>
                      <a:pt x="733" y="122"/>
                    </a:lnTo>
                    <a:lnTo>
                      <a:pt x="667" y="130"/>
                    </a:lnTo>
                    <a:lnTo>
                      <a:pt x="601" y="146"/>
                    </a:lnTo>
                    <a:lnTo>
                      <a:pt x="537" y="167"/>
                    </a:lnTo>
                    <a:lnTo>
                      <a:pt x="477" y="194"/>
                    </a:lnTo>
                    <a:lnTo>
                      <a:pt x="417" y="228"/>
                    </a:lnTo>
                    <a:lnTo>
                      <a:pt x="363" y="267"/>
                    </a:lnTo>
                    <a:lnTo>
                      <a:pt x="312" y="310"/>
                    </a:lnTo>
                    <a:lnTo>
                      <a:pt x="265" y="360"/>
                    </a:lnTo>
                    <a:lnTo>
                      <a:pt x="223" y="413"/>
                    </a:lnTo>
                    <a:lnTo>
                      <a:pt x="185" y="472"/>
                    </a:lnTo>
                    <a:lnTo>
                      <a:pt x="154" y="534"/>
                    </a:lnTo>
                    <a:lnTo>
                      <a:pt x="129" y="602"/>
                    </a:lnTo>
                    <a:lnTo>
                      <a:pt x="110" y="670"/>
                    </a:lnTo>
                    <a:lnTo>
                      <a:pt x="99" y="739"/>
                    </a:lnTo>
                    <a:lnTo>
                      <a:pt x="95" y="808"/>
                    </a:lnTo>
                    <a:lnTo>
                      <a:pt x="96" y="877"/>
                    </a:lnTo>
                    <a:lnTo>
                      <a:pt x="106" y="944"/>
                    </a:lnTo>
                    <a:lnTo>
                      <a:pt x="122" y="1010"/>
                    </a:lnTo>
                    <a:lnTo>
                      <a:pt x="143" y="1074"/>
                    </a:lnTo>
                    <a:lnTo>
                      <a:pt x="170" y="1134"/>
                    </a:lnTo>
                    <a:lnTo>
                      <a:pt x="204" y="1192"/>
                    </a:lnTo>
                    <a:lnTo>
                      <a:pt x="242" y="1248"/>
                    </a:lnTo>
                    <a:lnTo>
                      <a:pt x="286" y="1299"/>
                    </a:lnTo>
                    <a:lnTo>
                      <a:pt x="335" y="1346"/>
                    </a:lnTo>
                    <a:lnTo>
                      <a:pt x="389" y="1388"/>
                    </a:lnTo>
                    <a:lnTo>
                      <a:pt x="448" y="1424"/>
                    </a:lnTo>
                    <a:lnTo>
                      <a:pt x="510" y="1457"/>
                    </a:lnTo>
                    <a:lnTo>
                      <a:pt x="578" y="1482"/>
                    </a:lnTo>
                    <a:lnTo>
                      <a:pt x="647" y="1500"/>
                    </a:lnTo>
                    <a:lnTo>
                      <a:pt x="715" y="1512"/>
                    </a:lnTo>
                    <a:lnTo>
                      <a:pt x="784" y="1516"/>
                    </a:lnTo>
                    <a:lnTo>
                      <a:pt x="853" y="1513"/>
                    </a:lnTo>
                    <a:lnTo>
                      <a:pt x="920" y="1504"/>
                    </a:lnTo>
                    <a:lnTo>
                      <a:pt x="985" y="1489"/>
                    </a:lnTo>
                    <a:lnTo>
                      <a:pt x="1050" y="1468"/>
                    </a:lnTo>
                    <a:lnTo>
                      <a:pt x="1111" y="1439"/>
                    </a:lnTo>
                    <a:lnTo>
                      <a:pt x="1169" y="1407"/>
                    </a:lnTo>
                    <a:lnTo>
                      <a:pt x="1224" y="1368"/>
                    </a:lnTo>
                    <a:lnTo>
                      <a:pt x="1275" y="1325"/>
                    </a:lnTo>
                    <a:lnTo>
                      <a:pt x="1321" y="1275"/>
                    </a:lnTo>
                    <a:lnTo>
                      <a:pt x="1364" y="1221"/>
                    </a:lnTo>
                    <a:lnTo>
                      <a:pt x="1401" y="1163"/>
                    </a:lnTo>
                    <a:lnTo>
                      <a:pt x="1433" y="1101"/>
                    </a:lnTo>
                    <a:lnTo>
                      <a:pt x="1457" y="1033"/>
                    </a:lnTo>
                    <a:lnTo>
                      <a:pt x="1476" y="965"/>
                    </a:lnTo>
                    <a:lnTo>
                      <a:pt x="1488" y="894"/>
                    </a:lnTo>
                    <a:lnTo>
                      <a:pt x="1492" y="826"/>
                    </a:lnTo>
                    <a:lnTo>
                      <a:pt x="1490" y="758"/>
                    </a:lnTo>
                    <a:lnTo>
                      <a:pt x="1480" y="691"/>
                    </a:lnTo>
                    <a:lnTo>
                      <a:pt x="1465" y="625"/>
                    </a:lnTo>
                    <a:lnTo>
                      <a:pt x="1444" y="561"/>
                    </a:lnTo>
                    <a:lnTo>
                      <a:pt x="1416" y="501"/>
                    </a:lnTo>
                    <a:lnTo>
                      <a:pt x="1383" y="441"/>
                    </a:lnTo>
                    <a:lnTo>
                      <a:pt x="1344" y="387"/>
                    </a:lnTo>
                    <a:lnTo>
                      <a:pt x="1300" y="336"/>
                    </a:lnTo>
                    <a:lnTo>
                      <a:pt x="1251" y="289"/>
                    </a:lnTo>
                    <a:lnTo>
                      <a:pt x="1197" y="247"/>
                    </a:lnTo>
                    <a:lnTo>
                      <a:pt x="1139" y="209"/>
                    </a:lnTo>
                    <a:lnTo>
                      <a:pt x="1076" y="178"/>
                    </a:lnTo>
                    <a:lnTo>
                      <a:pt x="1009" y="153"/>
                    </a:lnTo>
                    <a:lnTo>
                      <a:pt x="941" y="134"/>
                    </a:lnTo>
                    <a:lnTo>
                      <a:pt x="871" y="123"/>
                    </a:lnTo>
                    <a:lnTo>
                      <a:pt x="802" y="119"/>
                    </a:lnTo>
                    <a:close/>
                    <a:moveTo>
                      <a:pt x="794" y="0"/>
                    </a:moveTo>
                    <a:lnTo>
                      <a:pt x="865" y="0"/>
                    </a:lnTo>
                    <a:lnTo>
                      <a:pt x="938" y="7"/>
                    </a:lnTo>
                    <a:lnTo>
                      <a:pt x="1011" y="20"/>
                    </a:lnTo>
                    <a:lnTo>
                      <a:pt x="1084" y="41"/>
                    </a:lnTo>
                    <a:lnTo>
                      <a:pt x="1128" y="58"/>
                    </a:lnTo>
                    <a:lnTo>
                      <a:pt x="1173" y="81"/>
                    </a:lnTo>
                    <a:lnTo>
                      <a:pt x="1217" y="108"/>
                    </a:lnTo>
                    <a:lnTo>
                      <a:pt x="1263" y="140"/>
                    </a:lnTo>
                    <a:lnTo>
                      <a:pt x="1309" y="178"/>
                    </a:lnTo>
                    <a:lnTo>
                      <a:pt x="1355" y="219"/>
                    </a:lnTo>
                    <a:lnTo>
                      <a:pt x="1401" y="263"/>
                    </a:lnTo>
                    <a:lnTo>
                      <a:pt x="1447" y="310"/>
                    </a:lnTo>
                    <a:lnTo>
                      <a:pt x="1491" y="360"/>
                    </a:lnTo>
                    <a:lnTo>
                      <a:pt x="1536" y="413"/>
                    </a:lnTo>
                    <a:lnTo>
                      <a:pt x="1579" y="467"/>
                    </a:lnTo>
                    <a:lnTo>
                      <a:pt x="1622" y="522"/>
                    </a:lnTo>
                    <a:lnTo>
                      <a:pt x="1664" y="577"/>
                    </a:lnTo>
                    <a:lnTo>
                      <a:pt x="1706" y="634"/>
                    </a:lnTo>
                    <a:lnTo>
                      <a:pt x="1745" y="691"/>
                    </a:lnTo>
                    <a:lnTo>
                      <a:pt x="1782" y="746"/>
                    </a:lnTo>
                    <a:lnTo>
                      <a:pt x="1819" y="801"/>
                    </a:lnTo>
                    <a:lnTo>
                      <a:pt x="1854" y="855"/>
                    </a:lnTo>
                    <a:lnTo>
                      <a:pt x="1886" y="907"/>
                    </a:lnTo>
                    <a:lnTo>
                      <a:pt x="1917" y="956"/>
                    </a:lnTo>
                    <a:lnTo>
                      <a:pt x="1946" y="1004"/>
                    </a:lnTo>
                    <a:lnTo>
                      <a:pt x="1973" y="1048"/>
                    </a:lnTo>
                    <a:lnTo>
                      <a:pt x="1996" y="1087"/>
                    </a:lnTo>
                    <a:lnTo>
                      <a:pt x="2017" y="1124"/>
                    </a:lnTo>
                    <a:lnTo>
                      <a:pt x="2035" y="1156"/>
                    </a:lnTo>
                    <a:lnTo>
                      <a:pt x="2051" y="1183"/>
                    </a:lnTo>
                    <a:lnTo>
                      <a:pt x="2063" y="1205"/>
                    </a:lnTo>
                    <a:lnTo>
                      <a:pt x="2071" y="1221"/>
                    </a:lnTo>
                    <a:lnTo>
                      <a:pt x="2077" y="1232"/>
                    </a:lnTo>
                    <a:lnTo>
                      <a:pt x="2078" y="1234"/>
                    </a:lnTo>
                    <a:lnTo>
                      <a:pt x="2075" y="1237"/>
                    </a:lnTo>
                    <a:lnTo>
                      <a:pt x="2064" y="1241"/>
                    </a:lnTo>
                    <a:lnTo>
                      <a:pt x="2048" y="1249"/>
                    </a:lnTo>
                    <a:lnTo>
                      <a:pt x="2025" y="1260"/>
                    </a:lnTo>
                    <a:lnTo>
                      <a:pt x="1997" y="1273"/>
                    </a:lnTo>
                    <a:lnTo>
                      <a:pt x="1963" y="1288"/>
                    </a:lnTo>
                    <a:lnTo>
                      <a:pt x="1926" y="1306"/>
                    </a:lnTo>
                    <a:lnTo>
                      <a:pt x="1882" y="1323"/>
                    </a:lnTo>
                    <a:lnTo>
                      <a:pt x="1835" y="1343"/>
                    </a:lnTo>
                    <a:lnTo>
                      <a:pt x="1785" y="1365"/>
                    </a:lnTo>
                    <a:lnTo>
                      <a:pt x="1731" y="1387"/>
                    </a:lnTo>
                    <a:lnTo>
                      <a:pt x="1673" y="1410"/>
                    </a:lnTo>
                    <a:lnTo>
                      <a:pt x="1614" y="1433"/>
                    </a:lnTo>
                    <a:lnTo>
                      <a:pt x="1552" y="1455"/>
                    </a:lnTo>
                    <a:lnTo>
                      <a:pt x="1488" y="1478"/>
                    </a:lnTo>
                    <a:lnTo>
                      <a:pt x="1424" y="1501"/>
                    </a:lnTo>
                    <a:lnTo>
                      <a:pt x="1358" y="1523"/>
                    </a:lnTo>
                    <a:lnTo>
                      <a:pt x="1290" y="1543"/>
                    </a:lnTo>
                    <a:lnTo>
                      <a:pt x="1223" y="1563"/>
                    </a:lnTo>
                    <a:lnTo>
                      <a:pt x="1157" y="1581"/>
                    </a:lnTo>
                    <a:lnTo>
                      <a:pt x="1089" y="1597"/>
                    </a:lnTo>
                    <a:lnTo>
                      <a:pt x="1023" y="1611"/>
                    </a:lnTo>
                    <a:lnTo>
                      <a:pt x="958" y="1623"/>
                    </a:lnTo>
                    <a:lnTo>
                      <a:pt x="896" y="1631"/>
                    </a:lnTo>
                    <a:lnTo>
                      <a:pt x="834" y="1638"/>
                    </a:lnTo>
                    <a:lnTo>
                      <a:pt x="776" y="1640"/>
                    </a:lnTo>
                    <a:lnTo>
                      <a:pt x="719" y="1640"/>
                    </a:lnTo>
                    <a:lnTo>
                      <a:pt x="667" y="1636"/>
                    </a:lnTo>
                    <a:lnTo>
                      <a:pt x="617" y="1628"/>
                    </a:lnTo>
                    <a:lnTo>
                      <a:pt x="572" y="1617"/>
                    </a:lnTo>
                    <a:lnTo>
                      <a:pt x="501" y="1590"/>
                    </a:lnTo>
                    <a:lnTo>
                      <a:pt x="435" y="1558"/>
                    </a:lnTo>
                    <a:lnTo>
                      <a:pt x="371" y="1520"/>
                    </a:lnTo>
                    <a:lnTo>
                      <a:pt x="313" y="1478"/>
                    </a:lnTo>
                    <a:lnTo>
                      <a:pt x="258" y="1431"/>
                    </a:lnTo>
                    <a:lnTo>
                      <a:pt x="209" y="1380"/>
                    </a:lnTo>
                    <a:lnTo>
                      <a:pt x="164" y="1325"/>
                    </a:lnTo>
                    <a:lnTo>
                      <a:pt x="124" y="1267"/>
                    </a:lnTo>
                    <a:lnTo>
                      <a:pt x="89" y="1205"/>
                    </a:lnTo>
                    <a:lnTo>
                      <a:pt x="60" y="1141"/>
                    </a:lnTo>
                    <a:lnTo>
                      <a:pt x="37" y="1074"/>
                    </a:lnTo>
                    <a:lnTo>
                      <a:pt x="18" y="1005"/>
                    </a:lnTo>
                    <a:lnTo>
                      <a:pt x="6" y="935"/>
                    </a:lnTo>
                    <a:lnTo>
                      <a:pt x="0" y="863"/>
                    </a:lnTo>
                    <a:lnTo>
                      <a:pt x="0" y="792"/>
                    </a:lnTo>
                    <a:lnTo>
                      <a:pt x="7" y="718"/>
                    </a:lnTo>
                    <a:lnTo>
                      <a:pt x="19" y="645"/>
                    </a:lnTo>
                    <a:lnTo>
                      <a:pt x="39" y="572"/>
                    </a:lnTo>
                    <a:lnTo>
                      <a:pt x="66" y="502"/>
                    </a:lnTo>
                    <a:lnTo>
                      <a:pt x="99" y="434"/>
                    </a:lnTo>
                    <a:lnTo>
                      <a:pt x="137" y="372"/>
                    </a:lnTo>
                    <a:lnTo>
                      <a:pt x="178" y="313"/>
                    </a:lnTo>
                    <a:lnTo>
                      <a:pt x="226" y="259"/>
                    </a:lnTo>
                    <a:lnTo>
                      <a:pt x="277" y="209"/>
                    </a:lnTo>
                    <a:lnTo>
                      <a:pt x="332" y="165"/>
                    </a:lnTo>
                    <a:lnTo>
                      <a:pt x="390" y="126"/>
                    </a:lnTo>
                    <a:lnTo>
                      <a:pt x="452" y="91"/>
                    </a:lnTo>
                    <a:lnTo>
                      <a:pt x="516" y="61"/>
                    </a:lnTo>
                    <a:lnTo>
                      <a:pt x="583" y="37"/>
                    </a:lnTo>
                    <a:lnTo>
                      <a:pt x="652" y="19"/>
                    </a:lnTo>
                    <a:lnTo>
                      <a:pt x="722" y="7"/>
                    </a:lnTo>
                    <a:lnTo>
                      <a:pt x="794" y="0"/>
                    </a:lnTo>
                    <a:close/>
                  </a:path>
                </a:pathLst>
              </a:custGeom>
              <a:solidFill>
                <a:srgbClr val="1695A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latin typeface="Arial" panose="020B0604020202020204" pitchFamily="34" charset="0"/>
                  <a:cs typeface="Arial" panose="020B0604020202020204" pitchFamily="34" charset="0"/>
                </a:endParaRPr>
              </a:p>
            </p:txBody>
          </p:sp>
        </p:grpSp>
        <p:cxnSp>
          <p:nvCxnSpPr>
            <p:cNvPr id="9" name="Connettore diritto 8">
              <a:extLst>
                <a:ext uri="{FF2B5EF4-FFF2-40B4-BE49-F238E27FC236}">
                  <a16:creationId xmlns:a16="http://schemas.microsoft.com/office/drawing/2014/main" id="{D977CEBF-4880-4879-9711-FFF3B77EB8A6}"/>
                </a:ext>
              </a:extLst>
            </p:cNvPr>
            <p:cNvCxnSpPr>
              <a:cxnSpLocks/>
            </p:cNvCxnSpPr>
            <p:nvPr/>
          </p:nvCxnSpPr>
          <p:spPr>
            <a:xfrm flipV="1">
              <a:off x="8097880" y="2112850"/>
              <a:ext cx="3568218" cy="22208"/>
            </a:xfrm>
            <a:prstGeom prst="line">
              <a:avLst/>
            </a:prstGeom>
            <a:ln w="28575">
              <a:solidFill>
                <a:srgbClr val="15B0BF"/>
              </a:solidFill>
              <a:prstDash val="sysDot"/>
            </a:ln>
          </p:spPr>
          <p:style>
            <a:lnRef idx="1">
              <a:schemeClr val="accent1"/>
            </a:lnRef>
            <a:fillRef idx="0">
              <a:schemeClr val="accent1"/>
            </a:fillRef>
            <a:effectRef idx="0">
              <a:schemeClr val="accent1"/>
            </a:effectRef>
            <a:fontRef idx="minor">
              <a:schemeClr val="tx1"/>
            </a:fontRef>
          </p:style>
        </p:cxnSp>
        <p:sp>
          <p:nvSpPr>
            <p:cNvPr id="10" name="CasellaDiTesto 9">
              <a:extLst>
                <a:ext uri="{FF2B5EF4-FFF2-40B4-BE49-F238E27FC236}">
                  <a16:creationId xmlns:a16="http://schemas.microsoft.com/office/drawing/2014/main" id="{1ABA9B51-10A9-4E87-AE41-26E1AA37A1C7}"/>
                </a:ext>
              </a:extLst>
            </p:cNvPr>
            <p:cNvSpPr txBox="1"/>
            <p:nvPr/>
          </p:nvSpPr>
          <p:spPr>
            <a:xfrm>
              <a:off x="7247997" y="2148922"/>
              <a:ext cx="4855707" cy="307777"/>
            </a:xfrm>
            <a:prstGeom prst="rect">
              <a:avLst/>
            </a:prstGeom>
            <a:noFill/>
          </p:spPr>
          <p:txBody>
            <a:bodyPr wrap="square" rtlCol="0">
              <a:spAutoFit/>
            </a:bodyPr>
            <a:lstStyle/>
            <a:p>
              <a:pPr algn="ctr"/>
              <a:r>
                <a:rPr lang="it-IT" sz="1400" b="1" dirty="0">
                  <a:solidFill>
                    <a:srgbClr val="15B0BF"/>
                  </a:solidFill>
                </a:rPr>
                <a:t>Aree urbane</a:t>
              </a:r>
              <a:endParaRPr lang="it-IT" sz="1400" dirty="0">
                <a:solidFill>
                  <a:srgbClr val="15B0BF"/>
                </a:solidFill>
              </a:endParaRPr>
            </a:p>
          </p:txBody>
        </p:sp>
        <p:sp>
          <p:nvSpPr>
            <p:cNvPr id="275" name="CasellaDiTesto 274">
              <a:extLst>
                <a:ext uri="{FF2B5EF4-FFF2-40B4-BE49-F238E27FC236}">
                  <a16:creationId xmlns:a16="http://schemas.microsoft.com/office/drawing/2014/main" id="{E3CF5B57-F0C1-4795-B111-F42A9E25F221}"/>
                </a:ext>
              </a:extLst>
            </p:cNvPr>
            <p:cNvSpPr txBox="1"/>
            <p:nvPr/>
          </p:nvSpPr>
          <p:spPr>
            <a:xfrm>
              <a:off x="51845" y="2039509"/>
              <a:ext cx="4953680" cy="400110"/>
            </a:xfrm>
            <a:prstGeom prst="rect">
              <a:avLst/>
            </a:prstGeom>
            <a:noFill/>
          </p:spPr>
          <p:txBody>
            <a:bodyPr wrap="square" rtlCol="0">
              <a:spAutoFit/>
            </a:bodyPr>
            <a:lstStyle/>
            <a:p>
              <a:pPr algn="ctr"/>
              <a:r>
                <a:rPr lang="it-IT" sz="2000" b="1" dirty="0">
                  <a:solidFill>
                    <a:srgbClr val="1695A4"/>
                  </a:solidFill>
                </a:rPr>
                <a:t>Aree interne</a:t>
              </a:r>
              <a:endParaRPr lang="it-IT" sz="2000" dirty="0">
                <a:solidFill>
                  <a:srgbClr val="1695A4"/>
                </a:solidFill>
              </a:endParaRPr>
            </a:p>
          </p:txBody>
        </p:sp>
        <p:sp>
          <p:nvSpPr>
            <p:cNvPr id="25" name="CasellaDiTesto 24">
              <a:extLst>
                <a:ext uri="{FF2B5EF4-FFF2-40B4-BE49-F238E27FC236}">
                  <a16:creationId xmlns:a16="http://schemas.microsoft.com/office/drawing/2014/main" id="{DF752B53-23B6-44E4-B6DA-105097B376AC}"/>
                </a:ext>
              </a:extLst>
            </p:cNvPr>
            <p:cNvSpPr txBox="1"/>
            <p:nvPr/>
          </p:nvSpPr>
          <p:spPr>
            <a:xfrm>
              <a:off x="6897" y="2438000"/>
              <a:ext cx="4953680" cy="1762021"/>
            </a:xfrm>
            <a:prstGeom prst="rect">
              <a:avLst/>
            </a:prstGeom>
            <a:solidFill>
              <a:srgbClr val="FFFF99"/>
            </a:solidFill>
          </p:spPr>
          <p:txBody>
            <a:bodyPr wrap="square" rtlCol="0">
              <a:spAutoFit/>
            </a:bodyPr>
            <a:lstStyle/>
            <a:p>
              <a:pPr marL="171450" indent="-171450" algn="just">
                <a:buFont typeface="Arial" panose="020B0604020202020204" pitchFamily="34" charset="0"/>
                <a:buChar char="•"/>
              </a:pPr>
              <a:r>
                <a:rPr lang="it-IT" sz="1150" b="1" dirty="0"/>
                <a:t>Migliorare la sensibilità della programmazione alle </a:t>
              </a:r>
              <a:r>
                <a:rPr lang="it-IT" sz="1200" b="1" dirty="0">
                  <a:solidFill>
                    <a:srgbClr val="1695A4"/>
                  </a:solidFill>
                </a:rPr>
                <a:t>esigenze e opportunità specifiche</a:t>
              </a:r>
              <a:r>
                <a:rPr lang="it-IT" sz="1100" b="1" dirty="0">
                  <a:solidFill>
                    <a:schemeClr val="accent2">
                      <a:lumMod val="75000"/>
                    </a:schemeClr>
                  </a:solidFill>
                </a:rPr>
                <a:t> </a:t>
              </a:r>
              <a:r>
                <a:rPr lang="it-IT" sz="1150" b="1" dirty="0"/>
                <a:t>di questi territori affinché la SNAI possa diventare una politica strutturale;</a:t>
              </a:r>
            </a:p>
            <a:p>
              <a:pPr marL="171450" indent="-171450" algn="just">
                <a:buFont typeface="Arial" panose="020B0604020202020204" pitchFamily="34" charset="0"/>
                <a:buChar char="•"/>
              </a:pPr>
              <a:r>
                <a:rPr lang="it-IT" sz="1150" b="1" dirty="0"/>
                <a:t>superare le criticità determinate da </a:t>
              </a:r>
              <a:r>
                <a:rPr lang="it-IT" sz="1150" b="1" dirty="0" smtClean="0"/>
                <a:t>procedure </a:t>
              </a:r>
              <a:r>
                <a:rPr lang="it-IT" sz="1150" b="1" dirty="0"/>
                <a:t>molto articolate e da governance complessa adottando </a:t>
              </a:r>
              <a:r>
                <a:rPr lang="it-IT" sz="1200" b="1" dirty="0">
                  <a:solidFill>
                    <a:srgbClr val="1695A4"/>
                  </a:solidFill>
                </a:rPr>
                <a:t>modalità snelle </a:t>
              </a:r>
              <a:r>
                <a:rPr lang="it-IT" sz="1150" b="1" dirty="0" smtClean="0"/>
                <a:t>di </a:t>
              </a:r>
              <a:r>
                <a:rPr lang="it-IT" sz="1150" b="1" dirty="0"/>
                <a:t>interlocuzione con gli uffici regionali e amministrazioni centrali coinvolte;</a:t>
              </a:r>
            </a:p>
            <a:p>
              <a:pPr marL="171450" indent="-171450" algn="just">
                <a:buFont typeface="Arial" panose="020B0604020202020204" pitchFamily="34" charset="0"/>
                <a:buChar char="•"/>
              </a:pPr>
              <a:r>
                <a:rPr lang="it-IT" sz="1150" b="1" dirty="0"/>
                <a:t>rafforzare </a:t>
              </a:r>
              <a:r>
                <a:rPr lang="it-IT" sz="1200" b="1" dirty="0">
                  <a:solidFill>
                    <a:srgbClr val="1695A4"/>
                  </a:solidFill>
                </a:rPr>
                <a:t>l’integrazione</a:t>
              </a:r>
              <a:r>
                <a:rPr lang="it-IT" sz="1150" b="1" dirty="0"/>
                <a:t> con la strategia e le operazioni del </a:t>
              </a:r>
              <a:r>
                <a:rPr lang="it-IT" sz="1200" b="1" dirty="0">
                  <a:solidFill>
                    <a:srgbClr val="1695A4"/>
                  </a:solidFill>
                </a:rPr>
                <a:t>FEASR </a:t>
              </a:r>
              <a:r>
                <a:rPr lang="it-IT" sz="1150" b="1" dirty="0"/>
                <a:t>prevedendo interventi integrati sulle filiere agricole, zootecniche, pastorali e del bosco e della manutenzione del territorio.</a:t>
              </a:r>
            </a:p>
          </p:txBody>
        </p:sp>
        <p:cxnSp>
          <p:nvCxnSpPr>
            <p:cNvPr id="282" name="Connettore diritto 281">
              <a:extLst>
                <a:ext uri="{FF2B5EF4-FFF2-40B4-BE49-F238E27FC236}">
                  <a16:creationId xmlns:a16="http://schemas.microsoft.com/office/drawing/2014/main" id="{CD1F673F-2D86-48E0-B62E-A0784EF1037C}"/>
                </a:ext>
              </a:extLst>
            </p:cNvPr>
            <p:cNvCxnSpPr>
              <a:cxnSpLocks/>
              <a:endCxn id="122" idx="2"/>
            </p:cNvCxnSpPr>
            <p:nvPr/>
          </p:nvCxnSpPr>
          <p:spPr>
            <a:xfrm>
              <a:off x="4917942" y="2437999"/>
              <a:ext cx="316950" cy="710662"/>
            </a:xfrm>
            <a:prstGeom prst="line">
              <a:avLst/>
            </a:prstGeom>
            <a:ln w="28575">
              <a:solidFill>
                <a:srgbClr val="1695A4"/>
              </a:solidFill>
              <a:prstDash val="sysDot"/>
            </a:ln>
          </p:spPr>
          <p:style>
            <a:lnRef idx="1">
              <a:schemeClr val="accent1"/>
            </a:lnRef>
            <a:fillRef idx="0">
              <a:schemeClr val="accent1"/>
            </a:fillRef>
            <a:effectRef idx="0">
              <a:schemeClr val="accent1"/>
            </a:effectRef>
            <a:fontRef idx="minor">
              <a:schemeClr val="tx1"/>
            </a:fontRef>
          </p:style>
        </p:cxnSp>
        <p:sp>
          <p:nvSpPr>
            <p:cNvPr id="288" name="CasellaDiTesto 287">
              <a:extLst>
                <a:ext uri="{FF2B5EF4-FFF2-40B4-BE49-F238E27FC236}">
                  <a16:creationId xmlns:a16="http://schemas.microsoft.com/office/drawing/2014/main" id="{3220BE2A-972E-4FC6-87FE-4AA1440F9BF9}"/>
                </a:ext>
              </a:extLst>
            </p:cNvPr>
            <p:cNvSpPr txBox="1"/>
            <p:nvPr/>
          </p:nvSpPr>
          <p:spPr>
            <a:xfrm>
              <a:off x="7855693" y="130205"/>
              <a:ext cx="3869273" cy="2039020"/>
            </a:xfrm>
            <a:prstGeom prst="rect">
              <a:avLst/>
            </a:prstGeom>
            <a:noFill/>
          </p:spPr>
          <p:txBody>
            <a:bodyPr wrap="square" rtlCol="0">
              <a:spAutoFit/>
            </a:bodyPr>
            <a:lstStyle/>
            <a:p>
              <a:pPr marL="171450" indent="-171450" algn="just">
                <a:buFont typeface="Arial" panose="020B0604020202020204" pitchFamily="34" charset="0"/>
                <a:buChar char="•"/>
              </a:pPr>
              <a:r>
                <a:rPr lang="it-IT" sz="1150" dirty="0">
                  <a:solidFill>
                    <a:schemeClr val="bg1">
                      <a:lumMod val="50000"/>
                    </a:schemeClr>
                  </a:solidFill>
                </a:rPr>
                <a:t>Verificare l’ipotesi che le città medie possano definire coalizioni e progetti che vadano oltre il perimetro comunale ed includano il sistema territoriale (Aree Urbane Funzionali);</a:t>
              </a:r>
            </a:p>
            <a:p>
              <a:pPr marL="171450" indent="-171450" algn="just">
                <a:buFont typeface="Arial" panose="020B0604020202020204" pitchFamily="34" charset="0"/>
                <a:buChar char="•"/>
              </a:pPr>
              <a:r>
                <a:rPr lang="it-IT" sz="1150" dirty="0">
                  <a:solidFill>
                    <a:schemeClr val="bg1">
                      <a:lumMod val="50000"/>
                    </a:schemeClr>
                  </a:solidFill>
                </a:rPr>
                <a:t>rafforzare le città nella risposta alla sfida dei cambiamenti climatici e alla transizione verso un’economia circolare e concentrare in modo più efficace le azioni di contrasto al disagio socio-economico nelle periferie e nelle aree marginali, anche attraverso l’approccio dell’innovazione sociale e il supporto allo start up di nuove realtà imprenditoriali</a:t>
              </a:r>
              <a:r>
                <a:rPr lang="it-IT" sz="1150" i="1" dirty="0">
                  <a:solidFill>
                    <a:schemeClr val="bg1">
                      <a:lumMod val="50000"/>
                    </a:schemeClr>
                  </a:solidFill>
                </a:rPr>
                <a:t>.</a:t>
              </a:r>
              <a:endParaRPr lang="it-IT" sz="1150" dirty="0">
                <a:solidFill>
                  <a:schemeClr val="bg1">
                    <a:lumMod val="50000"/>
                  </a:schemeClr>
                </a:solidFill>
              </a:endParaRPr>
            </a:p>
          </p:txBody>
        </p:sp>
        <p:cxnSp>
          <p:nvCxnSpPr>
            <p:cNvPr id="291" name="Connettore diritto 290">
              <a:extLst>
                <a:ext uri="{FF2B5EF4-FFF2-40B4-BE49-F238E27FC236}">
                  <a16:creationId xmlns:a16="http://schemas.microsoft.com/office/drawing/2014/main" id="{D0AF0013-8C74-4EFF-A028-1A0ECB390C1A}"/>
                </a:ext>
              </a:extLst>
            </p:cNvPr>
            <p:cNvCxnSpPr>
              <a:cxnSpLocks/>
            </p:cNvCxnSpPr>
            <p:nvPr/>
          </p:nvCxnSpPr>
          <p:spPr>
            <a:xfrm flipV="1">
              <a:off x="6978521" y="2148922"/>
              <a:ext cx="1119359" cy="999740"/>
            </a:xfrm>
            <a:prstGeom prst="line">
              <a:avLst/>
            </a:prstGeom>
            <a:ln w="28575">
              <a:solidFill>
                <a:srgbClr val="15B0BF"/>
              </a:solidFill>
              <a:prstDash val="sysDot"/>
            </a:ln>
          </p:spPr>
          <p:style>
            <a:lnRef idx="1">
              <a:schemeClr val="accent1"/>
            </a:lnRef>
            <a:fillRef idx="0">
              <a:schemeClr val="accent1"/>
            </a:fillRef>
            <a:effectRef idx="0">
              <a:schemeClr val="accent1"/>
            </a:effectRef>
            <a:fontRef idx="minor">
              <a:schemeClr val="tx1"/>
            </a:fontRef>
          </p:style>
        </p:cxnSp>
      </p:grpSp>
      <p:sp>
        <p:nvSpPr>
          <p:cNvPr id="12" name="Rettangolo 11">
            <a:extLst>
              <a:ext uri="{FF2B5EF4-FFF2-40B4-BE49-F238E27FC236}">
                <a16:creationId xmlns:a16="http://schemas.microsoft.com/office/drawing/2014/main" id="{CDCC40D8-25A1-4650-9747-F62C034E1280}"/>
              </a:ext>
            </a:extLst>
          </p:cNvPr>
          <p:cNvSpPr/>
          <p:nvPr/>
        </p:nvSpPr>
        <p:spPr>
          <a:xfrm>
            <a:off x="174457" y="1980112"/>
            <a:ext cx="7761380" cy="2746906"/>
          </a:xfrm>
          <a:prstGeom prst="rect">
            <a:avLst/>
          </a:prstGeom>
        </p:spPr>
        <p:txBody>
          <a:bodyPr wrap="square">
            <a:spAutoFit/>
          </a:bodyPr>
          <a:lstStyle/>
          <a:p>
            <a:pPr marL="171450" indent="-171450" algn="just">
              <a:buFont typeface="Arial" panose="020B0604020202020204" pitchFamily="34" charset="0"/>
              <a:buChar char="•"/>
            </a:pPr>
            <a:r>
              <a:rPr lang="it-IT" sz="1150" b="1" dirty="0"/>
              <a:t>Assicurare continuità </a:t>
            </a:r>
            <a:r>
              <a:rPr lang="it-IT" sz="1150" dirty="0"/>
              <a:t>a coalizioni e strategie territoriali attivate nel 2014-2020 valorizzando l’investimento istituzionale, operativo e amministrativo realizzato negli anni, al fine di contenere i tempi di attuazione e semplificare gli strumenti territoriali;</a:t>
            </a:r>
          </a:p>
          <a:p>
            <a:pPr marL="171450" indent="-171450" algn="just">
              <a:buFont typeface="Arial" panose="020B0604020202020204" pitchFamily="34" charset="0"/>
              <a:buChar char="•"/>
            </a:pPr>
            <a:r>
              <a:rPr lang="it-IT" sz="1150" b="1" dirty="0"/>
              <a:t>definire strategie </a:t>
            </a:r>
            <a:r>
              <a:rPr lang="it-IT" sz="1150" dirty="0"/>
              <a:t>territoriali </a:t>
            </a:r>
            <a:r>
              <a:rPr lang="it-IT" sz="1150" b="1" dirty="0"/>
              <a:t>calibrate</a:t>
            </a:r>
            <a:r>
              <a:rPr lang="it-IT" sz="1150" dirty="0"/>
              <a:t> ai contesti e pertinenti ai </a:t>
            </a:r>
            <a:r>
              <a:rPr lang="it-IT" sz="1150" b="1" dirty="0"/>
              <a:t>fabbisogni</a:t>
            </a:r>
            <a:r>
              <a:rPr lang="it-IT" sz="1150" dirty="0"/>
              <a:t> ciò al fine di rendere tutto l’insieme degli interventi più coerente alle effettive esigenze dei territori e dei beneficiari, anche </a:t>
            </a:r>
            <a:r>
              <a:rPr lang="it-IT" sz="1150" b="1" dirty="0"/>
              <a:t>rafforzando</a:t>
            </a:r>
            <a:r>
              <a:rPr lang="it-IT" sz="1150" dirty="0"/>
              <a:t> </a:t>
            </a:r>
            <a:r>
              <a:rPr lang="it-IT" sz="1150" b="1" dirty="0"/>
              <a:t>il dialogo partenariale</a:t>
            </a:r>
            <a:r>
              <a:rPr lang="it-IT" sz="1150" dirty="0"/>
              <a:t>;</a:t>
            </a:r>
          </a:p>
          <a:p>
            <a:pPr marL="171450" indent="-171450" algn="just">
              <a:buFont typeface="Arial" panose="020B0604020202020204" pitchFamily="34" charset="0"/>
              <a:buChar char="•"/>
            </a:pPr>
            <a:r>
              <a:rPr lang="it-IT" sz="1150" dirty="0"/>
              <a:t>promuovere</a:t>
            </a:r>
            <a:r>
              <a:rPr lang="it-IT" sz="1150" b="1" dirty="0"/>
              <a:t> l’integrazione FESR,  FSE+ e del FEASR </a:t>
            </a:r>
            <a:r>
              <a:rPr lang="it-IT" sz="1150" dirty="0"/>
              <a:t>negli interventi per lo sviluppo territoriale locale che consente di definire interventi integrati tra interventi materiali e servizi anche attraverso la co-progettazione con il terzo settore e l’approccio dell’innovazione sociale;</a:t>
            </a:r>
          </a:p>
          <a:p>
            <a:pPr marL="171450" indent="-171450" algn="just">
              <a:buFont typeface="Arial" panose="020B0604020202020204" pitchFamily="34" charset="0"/>
              <a:buChar char="•"/>
            </a:pPr>
            <a:r>
              <a:rPr lang="it-IT" sz="1150" b="1" dirty="0"/>
              <a:t>supportare</a:t>
            </a:r>
            <a:r>
              <a:rPr lang="it-IT" sz="1150" dirty="0"/>
              <a:t> gli </a:t>
            </a:r>
            <a:r>
              <a:rPr lang="it-IT" sz="1150" b="1" dirty="0"/>
              <a:t>attori territoriali </a:t>
            </a:r>
            <a:r>
              <a:rPr lang="it-IT" sz="1150" dirty="0"/>
              <a:t>impegnati nel disegnare e attuare le Strategie territoriali attraverso la costituzione di reti per la condivisione e scambio di conoscenze e l’attivazione di strutture regionali per il presidio stabile e il coordinamento delle attività;</a:t>
            </a:r>
          </a:p>
          <a:p>
            <a:pPr marL="171450" indent="-171450" algn="just">
              <a:buFont typeface="Arial" panose="020B0604020202020204" pitchFamily="34" charset="0"/>
              <a:buChar char="•"/>
            </a:pPr>
            <a:r>
              <a:rPr lang="it-IT" sz="1150" dirty="0"/>
              <a:t>elencare nelle Strategie territoriali le principali operazioni da sostenere al fine di assicurare un </a:t>
            </a:r>
            <a:r>
              <a:rPr lang="it-IT" sz="1150" b="1" dirty="0"/>
              <a:t>rapido avvio </a:t>
            </a:r>
            <a:r>
              <a:rPr lang="it-IT" sz="1150" dirty="0"/>
              <a:t>degli interventi finanziare;</a:t>
            </a:r>
          </a:p>
          <a:p>
            <a:pPr marL="171450" indent="-171450" algn="just">
              <a:buFont typeface="Arial" panose="020B0604020202020204" pitchFamily="34" charset="0"/>
              <a:buChar char="•"/>
            </a:pPr>
            <a:r>
              <a:rPr lang="it-IT" sz="1150" dirty="0"/>
              <a:t>incoraggiare l’attività di progettazione rendendo disponibili risorse dedicate, anche attraverso fondi dedicati rotativi o a fondo perduto.</a:t>
            </a:r>
          </a:p>
        </p:txBody>
      </p:sp>
      <p:sp>
        <p:nvSpPr>
          <p:cNvPr id="66" name="Oval 28">
            <a:extLst>
              <a:ext uri="{FF2B5EF4-FFF2-40B4-BE49-F238E27FC236}">
                <a16:creationId xmlns:a16="http://schemas.microsoft.com/office/drawing/2014/main" id="{C51F2A3D-6932-4010-AC3C-A5BF0E3E987A}"/>
              </a:ext>
            </a:extLst>
          </p:cNvPr>
          <p:cNvSpPr>
            <a:spLocks noChangeArrowheads="1"/>
          </p:cNvSpPr>
          <p:nvPr/>
        </p:nvSpPr>
        <p:spPr bwMode="auto">
          <a:xfrm>
            <a:off x="6559154" y="5760783"/>
            <a:ext cx="677216" cy="649554"/>
          </a:xfrm>
          <a:prstGeom prst="ellipse">
            <a:avLst/>
          </a:pr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7" name="Oval 21">
            <a:extLst>
              <a:ext uri="{FF2B5EF4-FFF2-40B4-BE49-F238E27FC236}">
                <a16:creationId xmlns:a16="http://schemas.microsoft.com/office/drawing/2014/main" id="{688C6359-B10B-45E1-8D7B-442DFD2458EB}"/>
              </a:ext>
            </a:extLst>
          </p:cNvPr>
          <p:cNvSpPr>
            <a:spLocks noChangeArrowheads="1"/>
          </p:cNvSpPr>
          <p:nvPr/>
        </p:nvSpPr>
        <p:spPr bwMode="auto">
          <a:xfrm>
            <a:off x="5256764" y="5798787"/>
            <a:ext cx="675704" cy="648588"/>
          </a:xfrm>
          <a:prstGeom prst="ellipse">
            <a:avLst/>
          </a:pr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IN" dirty="0"/>
          </a:p>
        </p:txBody>
      </p:sp>
      <p:cxnSp>
        <p:nvCxnSpPr>
          <p:cNvPr id="28" name="Straight Connector 31">
            <a:extLst>
              <a:ext uri="{FF2B5EF4-FFF2-40B4-BE49-F238E27FC236}">
                <a16:creationId xmlns:a16="http://schemas.microsoft.com/office/drawing/2014/main" id="{40261649-1B24-4837-84A7-25D7D5EEE5C4}"/>
              </a:ext>
            </a:extLst>
          </p:cNvPr>
          <p:cNvCxnSpPr>
            <a:cxnSpLocks/>
            <a:endCxn id="41" idx="4"/>
          </p:cNvCxnSpPr>
          <p:nvPr/>
        </p:nvCxnSpPr>
        <p:spPr>
          <a:xfrm>
            <a:off x="22582" y="1962443"/>
            <a:ext cx="7907709" cy="0"/>
          </a:xfrm>
          <a:prstGeom prst="line">
            <a:avLst/>
          </a:prstGeom>
          <a:ln w="19050">
            <a:solidFill>
              <a:srgbClr val="C6007E"/>
            </a:solidFill>
          </a:ln>
        </p:spPr>
        <p:style>
          <a:lnRef idx="1">
            <a:schemeClr val="accent1"/>
          </a:lnRef>
          <a:fillRef idx="0">
            <a:schemeClr val="accent1"/>
          </a:fillRef>
          <a:effectRef idx="0">
            <a:schemeClr val="accent1"/>
          </a:effectRef>
          <a:fontRef idx="minor">
            <a:schemeClr val="tx1"/>
          </a:fontRef>
        </p:style>
      </p:cxnSp>
      <p:grpSp>
        <p:nvGrpSpPr>
          <p:cNvPr id="29" name="Group 3">
            <a:extLst>
              <a:ext uri="{FF2B5EF4-FFF2-40B4-BE49-F238E27FC236}">
                <a16:creationId xmlns:a16="http://schemas.microsoft.com/office/drawing/2014/main" id="{B16258B7-BC9C-4FC4-B48E-67EF08C508E6}"/>
              </a:ext>
            </a:extLst>
          </p:cNvPr>
          <p:cNvGrpSpPr/>
          <p:nvPr/>
        </p:nvGrpSpPr>
        <p:grpSpPr>
          <a:xfrm>
            <a:off x="3402296" y="4486732"/>
            <a:ext cx="728497" cy="656339"/>
            <a:chOff x="6633093" y="343643"/>
            <a:chExt cx="879800" cy="881111"/>
          </a:xfrm>
        </p:grpSpPr>
        <p:sp>
          <p:nvSpPr>
            <p:cNvPr id="30" name="Oval 9">
              <a:extLst>
                <a:ext uri="{FF2B5EF4-FFF2-40B4-BE49-F238E27FC236}">
                  <a16:creationId xmlns:a16="http://schemas.microsoft.com/office/drawing/2014/main" id="{1D09D0EF-1DB5-4E0D-9E5C-C7073BC3DBAE}"/>
                </a:ext>
              </a:extLst>
            </p:cNvPr>
            <p:cNvSpPr>
              <a:spLocks noChangeArrowheads="1"/>
            </p:cNvSpPr>
            <p:nvPr/>
          </p:nvSpPr>
          <p:spPr bwMode="auto">
            <a:xfrm>
              <a:off x="6633093" y="343643"/>
              <a:ext cx="879800" cy="881111"/>
            </a:xfrm>
            <a:prstGeom prst="ellipse">
              <a:avLst/>
            </a:prstGeom>
            <a:solidFill>
              <a:srgbClr val="A6DAE9"/>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1" name="Freeform 489">
              <a:extLst>
                <a:ext uri="{FF2B5EF4-FFF2-40B4-BE49-F238E27FC236}">
                  <a16:creationId xmlns:a16="http://schemas.microsoft.com/office/drawing/2014/main" id="{ADA1C429-19F2-4C70-B2F9-9E837FB6E019}"/>
                </a:ext>
              </a:extLst>
            </p:cNvPr>
            <p:cNvSpPr>
              <a:spLocks/>
            </p:cNvSpPr>
            <p:nvPr/>
          </p:nvSpPr>
          <p:spPr bwMode="auto">
            <a:xfrm>
              <a:off x="6828458" y="537042"/>
              <a:ext cx="665422" cy="667389"/>
            </a:xfrm>
            <a:custGeom>
              <a:avLst/>
              <a:gdLst/>
              <a:ahLst/>
              <a:cxnLst>
                <a:cxn ang="0">
                  <a:pos x="278" y="89"/>
                </a:cxn>
                <a:cxn ang="0">
                  <a:pos x="278" y="89"/>
                </a:cxn>
                <a:cxn ang="0">
                  <a:pos x="276" y="88"/>
                </a:cxn>
                <a:cxn ang="0">
                  <a:pos x="252" y="64"/>
                </a:cxn>
                <a:cxn ang="0">
                  <a:pos x="249" y="61"/>
                </a:cxn>
                <a:cxn ang="0">
                  <a:pos x="225" y="47"/>
                </a:cxn>
                <a:cxn ang="0">
                  <a:pos x="216" y="50"/>
                </a:cxn>
                <a:cxn ang="0">
                  <a:pos x="211" y="58"/>
                </a:cxn>
                <a:cxn ang="0">
                  <a:pos x="190" y="37"/>
                </a:cxn>
                <a:cxn ang="0">
                  <a:pos x="186" y="32"/>
                </a:cxn>
                <a:cxn ang="0">
                  <a:pos x="109" y="0"/>
                </a:cxn>
                <a:cxn ang="0">
                  <a:pos x="32" y="32"/>
                </a:cxn>
                <a:cxn ang="0">
                  <a:pos x="0" y="109"/>
                </a:cxn>
                <a:cxn ang="0">
                  <a:pos x="35" y="189"/>
                </a:cxn>
                <a:cxn ang="0">
                  <a:pos x="60" y="214"/>
                </a:cxn>
                <a:cxn ang="0">
                  <a:pos x="51" y="219"/>
                </a:cxn>
                <a:cxn ang="0">
                  <a:pos x="48" y="229"/>
                </a:cxn>
                <a:cxn ang="0">
                  <a:pos x="62" y="253"/>
                </a:cxn>
                <a:cxn ang="0">
                  <a:pos x="64" y="255"/>
                </a:cxn>
                <a:cxn ang="0">
                  <a:pos x="64" y="255"/>
                </a:cxn>
                <a:cxn ang="0">
                  <a:pos x="240" y="431"/>
                </a:cxn>
                <a:cxn ang="0">
                  <a:pos x="430" y="240"/>
                </a:cxn>
                <a:cxn ang="0">
                  <a:pos x="278" y="89"/>
                </a:cxn>
              </a:cxnLst>
              <a:rect l="0" t="0" r="r" b="b"/>
              <a:pathLst>
                <a:path w="430" h="431">
                  <a:moveTo>
                    <a:pt x="278" y="89"/>
                  </a:moveTo>
                  <a:cubicBezTo>
                    <a:pt x="278" y="89"/>
                    <a:pt x="278" y="89"/>
                    <a:pt x="278" y="89"/>
                  </a:cubicBezTo>
                  <a:cubicBezTo>
                    <a:pt x="277" y="88"/>
                    <a:pt x="277" y="88"/>
                    <a:pt x="276" y="88"/>
                  </a:cubicBezTo>
                  <a:cubicBezTo>
                    <a:pt x="252" y="64"/>
                    <a:pt x="252" y="64"/>
                    <a:pt x="252" y="64"/>
                  </a:cubicBezTo>
                  <a:cubicBezTo>
                    <a:pt x="251" y="63"/>
                    <a:pt x="250" y="62"/>
                    <a:pt x="249" y="61"/>
                  </a:cubicBezTo>
                  <a:cubicBezTo>
                    <a:pt x="225" y="47"/>
                    <a:pt x="225" y="47"/>
                    <a:pt x="225" y="47"/>
                  </a:cubicBezTo>
                  <a:cubicBezTo>
                    <a:pt x="222" y="46"/>
                    <a:pt x="218" y="47"/>
                    <a:pt x="216" y="50"/>
                  </a:cubicBezTo>
                  <a:cubicBezTo>
                    <a:pt x="211" y="58"/>
                    <a:pt x="211" y="58"/>
                    <a:pt x="211" y="58"/>
                  </a:cubicBezTo>
                  <a:cubicBezTo>
                    <a:pt x="190" y="37"/>
                    <a:pt x="190" y="37"/>
                    <a:pt x="190" y="37"/>
                  </a:cubicBezTo>
                  <a:cubicBezTo>
                    <a:pt x="188" y="35"/>
                    <a:pt x="187" y="34"/>
                    <a:pt x="186" y="32"/>
                  </a:cubicBezTo>
                  <a:cubicBezTo>
                    <a:pt x="165" y="12"/>
                    <a:pt x="138" y="0"/>
                    <a:pt x="109" y="0"/>
                  </a:cubicBezTo>
                  <a:cubicBezTo>
                    <a:pt x="80" y="0"/>
                    <a:pt x="52" y="12"/>
                    <a:pt x="32" y="32"/>
                  </a:cubicBezTo>
                  <a:cubicBezTo>
                    <a:pt x="11" y="53"/>
                    <a:pt x="0" y="80"/>
                    <a:pt x="0" y="109"/>
                  </a:cubicBezTo>
                  <a:cubicBezTo>
                    <a:pt x="0" y="141"/>
                    <a:pt x="13" y="169"/>
                    <a:pt x="35" y="189"/>
                  </a:cubicBezTo>
                  <a:cubicBezTo>
                    <a:pt x="60" y="214"/>
                    <a:pt x="60" y="214"/>
                    <a:pt x="60" y="214"/>
                  </a:cubicBezTo>
                  <a:cubicBezTo>
                    <a:pt x="51" y="219"/>
                    <a:pt x="51" y="219"/>
                    <a:pt x="51" y="219"/>
                  </a:cubicBezTo>
                  <a:cubicBezTo>
                    <a:pt x="48" y="221"/>
                    <a:pt x="46" y="225"/>
                    <a:pt x="48" y="229"/>
                  </a:cubicBezTo>
                  <a:cubicBezTo>
                    <a:pt x="62" y="253"/>
                    <a:pt x="62" y="253"/>
                    <a:pt x="62" y="253"/>
                  </a:cubicBezTo>
                  <a:cubicBezTo>
                    <a:pt x="63" y="254"/>
                    <a:pt x="64" y="254"/>
                    <a:pt x="64" y="255"/>
                  </a:cubicBezTo>
                  <a:cubicBezTo>
                    <a:pt x="64" y="255"/>
                    <a:pt x="64" y="255"/>
                    <a:pt x="64" y="255"/>
                  </a:cubicBezTo>
                  <a:cubicBezTo>
                    <a:pt x="240" y="431"/>
                    <a:pt x="240" y="431"/>
                    <a:pt x="240" y="431"/>
                  </a:cubicBezTo>
                  <a:cubicBezTo>
                    <a:pt x="331" y="403"/>
                    <a:pt x="403" y="331"/>
                    <a:pt x="430" y="240"/>
                  </a:cubicBezTo>
                  <a:lnTo>
                    <a:pt x="278" y="89"/>
                  </a:lnTo>
                  <a:close/>
                </a:path>
              </a:pathLst>
            </a:custGeom>
            <a:solidFill>
              <a:srgbClr val="8FC4D7"/>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2" name="Freeform 490">
              <a:extLst>
                <a:ext uri="{FF2B5EF4-FFF2-40B4-BE49-F238E27FC236}">
                  <a16:creationId xmlns:a16="http://schemas.microsoft.com/office/drawing/2014/main" id="{56F660BC-8039-4E07-B4F4-8EEEA2B74D8C}"/>
                </a:ext>
              </a:extLst>
            </p:cNvPr>
            <p:cNvSpPr>
              <a:spLocks noEditPoints="1"/>
            </p:cNvSpPr>
            <p:nvPr/>
          </p:nvSpPr>
          <p:spPr bwMode="auto">
            <a:xfrm>
              <a:off x="6884183" y="594734"/>
              <a:ext cx="417610" cy="418265"/>
            </a:xfrm>
            <a:custGeom>
              <a:avLst/>
              <a:gdLst/>
              <a:ahLst/>
              <a:cxnLst>
                <a:cxn ang="0">
                  <a:pos x="247" y="113"/>
                </a:cxn>
                <a:cxn ang="0">
                  <a:pos x="256" y="88"/>
                </a:cxn>
                <a:cxn ang="0">
                  <a:pos x="244" y="54"/>
                </a:cxn>
                <a:cxn ang="0">
                  <a:pos x="220" y="60"/>
                </a:cxn>
                <a:cxn ang="0">
                  <a:pos x="216" y="34"/>
                </a:cxn>
                <a:cxn ang="0">
                  <a:pos x="189" y="10"/>
                </a:cxn>
                <a:cxn ang="0">
                  <a:pos x="172" y="27"/>
                </a:cxn>
                <a:cxn ang="0">
                  <a:pos x="155" y="7"/>
                </a:cxn>
                <a:cxn ang="0">
                  <a:pos x="120" y="0"/>
                </a:cxn>
                <a:cxn ang="0">
                  <a:pos x="113" y="24"/>
                </a:cxn>
                <a:cxn ang="0">
                  <a:pos x="88" y="15"/>
                </a:cxn>
                <a:cxn ang="0">
                  <a:pos x="54" y="26"/>
                </a:cxn>
                <a:cxn ang="0">
                  <a:pos x="60" y="50"/>
                </a:cxn>
                <a:cxn ang="0">
                  <a:pos x="34" y="54"/>
                </a:cxn>
                <a:cxn ang="0">
                  <a:pos x="11" y="81"/>
                </a:cxn>
                <a:cxn ang="0">
                  <a:pos x="28" y="99"/>
                </a:cxn>
                <a:cxn ang="0">
                  <a:pos x="7" y="116"/>
                </a:cxn>
                <a:cxn ang="0">
                  <a:pos x="0" y="150"/>
                </a:cxn>
                <a:cxn ang="0">
                  <a:pos x="24" y="157"/>
                </a:cxn>
                <a:cxn ang="0">
                  <a:pos x="15" y="182"/>
                </a:cxn>
                <a:cxn ang="0">
                  <a:pos x="26" y="216"/>
                </a:cxn>
                <a:cxn ang="0">
                  <a:pos x="50" y="210"/>
                </a:cxn>
                <a:cxn ang="0">
                  <a:pos x="55" y="236"/>
                </a:cxn>
                <a:cxn ang="0">
                  <a:pos x="81" y="259"/>
                </a:cxn>
                <a:cxn ang="0">
                  <a:pos x="99" y="242"/>
                </a:cxn>
                <a:cxn ang="0">
                  <a:pos x="116" y="263"/>
                </a:cxn>
                <a:cxn ang="0">
                  <a:pos x="151" y="270"/>
                </a:cxn>
                <a:cxn ang="0">
                  <a:pos x="158" y="246"/>
                </a:cxn>
                <a:cxn ang="0">
                  <a:pos x="183" y="255"/>
                </a:cxn>
                <a:cxn ang="0">
                  <a:pos x="216" y="244"/>
                </a:cxn>
                <a:cxn ang="0">
                  <a:pos x="210" y="220"/>
                </a:cxn>
                <a:cxn ang="0">
                  <a:pos x="236" y="216"/>
                </a:cxn>
                <a:cxn ang="0">
                  <a:pos x="260" y="189"/>
                </a:cxn>
                <a:cxn ang="0">
                  <a:pos x="243" y="171"/>
                </a:cxn>
                <a:cxn ang="0">
                  <a:pos x="263" y="154"/>
                </a:cxn>
                <a:cxn ang="0">
                  <a:pos x="270" y="120"/>
                </a:cxn>
                <a:cxn ang="0">
                  <a:pos x="135" y="207"/>
                </a:cxn>
                <a:cxn ang="0">
                  <a:pos x="135" y="63"/>
                </a:cxn>
                <a:cxn ang="0">
                  <a:pos x="135" y="207"/>
                </a:cxn>
              </a:cxnLst>
              <a:rect l="0" t="0" r="r" b="b"/>
              <a:pathLst>
                <a:path w="270" h="270">
                  <a:moveTo>
                    <a:pt x="263" y="113"/>
                  </a:moveTo>
                  <a:cubicBezTo>
                    <a:pt x="247" y="113"/>
                    <a:pt x="247" y="113"/>
                    <a:pt x="247" y="113"/>
                  </a:cubicBezTo>
                  <a:cubicBezTo>
                    <a:pt x="245" y="107"/>
                    <a:pt x="244" y="101"/>
                    <a:pt x="242" y="96"/>
                  </a:cubicBezTo>
                  <a:cubicBezTo>
                    <a:pt x="256" y="88"/>
                    <a:pt x="256" y="88"/>
                    <a:pt x="256" y="88"/>
                  </a:cubicBezTo>
                  <a:cubicBezTo>
                    <a:pt x="259" y="86"/>
                    <a:pt x="260" y="81"/>
                    <a:pt x="258" y="78"/>
                  </a:cubicBezTo>
                  <a:cubicBezTo>
                    <a:pt x="244" y="54"/>
                    <a:pt x="244" y="54"/>
                    <a:pt x="244" y="54"/>
                  </a:cubicBezTo>
                  <a:cubicBezTo>
                    <a:pt x="242" y="51"/>
                    <a:pt x="238" y="50"/>
                    <a:pt x="235" y="52"/>
                  </a:cubicBezTo>
                  <a:cubicBezTo>
                    <a:pt x="220" y="60"/>
                    <a:pt x="220" y="60"/>
                    <a:pt x="220" y="60"/>
                  </a:cubicBezTo>
                  <a:cubicBezTo>
                    <a:pt x="217" y="56"/>
                    <a:pt x="212" y="51"/>
                    <a:pt x="208" y="48"/>
                  </a:cubicBezTo>
                  <a:cubicBezTo>
                    <a:pt x="216" y="34"/>
                    <a:pt x="216" y="34"/>
                    <a:pt x="216" y="34"/>
                  </a:cubicBezTo>
                  <a:cubicBezTo>
                    <a:pt x="218" y="30"/>
                    <a:pt x="217" y="26"/>
                    <a:pt x="213" y="24"/>
                  </a:cubicBezTo>
                  <a:cubicBezTo>
                    <a:pt x="189" y="10"/>
                    <a:pt x="189" y="10"/>
                    <a:pt x="189" y="10"/>
                  </a:cubicBezTo>
                  <a:cubicBezTo>
                    <a:pt x="186" y="9"/>
                    <a:pt x="182" y="10"/>
                    <a:pt x="180" y="13"/>
                  </a:cubicBezTo>
                  <a:cubicBezTo>
                    <a:pt x="172" y="27"/>
                    <a:pt x="172" y="27"/>
                    <a:pt x="172" y="27"/>
                  </a:cubicBezTo>
                  <a:cubicBezTo>
                    <a:pt x="166" y="25"/>
                    <a:pt x="160" y="24"/>
                    <a:pt x="155" y="23"/>
                  </a:cubicBezTo>
                  <a:cubicBezTo>
                    <a:pt x="155" y="7"/>
                    <a:pt x="155" y="7"/>
                    <a:pt x="155" y="7"/>
                  </a:cubicBezTo>
                  <a:cubicBezTo>
                    <a:pt x="155" y="3"/>
                    <a:pt x="151" y="0"/>
                    <a:pt x="148" y="0"/>
                  </a:cubicBezTo>
                  <a:cubicBezTo>
                    <a:pt x="120" y="0"/>
                    <a:pt x="120" y="0"/>
                    <a:pt x="120" y="0"/>
                  </a:cubicBezTo>
                  <a:cubicBezTo>
                    <a:pt x="116" y="0"/>
                    <a:pt x="113" y="3"/>
                    <a:pt x="113" y="7"/>
                  </a:cubicBezTo>
                  <a:cubicBezTo>
                    <a:pt x="113" y="24"/>
                    <a:pt x="113" y="24"/>
                    <a:pt x="113" y="24"/>
                  </a:cubicBezTo>
                  <a:cubicBezTo>
                    <a:pt x="107" y="25"/>
                    <a:pt x="101" y="26"/>
                    <a:pt x="96" y="28"/>
                  </a:cubicBezTo>
                  <a:cubicBezTo>
                    <a:pt x="88" y="15"/>
                    <a:pt x="88" y="15"/>
                    <a:pt x="88" y="15"/>
                  </a:cubicBezTo>
                  <a:cubicBezTo>
                    <a:pt x="86" y="11"/>
                    <a:pt x="82" y="10"/>
                    <a:pt x="78" y="12"/>
                  </a:cubicBezTo>
                  <a:cubicBezTo>
                    <a:pt x="54" y="26"/>
                    <a:pt x="54" y="26"/>
                    <a:pt x="54" y="26"/>
                  </a:cubicBezTo>
                  <a:cubicBezTo>
                    <a:pt x="51" y="28"/>
                    <a:pt x="50" y="32"/>
                    <a:pt x="52" y="35"/>
                  </a:cubicBezTo>
                  <a:cubicBezTo>
                    <a:pt x="60" y="50"/>
                    <a:pt x="60" y="50"/>
                    <a:pt x="60" y="50"/>
                  </a:cubicBezTo>
                  <a:cubicBezTo>
                    <a:pt x="56" y="54"/>
                    <a:pt x="52" y="58"/>
                    <a:pt x="48" y="62"/>
                  </a:cubicBezTo>
                  <a:cubicBezTo>
                    <a:pt x="34" y="54"/>
                    <a:pt x="34" y="54"/>
                    <a:pt x="34" y="54"/>
                  </a:cubicBezTo>
                  <a:cubicBezTo>
                    <a:pt x="31" y="52"/>
                    <a:pt x="27" y="54"/>
                    <a:pt x="25" y="57"/>
                  </a:cubicBezTo>
                  <a:cubicBezTo>
                    <a:pt x="11" y="81"/>
                    <a:pt x="11" y="81"/>
                    <a:pt x="11" y="81"/>
                  </a:cubicBezTo>
                  <a:cubicBezTo>
                    <a:pt x="9" y="84"/>
                    <a:pt x="10" y="88"/>
                    <a:pt x="13" y="90"/>
                  </a:cubicBezTo>
                  <a:cubicBezTo>
                    <a:pt x="28" y="99"/>
                    <a:pt x="28" y="99"/>
                    <a:pt x="28" y="99"/>
                  </a:cubicBezTo>
                  <a:cubicBezTo>
                    <a:pt x="26" y="104"/>
                    <a:pt x="24" y="110"/>
                    <a:pt x="23" y="116"/>
                  </a:cubicBezTo>
                  <a:cubicBezTo>
                    <a:pt x="7" y="116"/>
                    <a:pt x="7" y="116"/>
                    <a:pt x="7" y="116"/>
                  </a:cubicBezTo>
                  <a:cubicBezTo>
                    <a:pt x="4" y="116"/>
                    <a:pt x="0" y="119"/>
                    <a:pt x="0" y="123"/>
                  </a:cubicBezTo>
                  <a:cubicBezTo>
                    <a:pt x="0" y="150"/>
                    <a:pt x="0" y="150"/>
                    <a:pt x="0" y="150"/>
                  </a:cubicBezTo>
                  <a:cubicBezTo>
                    <a:pt x="0" y="154"/>
                    <a:pt x="4" y="157"/>
                    <a:pt x="7" y="157"/>
                  </a:cubicBezTo>
                  <a:cubicBezTo>
                    <a:pt x="24" y="157"/>
                    <a:pt x="24" y="157"/>
                    <a:pt x="24" y="157"/>
                  </a:cubicBezTo>
                  <a:cubicBezTo>
                    <a:pt x="25" y="163"/>
                    <a:pt x="27" y="169"/>
                    <a:pt x="29" y="174"/>
                  </a:cubicBezTo>
                  <a:cubicBezTo>
                    <a:pt x="15" y="182"/>
                    <a:pt x="15" y="182"/>
                    <a:pt x="15" y="182"/>
                  </a:cubicBezTo>
                  <a:cubicBezTo>
                    <a:pt x="12" y="184"/>
                    <a:pt x="10" y="188"/>
                    <a:pt x="12" y="192"/>
                  </a:cubicBezTo>
                  <a:cubicBezTo>
                    <a:pt x="26" y="216"/>
                    <a:pt x="26" y="216"/>
                    <a:pt x="26" y="216"/>
                  </a:cubicBezTo>
                  <a:cubicBezTo>
                    <a:pt x="28" y="219"/>
                    <a:pt x="32" y="220"/>
                    <a:pt x="36" y="218"/>
                  </a:cubicBezTo>
                  <a:cubicBezTo>
                    <a:pt x="50" y="210"/>
                    <a:pt x="50" y="210"/>
                    <a:pt x="50" y="210"/>
                  </a:cubicBezTo>
                  <a:cubicBezTo>
                    <a:pt x="54" y="214"/>
                    <a:pt x="58" y="218"/>
                    <a:pt x="63" y="222"/>
                  </a:cubicBezTo>
                  <a:cubicBezTo>
                    <a:pt x="55" y="236"/>
                    <a:pt x="55" y="236"/>
                    <a:pt x="55" y="236"/>
                  </a:cubicBezTo>
                  <a:cubicBezTo>
                    <a:pt x="53" y="239"/>
                    <a:pt x="54" y="244"/>
                    <a:pt x="57" y="245"/>
                  </a:cubicBezTo>
                  <a:cubicBezTo>
                    <a:pt x="81" y="259"/>
                    <a:pt x="81" y="259"/>
                    <a:pt x="81" y="259"/>
                  </a:cubicBezTo>
                  <a:cubicBezTo>
                    <a:pt x="85" y="261"/>
                    <a:pt x="89" y="260"/>
                    <a:pt x="91" y="257"/>
                  </a:cubicBezTo>
                  <a:cubicBezTo>
                    <a:pt x="99" y="242"/>
                    <a:pt x="99" y="242"/>
                    <a:pt x="99" y="242"/>
                  </a:cubicBezTo>
                  <a:cubicBezTo>
                    <a:pt x="104" y="244"/>
                    <a:pt x="110" y="246"/>
                    <a:pt x="116" y="247"/>
                  </a:cubicBezTo>
                  <a:cubicBezTo>
                    <a:pt x="116" y="263"/>
                    <a:pt x="116" y="263"/>
                    <a:pt x="116" y="263"/>
                  </a:cubicBezTo>
                  <a:cubicBezTo>
                    <a:pt x="116" y="267"/>
                    <a:pt x="119" y="270"/>
                    <a:pt x="123" y="270"/>
                  </a:cubicBezTo>
                  <a:cubicBezTo>
                    <a:pt x="151" y="270"/>
                    <a:pt x="151" y="270"/>
                    <a:pt x="151" y="270"/>
                  </a:cubicBezTo>
                  <a:cubicBezTo>
                    <a:pt x="154" y="270"/>
                    <a:pt x="158" y="267"/>
                    <a:pt x="158" y="263"/>
                  </a:cubicBezTo>
                  <a:cubicBezTo>
                    <a:pt x="158" y="246"/>
                    <a:pt x="158" y="246"/>
                    <a:pt x="158" y="246"/>
                  </a:cubicBezTo>
                  <a:cubicBezTo>
                    <a:pt x="163" y="245"/>
                    <a:pt x="169" y="243"/>
                    <a:pt x="175" y="241"/>
                  </a:cubicBezTo>
                  <a:cubicBezTo>
                    <a:pt x="183" y="255"/>
                    <a:pt x="183" y="255"/>
                    <a:pt x="183" y="255"/>
                  </a:cubicBezTo>
                  <a:cubicBezTo>
                    <a:pt x="184" y="259"/>
                    <a:pt x="189" y="260"/>
                    <a:pt x="192" y="258"/>
                  </a:cubicBezTo>
                  <a:cubicBezTo>
                    <a:pt x="216" y="244"/>
                    <a:pt x="216" y="244"/>
                    <a:pt x="216" y="244"/>
                  </a:cubicBezTo>
                  <a:cubicBezTo>
                    <a:pt x="219" y="242"/>
                    <a:pt x="220" y="238"/>
                    <a:pt x="219" y="234"/>
                  </a:cubicBezTo>
                  <a:cubicBezTo>
                    <a:pt x="210" y="220"/>
                    <a:pt x="210" y="220"/>
                    <a:pt x="210" y="220"/>
                  </a:cubicBezTo>
                  <a:cubicBezTo>
                    <a:pt x="215" y="216"/>
                    <a:pt x="219" y="212"/>
                    <a:pt x="223" y="208"/>
                  </a:cubicBezTo>
                  <a:cubicBezTo>
                    <a:pt x="236" y="216"/>
                    <a:pt x="236" y="216"/>
                    <a:pt x="236" y="216"/>
                  </a:cubicBezTo>
                  <a:cubicBezTo>
                    <a:pt x="240" y="217"/>
                    <a:pt x="244" y="216"/>
                    <a:pt x="246" y="213"/>
                  </a:cubicBezTo>
                  <a:cubicBezTo>
                    <a:pt x="260" y="189"/>
                    <a:pt x="260" y="189"/>
                    <a:pt x="260" y="189"/>
                  </a:cubicBezTo>
                  <a:cubicBezTo>
                    <a:pt x="262" y="186"/>
                    <a:pt x="260" y="181"/>
                    <a:pt x="257" y="179"/>
                  </a:cubicBezTo>
                  <a:cubicBezTo>
                    <a:pt x="243" y="171"/>
                    <a:pt x="243" y="171"/>
                    <a:pt x="243" y="171"/>
                  </a:cubicBezTo>
                  <a:cubicBezTo>
                    <a:pt x="245" y="166"/>
                    <a:pt x="246" y="160"/>
                    <a:pt x="247" y="154"/>
                  </a:cubicBezTo>
                  <a:cubicBezTo>
                    <a:pt x="263" y="154"/>
                    <a:pt x="263" y="154"/>
                    <a:pt x="263" y="154"/>
                  </a:cubicBezTo>
                  <a:cubicBezTo>
                    <a:pt x="267" y="154"/>
                    <a:pt x="270" y="151"/>
                    <a:pt x="270" y="147"/>
                  </a:cubicBezTo>
                  <a:cubicBezTo>
                    <a:pt x="270" y="120"/>
                    <a:pt x="270" y="120"/>
                    <a:pt x="270" y="120"/>
                  </a:cubicBezTo>
                  <a:cubicBezTo>
                    <a:pt x="270" y="116"/>
                    <a:pt x="267" y="113"/>
                    <a:pt x="263" y="113"/>
                  </a:cubicBezTo>
                  <a:close/>
                  <a:moveTo>
                    <a:pt x="135" y="207"/>
                  </a:moveTo>
                  <a:cubicBezTo>
                    <a:pt x="96" y="207"/>
                    <a:pt x="63" y="175"/>
                    <a:pt x="63" y="135"/>
                  </a:cubicBezTo>
                  <a:cubicBezTo>
                    <a:pt x="63" y="95"/>
                    <a:pt x="96" y="63"/>
                    <a:pt x="135" y="63"/>
                  </a:cubicBezTo>
                  <a:cubicBezTo>
                    <a:pt x="175" y="63"/>
                    <a:pt x="207" y="95"/>
                    <a:pt x="207" y="135"/>
                  </a:cubicBezTo>
                  <a:cubicBezTo>
                    <a:pt x="207" y="175"/>
                    <a:pt x="175" y="207"/>
                    <a:pt x="135" y="207"/>
                  </a:cubicBezTo>
                  <a:close/>
                </a:path>
              </a:pathLst>
            </a:custGeom>
            <a:solidFill>
              <a:srgbClr val="1695A4"/>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3" name="Freeform 491">
              <a:extLst>
                <a:ext uri="{FF2B5EF4-FFF2-40B4-BE49-F238E27FC236}">
                  <a16:creationId xmlns:a16="http://schemas.microsoft.com/office/drawing/2014/main" id="{560605EA-319A-44AC-94D0-481DDA6132F1}"/>
                </a:ext>
              </a:extLst>
            </p:cNvPr>
            <p:cNvSpPr>
              <a:spLocks/>
            </p:cNvSpPr>
            <p:nvPr/>
          </p:nvSpPr>
          <p:spPr bwMode="auto">
            <a:xfrm>
              <a:off x="6884183" y="594734"/>
              <a:ext cx="205855" cy="418265"/>
            </a:xfrm>
            <a:custGeom>
              <a:avLst/>
              <a:gdLst/>
              <a:ahLst/>
              <a:cxnLst>
                <a:cxn ang="0">
                  <a:pos x="133" y="207"/>
                </a:cxn>
                <a:cxn ang="0">
                  <a:pos x="63" y="135"/>
                </a:cxn>
                <a:cxn ang="0">
                  <a:pos x="133" y="63"/>
                </a:cxn>
                <a:cxn ang="0">
                  <a:pos x="133" y="0"/>
                </a:cxn>
                <a:cxn ang="0">
                  <a:pos x="120" y="0"/>
                </a:cxn>
                <a:cxn ang="0">
                  <a:pos x="113" y="7"/>
                </a:cxn>
                <a:cxn ang="0">
                  <a:pos x="113" y="24"/>
                </a:cxn>
                <a:cxn ang="0">
                  <a:pos x="96" y="28"/>
                </a:cxn>
                <a:cxn ang="0">
                  <a:pos x="88" y="15"/>
                </a:cxn>
                <a:cxn ang="0">
                  <a:pos x="78" y="12"/>
                </a:cxn>
                <a:cxn ang="0">
                  <a:pos x="54" y="26"/>
                </a:cxn>
                <a:cxn ang="0">
                  <a:pos x="52" y="35"/>
                </a:cxn>
                <a:cxn ang="0">
                  <a:pos x="60" y="50"/>
                </a:cxn>
                <a:cxn ang="0">
                  <a:pos x="48" y="62"/>
                </a:cxn>
                <a:cxn ang="0">
                  <a:pos x="34" y="54"/>
                </a:cxn>
                <a:cxn ang="0">
                  <a:pos x="25" y="57"/>
                </a:cxn>
                <a:cxn ang="0">
                  <a:pos x="11" y="81"/>
                </a:cxn>
                <a:cxn ang="0">
                  <a:pos x="13" y="90"/>
                </a:cxn>
                <a:cxn ang="0">
                  <a:pos x="28" y="99"/>
                </a:cxn>
                <a:cxn ang="0">
                  <a:pos x="23" y="116"/>
                </a:cxn>
                <a:cxn ang="0">
                  <a:pos x="7" y="116"/>
                </a:cxn>
                <a:cxn ang="0">
                  <a:pos x="0" y="123"/>
                </a:cxn>
                <a:cxn ang="0">
                  <a:pos x="0" y="150"/>
                </a:cxn>
                <a:cxn ang="0">
                  <a:pos x="7" y="157"/>
                </a:cxn>
                <a:cxn ang="0">
                  <a:pos x="24" y="157"/>
                </a:cxn>
                <a:cxn ang="0">
                  <a:pos x="29" y="174"/>
                </a:cxn>
                <a:cxn ang="0">
                  <a:pos x="15" y="182"/>
                </a:cxn>
                <a:cxn ang="0">
                  <a:pos x="12" y="192"/>
                </a:cxn>
                <a:cxn ang="0">
                  <a:pos x="26" y="216"/>
                </a:cxn>
                <a:cxn ang="0">
                  <a:pos x="36" y="218"/>
                </a:cxn>
                <a:cxn ang="0">
                  <a:pos x="50" y="210"/>
                </a:cxn>
                <a:cxn ang="0">
                  <a:pos x="63" y="222"/>
                </a:cxn>
                <a:cxn ang="0">
                  <a:pos x="55" y="236"/>
                </a:cxn>
                <a:cxn ang="0">
                  <a:pos x="57" y="245"/>
                </a:cxn>
                <a:cxn ang="0">
                  <a:pos x="81" y="259"/>
                </a:cxn>
                <a:cxn ang="0">
                  <a:pos x="91" y="257"/>
                </a:cxn>
                <a:cxn ang="0">
                  <a:pos x="99" y="242"/>
                </a:cxn>
                <a:cxn ang="0">
                  <a:pos x="116" y="247"/>
                </a:cxn>
                <a:cxn ang="0">
                  <a:pos x="116" y="263"/>
                </a:cxn>
                <a:cxn ang="0">
                  <a:pos x="123" y="270"/>
                </a:cxn>
                <a:cxn ang="0">
                  <a:pos x="133" y="270"/>
                </a:cxn>
                <a:cxn ang="0">
                  <a:pos x="133" y="207"/>
                </a:cxn>
              </a:cxnLst>
              <a:rect l="0" t="0" r="r" b="b"/>
              <a:pathLst>
                <a:path w="133" h="270">
                  <a:moveTo>
                    <a:pt x="133" y="207"/>
                  </a:moveTo>
                  <a:cubicBezTo>
                    <a:pt x="94" y="206"/>
                    <a:pt x="63" y="174"/>
                    <a:pt x="63" y="135"/>
                  </a:cubicBezTo>
                  <a:cubicBezTo>
                    <a:pt x="63" y="96"/>
                    <a:pt x="94" y="64"/>
                    <a:pt x="133" y="63"/>
                  </a:cubicBezTo>
                  <a:cubicBezTo>
                    <a:pt x="133" y="0"/>
                    <a:pt x="133" y="0"/>
                    <a:pt x="133" y="0"/>
                  </a:cubicBezTo>
                  <a:cubicBezTo>
                    <a:pt x="120" y="0"/>
                    <a:pt x="120" y="0"/>
                    <a:pt x="120" y="0"/>
                  </a:cubicBezTo>
                  <a:cubicBezTo>
                    <a:pt x="116" y="0"/>
                    <a:pt x="113" y="3"/>
                    <a:pt x="113" y="7"/>
                  </a:cubicBezTo>
                  <a:cubicBezTo>
                    <a:pt x="113" y="24"/>
                    <a:pt x="113" y="24"/>
                    <a:pt x="113" y="24"/>
                  </a:cubicBezTo>
                  <a:cubicBezTo>
                    <a:pt x="107" y="25"/>
                    <a:pt x="101" y="26"/>
                    <a:pt x="96" y="28"/>
                  </a:cubicBezTo>
                  <a:cubicBezTo>
                    <a:pt x="88" y="15"/>
                    <a:pt x="88" y="15"/>
                    <a:pt x="88" y="15"/>
                  </a:cubicBezTo>
                  <a:cubicBezTo>
                    <a:pt x="86" y="11"/>
                    <a:pt x="82" y="10"/>
                    <a:pt x="78" y="12"/>
                  </a:cubicBezTo>
                  <a:cubicBezTo>
                    <a:pt x="54" y="26"/>
                    <a:pt x="54" y="26"/>
                    <a:pt x="54" y="26"/>
                  </a:cubicBezTo>
                  <a:cubicBezTo>
                    <a:pt x="51" y="28"/>
                    <a:pt x="50" y="32"/>
                    <a:pt x="52" y="35"/>
                  </a:cubicBezTo>
                  <a:cubicBezTo>
                    <a:pt x="60" y="50"/>
                    <a:pt x="60" y="50"/>
                    <a:pt x="60" y="50"/>
                  </a:cubicBezTo>
                  <a:cubicBezTo>
                    <a:pt x="56" y="54"/>
                    <a:pt x="52" y="58"/>
                    <a:pt x="48" y="62"/>
                  </a:cubicBezTo>
                  <a:cubicBezTo>
                    <a:pt x="34" y="54"/>
                    <a:pt x="34" y="54"/>
                    <a:pt x="34" y="54"/>
                  </a:cubicBezTo>
                  <a:cubicBezTo>
                    <a:pt x="31" y="52"/>
                    <a:pt x="27" y="54"/>
                    <a:pt x="25" y="57"/>
                  </a:cubicBezTo>
                  <a:cubicBezTo>
                    <a:pt x="11" y="81"/>
                    <a:pt x="11" y="81"/>
                    <a:pt x="11" y="81"/>
                  </a:cubicBezTo>
                  <a:cubicBezTo>
                    <a:pt x="9" y="84"/>
                    <a:pt x="10" y="88"/>
                    <a:pt x="13" y="90"/>
                  </a:cubicBezTo>
                  <a:cubicBezTo>
                    <a:pt x="28" y="99"/>
                    <a:pt x="28" y="99"/>
                    <a:pt x="28" y="99"/>
                  </a:cubicBezTo>
                  <a:cubicBezTo>
                    <a:pt x="26" y="104"/>
                    <a:pt x="24" y="110"/>
                    <a:pt x="23" y="116"/>
                  </a:cubicBezTo>
                  <a:cubicBezTo>
                    <a:pt x="7" y="116"/>
                    <a:pt x="7" y="116"/>
                    <a:pt x="7" y="116"/>
                  </a:cubicBezTo>
                  <a:cubicBezTo>
                    <a:pt x="4" y="116"/>
                    <a:pt x="0" y="119"/>
                    <a:pt x="0" y="123"/>
                  </a:cubicBezTo>
                  <a:cubicBezTo>
                    <a:pt x="0" y="150"/>
                    <a:pt x="0" y="150"/>
                    <a:pt x="0" y="150"/>
                  </a:cubicBezTo>
                  <a:cubicBezTo>
                    <a:pt x="0" y="154"/>
                    <a:pt x="4" y="157"/>
                    <a:pt x="7" y="157"/>
                  </a:cubicBezTo>
                  <a:cubicBezTo>
                    <a:pt x="24" y="157"/>
                    <a:pt x="24" y="157"/>
                    <a:pt x="24" y="157"/>
                  </a:cubicBezTo>
                  <a:cubicBezTo>
                    <a:pt x="25" y="163"/>
                    <a:pt x="27" y="169"/>
                    <a:pt x="29" y="174"/>
                  </a:cubicBezTo>
                  <a:cubicBezTo>
                    <a:pt x="15" y="182"/>
                    <a:pt x="15" y="182"/>
                    <a:pt x="15" y="182"/>
                  </a:cubicBezTo>
                  <a:cubicBezTo>
                    <a:pt x="12" y="184"/>
                    <a:pt x="10" y="188"/>
                    <a:pt x="12" y="192"/>
                  </a:cubicBezTo>
                  <a:cubicBezTo>
                    <a:pt x="26" y="216"/>
                    <a:pt x="26" y="216"/>
                    <a:pt x="26" y="216"/>
                  </a:cubicBezTo>
                  <a:cubicBezTo>
                    <a:pt x="28" y="219"/>
                    <a:pt x="32" y="220"/>
                    <a:pt x="36" y="218"/>
                  </a:cubicBezTo>
                  <a:cubicBezTo>
                    <a:pt x="50" y="210"/>
                    <a:pt x="50" y="210"/>
                    <a:pt x="50" y="210"/>
                  </a:cubicBezTo>
                  <a:cubicBezTo>
                    <a:pt x="54" y="214"/>
                    <a:pt x="58" y="218"/>
                    <a:pt x="63" y="222"/>
                  </a:cubicBezTo>
                  <a:cubicBezTo>
                    <a:pt x="55" y="236"/>
                    <a:pt x="55" y="236"/>
                    <a:pt x="55" y="236"/>
                  </a:cubicBezTo>
                  <a:cubicBezTo>
                    <a:pt x="53" y="239"/>
                    <a:pt x="54" y="244"/>
                    <a:pt x="57" y="245"/>
                  </a:cubicBezTo>
                  <a:cubicBezTo>
                    <a:pt x="81" y="259"/>
                    <a:pt x="81" y="259"/>
                    <a:pt x="81" y="259"/>
                  </a:cubicBezTo>
                  <a:cubicBezTo>
                    <a:pt x="85" y="261"/>
                    <a:pt x="89" y="260"/>
                    <a:pt x="91" y="257"/>
                  </a:cubicBezTo>
                  <a:cubicBezTo>
                    <a:pt x="99" y="242"/>
                    <a:pt x="99" y="242"/>
                    <a:pt x="99" y="242"/>
                  </a:cubicBezTo>
                  <a:cubicBezTo>
                    <a:pt x="104" y="244"/>
                    <a:pt x="110" y="246"/>
                    <a:pt x="116" y="247"/>
                  </a:cubicBezTo>
                  <a:cubicBezTo>
                    <a:pt x="116" y="263"/>
                    <a:pt x="116" y="263"/>
                    <a:pt x="116" y="263"/>
                  </a:cubicBezTo>
                  <a:cubicBezTo>
                    <a:pt x="116" y="267"/>
                    <a:pt x="119" y="270"/>
                    <a:pt x="123" y="270"/>
                  </a:cubicBezTo>
                  <a:cubicBezTo>
                    <a:pt x="133" y="270"/>
                    <a:pt x="133" y="270"/>
                    <a:pt x="133" y="270"/>
                  </a:cubicBezTo>
                  <a:lnTo>
                    <a:pt x="133" y="207"/>
                  </a:lnTo>
                  <a:close/>
                </a:path>
              </a:pathLst>
            </a:custGeom>
            <a:solidFill>
              <a:srgbClr val="15B0B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4" name="Freeform 492">
              <a:extLst>
                <a:ext uri="{FF2B5EF4-FFF2-40B4-BE49-F238E27FC236}">
                  <a16:creationId xmlns:a16="http://schemas.microsoft.com/office/drawing/2014/main" id="{E547ACCF-63F7-417A-9FAC-C253665ADAB3}"/>
                </a:ext>
              </a:extLst>
            </p:cNvPr>
            <p:cNvSpPr>
              <a:spLocks noEditPoints="1"/>
            </p:cNvSpPr>
            <p:nvPr/>
          </p:nvSpPr>
          <p:spPr bwMode="auto">
            <a:xfrm>
              <a:off x="6958264" y="667504"/>
              <a:ext cx="270758" cy="272725"/>
            </a:xfrm>
            <a:custGeom>
              <a:avLst/>
              <a:gdLst/>
              <a:ahLst/>
              <a:cxnLst>
                <a:cxn ang="0">
                  <a:pos x="87" y="0"/>
                </a:cxn>
                <a:cxn ang="0">
                  <a:pos x="0" y="88"/>
                </a:cxn>
                <a:cxn ang="0">
                  <a:pos x="87" y="176"/>
                </a:cxn>
                <a:cxn ang="0">
                  <a:pos x="175" y="88"/>
                </a:cxn>
                <a:cxn ang="0">
                  <a:pos x="87" y="0"/>
                </a:cxn>
                <a:cxn ang="0">
                  <a:pos x="87" y="160"/>
                </a:cxn>
                <a:cxn ang="0">
                  <a:pos x="15" y="88"/>
                </a:cxn>
                <a:cxn ang="0">
                  <a:pos x="87" y="16"/>
                </a:cxn>
                <a:cxn ang="0">
                  <a:pos x="159" y="88"/>
                </a:cxn>
                <a:cxn ang="0">
                  <a:pos x="87" y="160"/>
                </a:cxn>
              </a:cxnLst>
              <a:rect l="0" t="0" r="r" b="b"/>
              <a:pathLst>
                <a:path w="175" h="176">
                  <a:moveTo>
                    <a:pt x="87" y="0"/>
                  </a:moveTo>
                  <a:cubicBezTo>
                    <a:pt x="39" y="0"/>
                    <a:pt x="0" y="40"/>
                    <a:pt x="0" y="88"/>
                  </a:cubicBezTo>
                  <a:cubicBezTo>
                    <a:pt x="0" y="136"/>
                    <a:pt x="39" y="176"/>
                    <a:pt x="87" y="176"/>
                  </a:cubicBezTo>
                  <a:cubicBezTo>
                    <a:pt x="136" y="176"/>
                    <a:pt x="175" y="136"/>
                    <a:pt x="175" y="88"/>
                  </a:cubicBezTo>
                  <a:cubicBezTo>
                    <a:pt x="175" y="40"/>
                    <a:pt x="136" y="0"/>
                    <a:pt x="87" y="0"/>
                  </a:cubicBezTo>
                  <a:close/>
                  <a:moveTo>
                    <a:pt x="87" y="160"/>
                  </a:moveTo>
                  <a:cubicBezTo>
                    <a:pt x="48" y="160"/>
                    <a:pt x="15" y="128"/>
                    <a:pt x="15" y="88"/>
                  </a:cubicBezTo>
                  <a:cubicBezTo>
                    <a:pt x="15" y="48"/>
                    <a:pt x="48" y="16"/>
                    <a:pt x="87" y="16"/>
                  </a:cubicBezTo>
                  <a:cubicBezTo>
                    <a:pt x="127" y="16"/>
                    <a:pt x="159" y="48"/>
                    <a:pt x="159" y="88"/>
                  </a:cubicBezTo>
                  <a:cubicBezTo>
                    <a:pt x="159" y="128"/>
                    <a:pt x="127" y="160"/>
                    <a:pt x="87" y="160"/>
                  </a:cubicBezTo>
                  <a:close/>
                </a:path>
              </a:pathLst>
            </a:custGeom>
            <a:solidFill>
              <a:srgbClr val="1695A4"/>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5" name="Freeform 493">
              <a:extLst>
                <a:ext uri="{FF2B5EF4-FFF2-40B4-BE49-F238E27FC236}">
                  <a16:creationId xmlns:a16="http://schemas.microsoft.com/office/drawing/2014/main" id="{FB292B3F-17B6-4DF4-BD64-8E4868523CB8}"/>
                </a:ext>
              </a:extLst>
            </p:cNvPr>
            <p:cNvSpPr>
              <a:spLocks/>
            </p:cNvSpPr>
            <p:nvPr/>
          </p:nvSpPr>
          <p:spPr bwMode="auto">
            <a:xfrm>
              <a:off x="7090037" y="667504"/>
              <a:ext cx="138985" cy="272725"/>
            </a:xfrm>
            <a:custGeom>
              <a:avLst/>
              <a:gdLst/>
              <a:ahLst/>
              <a:cxnLst>
                <a:cxn ang="0">
                  <a:pos x="2" y="0"/>
                </a:cxn>
                <a:cxn ang="0">
                  <a:pos x="0" y="0"/>
                </a:cxn>
                <a:cxn ang="0">
                  <a:pos x="0" y="16"/>
                </a:cxn>
                <a:cxn ang="0">
                  <a:pos x="2" y="16"/>
                </a:cxn>
                <a:cxn ang="0">
                  <a:pos x="74" y="88"/>
                </a:cxn>
                <a:cxn ang="0">
                  <a:pos x="2" y="160"/>
                </a:cxn>
                <a:cxn ang="0">
                  <a:pos x="0" y="160"/>
                </a:cxn>
                <a:cxn ang="0">
                  <a:pos x="0" y="175"/>
                </a:cxn>
                <a:cxn ang="0">
                  <a:pos x="2" y="176"/>
                </a:cxn>
                <a:cxn ang="0">
                  <a:pos x="90" y="88"/>
                </a:cxn>
                <a:cxn ang="0">
                  <a:pos x="2" y="0"/>
                </a:cxn>
              </a:cxnLst>
              <a:rect l="0" t="0" r="r" b="b"/>
              <a:pathLst>
                <a:path w="90" h="176">
                  <a:moveTo>
                    <a:pt x="2" y="0"/>
                  </a:moveTo>
                  <a:cubicBezTo>
                    <a:pt x="1" y="0"/>
                    <a:pt x="1" y="0"/>
                    <a:pt x="0" y="0"/>
                  </a:cubicBezTo>
                  <a:cubicBezTo>
                    <a:pt x="0" y="16"/>
                    <a:pt x="0" y="16"/>
                    <a:pt x="0" y="16"/>
                  </a:cubicBezTo>
                  <a:cubicBezTo>
                    <a:pt x="1" y="16"/>
                    <a:pt x="1" y="16"/>
                    <a:pt x="2" y="16"/>
                  </a:cubicBezTo>
                  <a:cubicBezTo>
                    <a:pt x="42" y="16"/>
                    <a:pt x="74" y="48"/>
                    <a:pt x="74" y="88"/>
                  </a:cubicBezTo>
                  <a:cubicBezTo>
                    <a:pt x="74" y="128"/>
                    <a:pt x="42" y="160"/>
                    <a:pt x="2" y="160"/>
                  </a:cubicBezTo>
                  <a:cubicBezTo>
                    <a:pt x="1" y="160"/>
                    <a:pt x="1" y="160"/>
                    <a:pt x="0" y="160"/>
                  </a:cubicBezTo>
                  <a:cubicBezTo>
                    <a:pt x="0" y="175"/>
                    <a:pt x="0" y="175"/>
                    <a:pt x="0" y="175"/>
                  </a:cubicBezTo>
                  <a:cubicBezTo>
                    <a:pt x="1" y="175"/>
                    <a:pt x="1" y="176"/>
                    <a:pt x="2" y="176"/>
                  </a:cubicBezTo>
                  <a:cubicBezTo>
                    <a:pt x="51" y="176"/>
                    <a:pt x="90" y="136"/>
                    <a:pt x="90" y="88"/>
                  </a:cubicBezTo>
                  <a:cubicBezTo>
                    <a:pt x="90" y="40"/>
                    <a:pt x="51" y="0"/>
                    <a:pt x="2" y="0"/>
                  </a:cubicBezTo>
                  <a:close/>
                </a:path>
              </a:pathLst>
            </a:custGeom>
            <a:solidFill>
              <a:srgbClr val="15B0B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9" name="Freeform 494">
              <a:extLst>
                <a:ext uri="{FF2B5EF4-FFF2-40B4-BE49-F238E27FC236}">
                  <a16:creationId xmlns:a16="http://schemas.microsoft.com/office/drawing/2014/main" id="{37A72666-C297-4CE3-BDE6-6B23075D6666}"/>
                </a:ext>
              </a:extLst>
            </p:cNvPr>
            <p:cNvSpPr>
              <a:spLocks/>
            </p:cNvSpPr>
            <p:nvPr/>
          </p:nvSpPr>
          <p:spPr bwMode="auto">
            <a:xfrm>
              <a:off x="7117572" y="828123"/>
              <a:ext cx="226178" cy="226178"/>
            </a:xfrm>
            <a:custGeom>
              <a:avLst/>
              <a:gdLst/>
              <a:ahLst/>
              <a:cxnLst>
                <a:cxn ang="0">
                  <a:pos x="135" y="135"/>
                </a:cxn>
                <a:cxn ang="0">
                  <a:pos x="135" y="135"/>
                </a:cxn>
                <a:cxn ang="0">
                  <a:pos x="95" y="135"/>
                </a:cxn>
                <a:cxn ang="0">
                  <a:pos x="10" y="50"/>
                </a:cxn>
                <a:cxn ang="0">
                  <a:pos x="10" y="10"/>
                </a:cxn>
                <a:cxn ang="0">
                  <a:pos x="10" y="10"/>
                </a:cxn>
                <a:cxn ang="0">
                  <a:pos x="50" y="11"/>
                </a:cxn>
                <a:cxn ang="0">
                  <a:pos x="135" y="96"/>
                </a:cxn>
                <a:cxn ang="0">
                  <a:pos x="135" y="135"/>
                </a:cxn>
              </a:cxnLst>
              <a:rect l="0" t="0" r="r" b="b"/>
              <a:pathLst>
                <a:path w="146" h="146">
                  <a:moveTo>
                    <a:pt x="135" y="135"/>
                  </a:moveTo>
                  <a:cubicBezTo>
                    <a:pt x="135" y="135"/>
                    <a:pt x="135" y="135"/>
                    <a:pt x="135" y="135"/>
                  </a:cubicBezTo>
                  <a:cubicBezTo>
                    <a:pt x="124" y="146"/>
                    <a:pt x="106" y="146"/>
                    <a:pt x="95" y="135"/>
                  </a:cubicBezTo>
                  <a:cubicBezTo>
                    <a:pt x="10" y="50"/>
                    <a:pt x="10" y="50"/>
                    <a:pt x="10" y="50"/>
                  </a:cubicBezTo>
                  <a:cubicBezTo>
                    <a:pt x="0" y="39"/>
                    <a:pt x="0" y="21"/>
                    <a:pt x="10" y="10"/>
                  </a:cubicBezTo>
                  <a:cubicBezTo>
                    <a:pt x="10" y="10"/>
                    <a:pt x="10" y="10"/>
                    <a:pt x="10" y="10"/>
                  </a:cubicBezTo>
                  <a:cubicBezTo>
                    <a:pt x="21" y="0"/>
                    <a:pt x="39" y="0"/>
                    <a:pt x="50" y="11"/>
                  </a:cubicBezTo>
                  <a:cubicBezTo>
                    <a:pt x="135" y="96"/>
                    <a:pt x="135" y="96"/>
                    <a:pt x="135" y="96"/>
                  </a:cubicBezTo>
                  <a:cubicBezTo>
                    <a:pt x="146" y="107"/>
                    <a:pt x="146" y="124"/>
                    <a:pt x="135" y="135"/>
                  </a:cubicBezTo>
                  <a:close/>
                </a:path>
              </a:pathLst>
            </a:custGeom>
            <a:solidFill>
              <a:srgbClr val="F99B1C"/>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0" name="Freeform 495">
              <a:extLst>
                <a:ext uri="{FF2B5EF4-FFF2-40B4-BE49-F238E27FC236}">
                  <a16:creationId xmlns:a16="http://schemas.microsoft.com/office/drawing/2014/main" id="{EAA1F361-0285-4C18-BFD5-ACFF536BCEEF}"/>
                </a:ext>
              </a:extLst>
            </p:cNvPr>
            <p:cNvSpPr>
              <a:spLocks/>
            </p:cNvSpPr>
            <p:nvPr/>
          </p:nvSpPr>
          <p:spPr bwMode="auto">
            <a:xfrm>
              <a:off x="7145762" y="874670"/>
              <a:ext cx="168486" cy="169142"/>
            </a:xfrm>
            <a:custGeom>
              <a:avLst/>
              <a:gdLst/>
              <a:ahLst/>
              <a:cxnLst>
                <a:cxn ang="0">
                  <a:pos x="105" y="105"/>
                </a:cxn>
                <a:cxn ang="0">
                  <a:pos x="89" y="105"/>
                </a:cxn>
                <a:cxn ang="0">
                  <a:pos x="4" y="19"/>
                </a:cxn>
                <a:cxn ang="0">
                  <a:pos x="4" y="4"/>
                </a:cxn>
                <a:cxn ang="0">
                  <a:pos x="20" y="4"/>
                </a:cxn>
                <a:cxn ang="0">
                  <a:pos x="105" y="89"/>
                </a:cxn>
                <a:cxn ang="0">
                  <a:pos x="105" y="105"/>
                </a:cxn>
              </a:cxnLst>
              <a:rect l="0" t="0" r="r" b="b"/>
              <a:pathLst>
                <a:path w="109" h="109">
                  <a:moveTo>
                    <a:pt x="105" y="105"/>
                  </a:moveTo>
                  <a:cubicBezTo>
                    <a:pt x="100" y="109"/>
                    <a:pt x="94" y="109"/>
                    <a:pt x="89" y="105"/>
                  </a:cubicBezTo>
                  <a:cubicBezTo>
                    <a:pt x="4" y="19"/>
                    <a:pt x="4" y="19"/>
                    <a:pt x="4" y="19"/>
                  </a:cubicBezTo>
                  <a:cubicBezTo>
                    <a:pt x="0" y="15"/>
                    <a:pt x="0" y="8"/>
                    <a:pt x="4" y="4"/>
                  </a:cubicBezTo>
                  <a:cubicBezTo>
                    <a:pt x="9" y="0"/>
                    <a:pt x="16" y="0"/>
                    <a:pt x="20" y="4"/>
                  </a:cubicBezTo>
                  <a:cubicBezTo>
                    <a:pt x="105" y="89"/>
                    <a:pt x="105" y="89"/>
                    <a:pt x="105" y="89"/>
                  </a:cubicBezTo>
                  <a:cubicBezTo>
                    <a:pt x="109" y="94"/>
                    <a:pt x="109" y="100"/>
                    <a:pt x="105" y="105"/>
                  </a:cubicBezTo>
                  <a:close/>
                </a:path>
              </a:pathLst>
            </a:custGeom>
            <a:solidFill>
              <a:srgbClr val="FEC00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1" name="Freeform 496">
              <a:extLst>
                <a:ext uri="{FF2B5EF4-FFF2-40B4-BE49-F238E27FC236}">
                  <a16:creationId xmlns:a16="http://schemas.microsoft.com/office/drawing/2014/main" id="{A74F94D3-03FC-4F25-B422-CEE792F7ADA0}"/>
                </a:ext>
              </a:extLst>
            </p:cNvPr>
            <p:cNvSpPr>
              <a:spLocks/>
            </p:cNvSpPr>
            <p:nvPr/>
          </p:nvSpPr>
          <p:spPr bwMode="auto">
            <a:xfrm>
              <a:off x="6828458" y="537042"/>
              <a:ext cx="337628" cy="337628"/>
            </a:xfrm>
            <a:custGeom>
              <a:avLst/>
              <a:gdLst/>
              <a:ahLst/>
              <a:cxnLst>
                <a:cxn ang="0">
                  <a:pos x="32" y="32"/>
                </a:cxn>
                <a:cxn ang="0">
                  <a:pos x="32" y="32"/>
                </a:cxn>
                <a:cxn ang="0">
                  <a:pos x="109" y="0"/>
                </a:cxn>
                <a:cxn ang="0">
                  <a:pos x="218" y="110"/>
                </a:cxn>
                <a:cxn ang="0">
                  <a:pos x="186" y="186"/>
                </a:cxn>
                <a:cxn ang="0">
                  <a:pos x="108" y="218"/>
                </a:cxn>
                <a:cxn ang="0">
                  <a:pos x="32" y="186"/>
                </a:cxn>
                <a:cxn ang="0">
                  <a:pos x="0" y="109"/>
                </a:cxn>
                <a:cxn ang="0">
                  <a:pos x="32" y="32"/>
                </a:cxn>
              </a:cxnLst>
              <a:rect l="0" t="0" r="r" b="b"/>
              <a:pathLst>
                <a:path w="218" h="218">
                  <a:moveTo>
                    <a:pt x="32" y="32"/>
                  </a:moveTo>
                  <a:cubicBezTo>
                    <a:pt x="32" y="32"/>
                    <a:pt x="32" y="32"/>
                    <a:pt x="32" y="32"/>
                  </a:cubicBezTo>
                  <a:cubicBezTo>
                    <a:pt x="52" y="12"/>
                    <a:pt x="80" y="0"/>
                    <a:pt x="109" y="0"/>
                  </a:cubicBezTo>
                  <a:cubicBezTo>
                    <a:pt x="169" y="1"/>
                    <a:pt x="218" y="49"/>
                    <a:pt x="218" y="110"/>
                  </a:cubicBezTo>
                  <a:cubicBezTo>
                    <a:pt x="218" y="138"/>
                    <a:pt x="206" y="166"/>
                    <a:pt x="186" y="186"/>
                  </a:cubicBezTo>
                  <a:cubicBezTo>
                    <a:pt x="165" y="207"/>
                    <a:pt x="138" y="218"/>
                    <a:pt x="108" y="218"/>
                  </a:cubicBezTo>
                  <a:cubicBezTo>
                    <a:pt x="79" y="218"/>
                    <a:pt x="52" y="207"/>
                    <a:pt x="32" y="186"/>
                  </a:cubicBezTo>
                  <a:cubicBezTo>
                    <a:pt x="11" y="166"/>
                    <a:pt x="0" y="138"/>
                    <a:pt x="0" y="109"/>
                  </a:cubicBezTo>
                  <a:cubicBezTo>
                    <a:pt x="0" y="80"/>
                    <a:pt x="11" y="53"/>
                    <a:pt x="32" y="32"/>
                  </a:cubicBezTo>
                  <a:close/>
                </a:path>
              </a:pathLst>
            </a:custGeom>
            <a:solidFill>
              <a:srgbClr val="0E303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2" name="Freeform 497">
              <a:extLst>
                <a:ext uri="{FF2B5EF4-FFF2-40B4-BE49-F238E27FC236}">
                  <a16:creationId xmlns:a16="http://schemas.microsoft.com/office/drawing/2014/main" id="{7E696943-E484-4AE1-A072-B786A3E2C1DF}"/>
                </a:ext>
              </a:extLst>
            </p:cNvPr>
            <p:cNvSpPr>
              <a:spLocks/>
            </p:cNvSpPr>
            <p:nvPr/>
          </p:nvSpPr>
          <p:spPr bwMode="auto">
            <a:xfrm>
              <a:off x="6871727" y="580966"/>
              <a:ext cx="250435" cy="250435"/>
            </a:xfrm>
            <a:custGeom>
              <a:avLst/>
              <a:gdLst/>
              <a:ahLst/>
              <a:cxnLst>
                <a:cxn ang="0">
                  <a:pos x="23" y="24"/>
                </a:cxn>
                <a:cxn ang="0">
                  <a:pos x="0" y="81"/>
                </a:cxn>
                <a:cxn ang="0">
                  <a:pos x="80" y="162"/>
                </a:cxn>
                <a:cxn ang="0">
                  <a:pos x="138" y="139"/>
                </a:cxn>
                <a:cxn ang="0">
                  <a:pos x="138" y="139"/>
                </a:cxn>
                <a:cxn ang="0">
                  <a:pos x="162" y="81"/>
                </a:cxn>
                <a:cxn ang="0">
                  <a:pos x="138" y="24"/>
                </a:cxn>
                <a:cxn ang="0">
                  <a:pos x="81" y="0"/>
                </a:cxn>
                <a:cxn ang="0">
                  <a:pos x="23" y="24"/>
                </a:cxn>
              </a:cxnLst>
              <a:rect l="0" t="0" r="r" b="b"/>
              <a:pathLst>
                <a:path w="162" h="162">
                  <a:moveTo>
                    <a:pt x="23" y="24"/>
                  </a:moveTo>
                  <a:cubicBezTo>
                    <a:pt x="8" y="39"/>
                    <a:pt x="0" y="60"/>
                    <a:pt x="0" y="81"/>
                  </a:cubicBezTo>
                  <a:cubicBezTo>
                    <a:pt x="0" y="126"/>
                    <a:pt x="36" y="162"/>
                    <a:pt x="80" y="162"/>
                  </a:cubicBezTo>
                  <a:cubicBezTo>
                    <a:pt x="102" y="162"/>
                    <a:pt x="123" y="154"/>
                    <a:pt x="138" y="139"/>
                  </a:cubicBezTo>
                  <a:cubicBezTo>
                    <a:pt x="138" y="139"/>
                    <a:pt x="138" y="139"/>
                    <a:pt x="138" y="139"/>
                  </a:cubicBezTo>
                  <a:cubicBezTo>
                    <a:pt x="153" y="123"/>
                    <a:pt x="162" y="103"/>
                    <a:pt x="162" y="81"/>
                  </a:cubicBezTo>
                  <a:cubicBezTo>
                    <a:pt x="162" y="60"/>
                    <a:pt x="153" y="40"/>
                    <a:pt x="138" y="24"/>
                  </a:cubicBezTo>
                  <a:cubicBezTo>
                    <a:pt x="123" y="9"/>
                    <a:pt x="102" y="0"/>
                    <a:pt x="81" y="0"/>
                  </a:cubicBezTo>
                  <a:cubicBezTo>
                    <a:pt x="59" y="0"/>
                    <a:pt x="39" y="9"/>
                    <a:pt x="23" y="24"/>
                  </a:cubicBezTo>
                  <a:close/>
                </a:path>
              </a:pathLst>
            </a:custGeom>
            <a:solidFill>
              <a:srgbClr val="D1ECFB"/>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3" name="Freeform 498">
              <a:extLst>
                <a:ext uri="{FF2B5EF4-FFF2-40B4-BE49-F238E27FC236}">
                  <a16:creationId xmlns:a16="http://schemas.microsoft.com/office/drawing/2014/main" id="{14D98518-31A3-4E0B-BAA1-09275A75D84F}"/>
                </a:ext>
              </a:extLst>
            </p:cNvPr>
            <p:cNvSpPr>
              <a:spLocks/>
            </p:cNvSpPr>
            <p:nvPr/>
          </p:nvSpPr>
          <p:spPr bwMode="auto">
            <a:xfrm>
              <a:off x="6894672" y="580966"/>
              <a:ext cx="227489" cy="242568"/>
            </a:xfrm>
            <a:custGeom>
              <a:avLst/>
              <a:gdLst/>
              <a:ahLst/>
              <a:cxnLst>
                <a:cxn ang="0">
                  <a:pos x="123" y="24"/>
                </a:cxn>
                <a:cxn ang="0">
                  <a:pos x="66" y="0"/>
                </a:cxn>
                <a:cxn ang="0">
                  <a:pos x="48" y="2"/>
                </a:cxn>
                <a:cxn ang="0">
                  <a:pos x="24" y="19"/>
                </a:cxn>
                <a:cxn ang="0">
                  <a:pos x="0" y="76"/>
                </a:cxn>
                <a:cxn ang="0">
                  <a:pos x="81" y="157"/>
                </a:cxn>
                <a:cxn ang="0">
                  <a:pos x="99" y="155"/>
                </a:cxn>
                <a:cxn ang="0">
                  <a:pos x="123" y="139"/>
                </a:cxn>
                <a:cxn ang="0">
                  <a:pos x="123" y="139"/>
                </a:cxn>
                <a:cxn ang="0">
                  <a:pos x="147" y="81"/>
                </a:cxn>
                <a:cxn ang="0">
                  <a:pos x="123" y="24"/>
                </a:cxn>
              </a:cxnLst>
              <a:rect l="0" t="0" r="r" b="b"/>
              <a:pathLst>
                <a:path w="147" h="157">
                  <a:moveTo>
                    <a:pt x="123" y="24"/>
                  </a:moveTo>
                  <a:cubicBezTo>
                    <a:pt x="108" y="9"/>
                    <a:pt x="87" y="0"/>
                    <a:pt x="66" y="0"/>
                  </a:cubicBezTo>
                  <a:cubicBezTo>
                    <a:pt x="60" y="0"/>
                    <a:pt x="54" y="1"/>
                    <a:pt x="48" y="2"/>
                  </a:cubicBezTo>
                  <a:cubicBezTo>
                    <a:pt x="39" y="6"/>
                    <a:pt x="31" y="12"/>
                    <a:pt x="24" y="19"/>
                  </a:cubicBezTo>
                  <a:cubicBezTo>
                    <a:pt x="9" y="34"/>
                    <a:pt x="0" y="54"/>
                    <a:pt x="0" y="76"/>
                  </a:cubicBezTo>
                  <a:cubicBezTo>
                    <a:pt x="0" y="121"/>
                    <a:pt x="36" y="157"/>
                    <a:pt x="81" y="157"/>
                  </a:cubicBezTo>
                  <a:cubicBezTo>
                    <a:pt x="87" y="157"/>
                    <a:pt x="93" y="157"/>
                    <a:pt x="99" y="155"/>
                  </a:cubicBezTo>
                  <a:cubicBezTo>
                    <a:pt x="108" y="151"/>
                    <a:pt x="116" y="146"/>
                    <a:pt x="123" y="139"/>
                  </a:cubicBezTo>
                  <a:cubicBezTo>
                    <a:pt x="123" y="139"/>
                    <a:pt x="123" y="139"/>
                    <a:pt x="123" y="139"/>
                  </a:cubicBezTo>
                  <a:cubicBezTo>
                    <a:pt x="138" y="123"/>
                    <a:pt x="147" y="103"/>
                    <a:pt x="147" y="81"/>
                  </a:cubicBezTo>
                  <a:cubicBezTo>
                    <a:pt x="147" y="60"/>
                    <a:pt x="138" y="40"/>
                    <a:pt x="123" y="24"/>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4" name="Freeform 499">
              <a:extLst>
                <a:ext uri="{FF2B5EF4-FFF2-40B4-BE49-F238E27FC236}">
                  <a16:creationId xmlns:a16="http://schemas.microsoft.com/office/drawing/2014/main" id="{BB4B3096-2956-42FD-9725-41CE39446989}"/>
                </a:ext>
              </a:extLst>
            </p:cNvPr>
            <p:cNvSpPr>
              <a:spLocks/>
            </p:cNvSpPr>
            <p:nvPr/>
          </p:nvSpPr>
          <p:spPr bwMode="auto">
            <a:xfrm>
              <a:off x="7085448" y="795999"/>
              <a:ext cx="74081" cy="74081"/>
            </a:xfrm>
            <a:custGeom>
              <a:avLst/>
              <a:gdLst/>
              <a:ahLst/>
              <a:cxnLst>
                <a:cxn ang="0">
                  <a:pos x="42" y="43"/>
                </a:cxn>
                <a:cxn ang="0">
                  <a:pos x="23" y="43"/>
                </a:cxn>
                <a:cxn ang="0">
                  <a:pos x="5" y="25"/>
                </a:cxn>
                <a:cxn ang="0">
                  <a:pos x="5" y="5"/>
                </a:cxn>
                <a:cxn ang="0">
                  <a:pos x="5" y="5"/>
                </a:cxn>
                <a:cxn ang="0">
                  <a:pos x="25" y="5"/>
                </a:cxn>
                <a:cxn ang="0">
                  <a:pos x="42" y="23"/>
                </a:cxn>
                <a:cxn ang="0">
                  <a:pos x="42" y="43"/>
                </a:cxn>
                <a:cxn ang="0">
                  <a:pos x="42" y="43"/>
                </a:cxn>
              </a:cxnLst>
              <a:rect l="0" t="0" r="r" b="b"/>
              <a:pathLst>
                <a:path w="48" h="48">
                  <a:moveTo>
                    <a:pt x="42" y="43"/>
                  </a:moveTo>
                  <a:cubicBezTo>
                    <a:pt x="37" y="48"/>
                    <a:pt x="28" y="48"/>
                    <a:pt x="23" y="43"/>
                  </a:cubicBezTo>
                  <a:cubicBezTo>
                    <a:pt x="5" y="25"/>
                    <a:pt x="5" y="25"/>
                    <a:pt x="5" y="25"/>
                  </a:cubicBezTo>
                  <a:cubicBezTo>
                    <a:pt x="0" y="19"/>
                    <a:pt x="0" y="11"/>
                    <a:pt x="5" y="5"/>
                  </a:cubicBezTo>
                  <a:cubicBezTo>
                    <a:pt x="5" y="5"/>
                    <a:pt x="5" y="5"/>
                    <a:pt x="5" y="5"/>
                  </a:cubicBezTo>
                  <a:cubicBezTo>
                    <a:pt x="11" y="0"/>
                    <a:pt x="20" y="0"/>
                    <a:pt x="25" y="5"/>
                  </a:cubicBezTo>
                  <a:cubicBezTo>
                    <a:pt x="42" y="23"/>
                    <a:pt x="42" y="23"/>
                    <a:pt x="42" y="23"/>
                  </a:cubicBezTo>
                  <a:cubicBezTo>
                    <a:pt x="48" y="29"/>
                    <a:pt x="48" y="37"/>
                    <a:pt x="42" y="43"/>
                  </a:cubicBezTo>
                  <a:cubicBezTo>
                    <a:pt x="42" y="43"/>
                    <a:pt x="42" y="43"/>
                    <a:pt x="42" y="43"/>
                  </a:cubicBezTo>
                  <a:close/>
                </a:path>
              </a:pathLst>
            </a:custGeom>
            <a:solidFill>
              <a:srgbClr val="0E303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6" name="Freeform 500">
              <a:extLst>
                <a:ext uri="{FF2B5EF4-FFF2-40B4-BE49-F238E27FC236}">
                  <a16:creationId xmlns:a16="http://schemas.microsoft.com/office/drawing/2014/main" id="{5B08549C-BE9A-4576-AEB7-F1ABAF30E252}"/>
                </a:ext>
              </a:extLst>
            </p:cNvPr>
            <p:cNvSpPr>
              <a:spLocks/>
            </p:cNvSpPr>
            <p:nvPr/>
          </p:nvSpPr>
          <p:spPr bwMode="auto">
            <a:xfrm>
              <a:off x="6995633" y="548187"/>
              <a:ext cx="159308" cy="317305"/>
            </a:xfrm>
            <a:custGeom>
              <a:avLst/>
              <a:gdLst/>
              <a:ahLst/>
              <a:cxnLst>
                <a:cxn ang="0">
                  <a:pos x="1" y="0"/>
                </a:cxn>
                <a:cxn ang="0">
                  <a:pos x="103" y="102"/>
                </a:cxn>
                <a:cxn ang="0">
                  <a:pos x="73" y="175"/>
                </a:cxn>
                <a:cxn ang="0">
                  <a:pos x="1" y="205"/>
                </a:cxn>
                <a:cxn ang="0">
                  <a:pos x="0" y="205"/>
                </a:cxn>
                <a:cxn ang="0">
                  <a:pos x="1" y="191"/>
                </a:cxn>
                <a:cxn ang="0">
                  <a:pos x="1" y="191"/>
                </a:cxn>
                <a:cxn ang="0">
                  <a:pos x="64" y="165"/>
                </a:cxn>
                <a:cxn ang="0">
                  <a:pos x="90" y="102"/>
                </a:cxn>
                <a:cxn ang="0">
                  <a:pos x="1" y="13"/>
                </a:cxn>
                <a:cxn ang="0">
                  <a:pos x="1" y="0"/>
                </a:cxn>
              </a:cxnLst>
              <a:rect l="0" t="0" r="r" b="b"/>
              <a:pathLst>
                <a:path w="103" h="205">
                  <a:moveTo>
                    <a:pt x="1" y="0"/>
                  </a:moveTo>
                  <a:cubicBezTo>
                    <a:pt x="57" y="0"/>
                    <a:pt x="103" y="46"/>
                    <a:pt x="103" y="102"/>
                  </a:cubicBezTo>
                  <a:cubicBezTo>
                    <a:pt x="103" y="130"/>
                    <a:pt x="93" y="156"/>
                    <a:pt x="73" y="175"/>
                  </a:cubicBezTo>
                  <a:cubicBezTo>
                    <a:pt x="54" y="194"/>
                    <a:pt x="28" y="205"/>
                    <a:pt x="1" y="205"/>
                  </a:cubicBezTo>
                  <a:cubicBezTo>
                    <a:pt x="1" y="205"/>
                    <a:pt x="1" y="205"/>
                    <a:pt x="0" y="205"/>
                  </a:cubicBezTo>
                  <a:cubicBezTo>
                    <a:pt x="1" y="191"/>
                    <a:pt x="1" y="191"/>
                    <a:pt x="1" y="191"/>
                  </a:cubicBezTo>
                  <a:cubicBezTo>
                    <a:pt x="1" y="191"/>
                    <a:pt x="1" y="191"/>
                    <a:pt x="1" y="191"/>
                  </a:cubicBezTo>
                  <a:cubicBezTo>
                    <a:pt x="24" y="191"/>
                    <a:pt x="47" y="182"/>
                    <a:pt x="64" y="165"/>
                  </a:cubicBezTo>
                  <a:cubicBezTo>
                    <a:pt x="80" y="148"/>
                    <a:pt x="90" y="126"/>
                    <a:pt x="90" y="102"/>
                  </a:cubicBezTo>
                  <a:cubicBezTo>
                    <a:pt x="90" y="53"/>
                    <a:pt x="50" y="13"/>
                    <a:pt x="1" y="13"/>
                  </a:cubicBezTo>
                  <a:cubicBezTo>
                    <a:pt x="1" y="0"/>
                    <a:pt x="1" y="0"/>
                    <a:pt x="1" y="0"/>
                  </a:cubicBezTo>
                  <a:close/>
                </a:path>
              </a:pathLst>
            </a:custGeom>
            <a:solidFill>
              <a:srgbClr val="2C587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7" name="Freeform 501">
              <a:extLst>
                <a:ext uri="{FF2B5EF4-FFF2-40B4-BE49-F238E27FC236}">
                  <a16:creationId xmlns:a16="http://schemas.microsoft.com/office/drawing/2014/main" id="{507EF7E9-97D2-4A38-8451-FBF7DB688FB7}"/>
                </a:ext>
              </a:extLst>
            </p:cNvPr>
            <p:cNvSpPr>
              <a:spLocks/>
            </p:cNvSpPr>
            <p:nvPr/>
          </p:nvSpPr>
          <p:spPr bwMode="auto">
            <a:xfrm>
              <a:off x="6891394" y="599323"/>
              <a:ext cx="229456" cy="232078"/>
            </a:xfrm>
            <a:custGeom>
              <a:avLst/>
              <a:gdLst/>
              <a:ahLst/>
              <a:cxnLst>
                <a:cxn ang="0">
                  <a:pos x="58" y="132"/>
                </a:cxn>
                <a:cxn ang="0">
                  <a:pos x="130" y="60"/>
                </a:cxn>
                <a:cxn ang="0">
                  <a:pos x="148" y="62"/>
                </a:cxn>
                <a:cxn ang="0">
                  <a:pos x="125" y="12"/>
                </a:cxn>
                <a:cxn ang="0">
                  <a:pos x="109" y="0"/>
                </a:cxn>
                <a:cxn ang="0">
                  <a:pos x="108" y="4"/>
                </a:cxn>
                <a:cxn ang="0">
                  <a:pos x="108" y="21"/>
                </a:cxn>
                <a:cxn ang="0">
                  <a:pos x="91" y="25"/>
                </a:cxn>
                <a:cxn ang="0">
                  <a:pos x="83" y="12"/>
                </a:cxn>
                <a:cxn ang="0">
                  <a:pos x="73" y="9"/>
                </a:cxn>
                <a:cxn ang="0">
                  <a:pos x="49" y="23"/>
                </a:cxn>
                <a:cxn ang="0">
                  <a:pos x="47" y="32"/>
                </a:cxn>
                <a:cxn ang="0">
                  <a:pos x="55" y="47"/>
                </a:cxn>
                <a:cxn ang="0">
                  <a:pos x="43" y="59"/>
                </a:cxn>
                <a:cxn ang="0">
                  <a:pos x="29" y="51"/>
                </a:cxn>
                <a:cxn ang="0">
                  <a:pos x="20" y="54"/>
                </a:cxn>
                <a:cxn ang="0">
                  <a:pos x="6" y="78"/>
                </a:cxn>
                <a:cxn ang="0">
                  <a:pos x="8" y="87"/>
                </a:cxn>
                <a:cxn ang="0">
                  <a:pos x="23" y="96"/>
                </a:cxn>
                <a:cxn ang="0">
                  <a:pos x="18" y="113"/>
                </a:cxn>
                <a:cxn ang="0">
                  <a:pos x="2" y="113"/>
                </a:cxn>
                <a:cxn ang="0">
                  <a:pos x="0" y="113"/>
                </a:cxn>
                <a:cxn ang="0">
                  <a:pos x="61" y="150"/>
                </a:cxn>
                <a:cxn ang="0">
                  <a:pos x="58" y="132"/>
                </a:cxn>
              </a:cxnLst>
              <a:rect l="0" t="0" r="r" b="b"/>
              <a:pathLst>
                <a:path w="148" h="150">
                  <a:moveTo>
                    <a:pt x="58" y="132"/>
                  </a:moveTo>
                  <a:cubicBezTo>
                    <a:pt x="58" y="92"/>
                    <a:pt x="91" y="60"/>
                    <a:pt x="130" y="60"/>
                  </a:cubicBezTo>
                  <a:cubicBezTo>
                    <a:pt x="137" y="60"/>
                    <a:pt x="143" y="61"/>
                    <a:pt x="148" y="62"/>
                  </a:cubicBezTo>
                  <a:cubicBezTo>
                    <a:pt x="147" y="43"/>
                    <a:pt x="139" y="26"/>
                    <a:pt x="125" y="12"/>
                  </a:cubicBezTo>
                  <a:cubicBezTo>
                    <a:pt x="120" y="7"/>
                    <a:pt x="115" y="3"/>
                    <a:pt x="109" y="0"/>
                  </a:cubicBezTo>
                  <a:cubicBezTo>
                    <a:pt x="108" y="1"/>
                    <a:pt x="108" y="2"/>
                    <a:pt x="108" y="4"/>
                  </a:cubicBezTo>
                  <a:cubicBezTo>
                    <a:pt x="108" y="21"/>
                    <a:pt x="108" y="21"/>
                    <a:pt x="108" y="21"/>
                  </a:cubicBezTo>
                  <a:cubicBezTo>
                    <a:pt x="102" y="22"/>
                    <a:pt x="96" y="23"/>
                    <a:pt x="91" y="25"/>
                  </a:cubicBezTo>
                  <a:cubicBezTo>
                    <a:pt x="83" y="12"/>
                    <a:pt x="83" y="12"/>
                    <a:pt x="83" y="12"/>
                  </a:cubicBezTo>
                  <a:cubicBezTo>
                    <a:pt x="81" y="8"/>
                    <a:pt x="77" y="7"/>
                    <a:pt x="73" y="9"/>
                  </a:cubicBezTo>
                  <a:cubicBezTo>
                    <a:pt x="49" y="23"/>
                    <a:pt x="49" y="23"/>
                    <a:pt x="49" y="23"/>
                  </a:cubicBezTo>
                  <a:cubicBezTo>
                    <a:pt x="46" y="25"/>
                    <a:pt x="45" y="29"/>
                    <a:pt x="47" y="32"/>
                  </a:cubicBezTo>
                  <a:cubicBezTo>
                    <a:pt x="55" y="47"/>
                    <a:pt x="55" y="47"/>
                    <a:pt x="55" y="47"/>
                  </a:cubicBezTo>
                  <a:cubicBezTo>
                    <a:pt x="51" y="51"/>
                    <a:pt x="47" y="55"/>
                    <a:pt x="43" y="59"/>
                  </a:cubicBezTo>
                  <a:cubicBezTo>
                    <a:pt x="29" y="51"/>
                    <a:pt x="29" y="51"/>
                    <a:pt x="29" y="51"/>
                  </a:cubicBezTo>
                  <a:cubicBezTo>
                    <a:pt x="26" y="49"/>
                    <a:pt x="22" y="51"/>
                    <a:pt x="20" y="54"/>
                  </a:cubicBezTo>
                  <a:cubicBezTo>
                    <a:pt x="6" y="78"/>
                    <a:pt x="6" y="78"/>
                    <a:pt x="6" y="78"/>
                  </a:cubicBezTo>
                  <a:cubicBezTo>
                    <a:pt x="4" y="81"/>
                    <a:pt x="5" y="85"/>
                    <a:pt x="8" y="87"/>
                  </a:cubicBezTo>
                  <a:cubicBezTo>
                    <a:pt x="23" y="96"/>
                    <a:pt x="23" y="96"/>
                    <a:pt x="23" y="96"/>
                  </a:cubicBezTo>
                  <a:cubicBezTo>
                    <a:pt x="21" y="101"/>
                    <a:pt x="19" y="107"/>
                    <a:pt x="18" y="113"/>
                  </a:cubicBezTo>
                  <a:cubicBezTo>
                    <a:pt x="2" y="113"/>
                    <a:pt x="2" y="113"/>
                    <a:pt x="2" y="113"/>
                  </a:cubicBezTo>
                  <a:cubicBezTo>
                    <a:pt x="1" y="113"/>
                    <a:pt x="0" y="113"/>
                    <a:pt x="0" y="113"/>
                  </a:cubicBezTo>
                  <a:cubicBezTo>
                    <a:pt x="13" y="134"/>
                    <a:pt x="35" y="148"/>
                    <a:pt x="61" y="150"/>
                  </a:cubicBezTo>
                  <a:cubicBezTo>
                    <a:pt x="59" y="144"/>
                    <a:pt x="58" y="138"/>
                    <a:pt x="58" y="132"/>
                  </a:cubicBezTo>
                  <a:close/>
                </a:path>
              </a:pathLst>
            </a:custGeom>
            <a:solidFill>
              <a:srgbClr val="A6DAE9"/>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8" name="Freeform 502">
              <a:extLst>
                <a:ext uri="{FF2B5EF4-FFF2-40B4-BE49-F238E27FC236}">
                  <a16:creationId xmlns:a16="http://schemas.microsoft.com/office/drawing/2014/main" id="{B4A2C5D3-2F97-43A0-8C4B-360A7A9D46E9}"/>
                </a:ext>
              </a:extLst>
            </p:cNvPr>
            <p:cNvSpPr>
              <a:spLocks/>
            </p:cNvSpPr>
            <p:nvPr/>
          </p:nvSpPr>
          <p:spPr bwMode="auto">
            <a:xfrm>
              <a:off x="6891394" y="774365"/>
              <a:ext cx="95060" cy="57036"/>
            </a:xfrm>
            <a:custGeom>
              <a:avLst/>
              <a:gdLst/>
              <a:ahLst/>
              <a:cxnLst>
                <a:cxn ang="0">
                  <a:pos x="18" y="0"/>
                </a:cxn>
                <a:cxn ang="0">
                  <a:pos x="18" y="0"/>
                </a:cxn>
                <a:cxn ang="0">
                  <a:pos x="2" y="0"/>
                </a:cxn>
                <a:cxn ang="0">
                  <a:pos x="0" y="0"/>
                </a:cxn>
                <a:cxn ang="0">
                  <a:pos x="2" y="3"/>
                </a:cxn>
                <a:cxn ang="0">
                  <a:pos x="3" y="5"/>
                </a:cxn>
                <a:cxn ang="0">
                  <a:pos x="7" y="10"/>
                </a:cxn>
                <a:cxn ang="0">
                  <a:pos x="9" y="12"/>
                </a:cxn>
                <a:cxn ang="0">
                  <a:pos x="12" y="15"/>
                </a:cxn>
                <a:cxn ang="0">
                  <a:pos x="15" y="18"/>
                </a:cxn>
                <a:cxn ang="0">
                  <a:pos x="18" y="20"/>
                </a:cxn>
                <a:cxn ang="0">
                  <a:pos x="20" y="22"/>
                </a:cxn>
                <a:cxn ang="0">
                  <a:pos x="24" y="25"/>
                </a:cxn>
                <a:cxn ang="0">
                  <a:pos x="27" y="26"/>
                </a:cxn>
                <a:cxn ang="0">
                  <a:pos x="32" y="29"/>
                </a:cxn>
                <a:cxn ang="0">
                  <a:pos x="34" y="30"/>
                </a:cxn>
                <a:cxn ang="0">
                  <a:pos x="38" y="32"/>
                </a:cxn>
                <a:cxn ang="0">
                  <a:pos x="41" y="33"/>
                </a:cxn>
                <a:cxn ang="0">
                  <a:pos x="46" y="34"/>
                </a:cxn>
                <a:cxn ang="0">
                  <a:pos x="48" y="35"/>
                </a:cxn>
                <a:cxn ang="0">
                  <a:pos x="54" y="36"/>
                </a:cxn>
                <a:cxn ang="0">
                  <a:pos x="57" y="37"/>
                </a:cxn>
                <a:cxn ang="0">
                  <a:pos x="61" y="37"/>
                </a:cxn>
                <a:cxn ang="0">
                  <a:pos x="59" y="28"/>
                </a:cxn>
                <a:cxn ang="0">
                  <a:pos x="18" y="0"/>
                </a:cxn>
              </a:cxnLst>
              <a:rect l="0" t="0" r="r" b="b"/>
              <a:pathLst>
                <a:path w="61" h="37">
                  <a:moveTo>
                    <a:pt x="18" y="0"/>
                  </a:moveTo>
                  <a:cubicBezTo>
                    <a:pt x="18" y="0"/>
                    <a:pt x="18" y="0"/>
                    <a:pt x="18" y="0"/>
                  </a:cubicBezTo>
                  <a:cubicBezTo>
                    <a:pt x="2" y="0"/>
                    <a:pt x="2" y="0"/>
                    <a:pt x="2" y="0"/>
                  </a:cubicBezTo>
                  <a:cubicBezTo>
                    <a:pt x="1" y="0"/>
                    <a:pt x="0" y="0"/>
                    <a:pt x="0" y="0"/>
                  </a:cubicBezTo>
                  <a:cubicBezTo>
                    <a:pt x="0" y="1"/>
                    <a:pt x="1" y="2"/>
                    <a:pt x="2" y="3"/>
                  </a:cubicBezTo>
                  <a:cubicBezTo>
                    <a:pt x="2" y="4"/>
                    <a:pt x="3" y="5"/>
                    <a:pt x="3" y="5"/>
                  </a:cubicBezTo>
                  <a:cubicBezTo>
                    <a:pt x="4" y="7"/>
                    <a:pt x="6" y="8"/>
                    <a:pt x="7" y="10"/>
                  </a:cubicBezTo>
                  <a:cubicBezTo>
                    <a:pt x="8" y="10"/>
                    <a:pt x="8" y="11"/>
                    <a:pt x="9" y="12"/>
                  </a:cubicBezTo>
                  <a:cubicBezTo>
                    <a:pt x="10" y="13"/>
                    <a:pt x="11" y="14"/>
                    <a:pt x="12" y="15"/>
                  </a:cubicBezTo>
                  <a:cubicBezTo>
                    <a:pt x="13" y="16"/>
                    <a:pt x="14" y="17"/>
                    <a:pt x="15" y="18"/>
                  </a:cubicBezTo>
                  <a:cubicBezTo>
                    <a:pt x="16" y="18"/>
                    <a:pt x="17" y="19"/>
                    <a:pt x="18" y="20"/>
                  </a:cubicBezTo>
                  <a:cubicBezTo>
                    <a:pt x="18" y="20"/>
                    <a:pt x="19" y="21"/>
                    <a:pt x="20" y="22"/>
                  </a:cubicBezTo>
                  <a:cubicBezTo>
                    <a:pt x="21" y="23"/>
                    <a:pt x="23" y="24"/>
                    <a:pt x="24" y="25"/>
                  </a:cubicBezTo>
                  <a:cubicBezTo>
                    <a:pt x="25" y="25"/>
                    <a:pt x="26" y="26"/>
                    <a:pt x="27" y="26"/>
                  </a:cubicBezTo>
                  <a:cubicBezTo>
                    <a:pt x="28" y="27"/>
                    <a:pt x="30" y="28"/>
                    <a:pt x="32" y="29"/>
                  </a:cubicBezTo>
                  <a:cubicBezTo>
                    <a:pt x="32" y="29"/>
                    <a:pt x="33" y="30"/>
                    <a:pt x="34" y="30"/>
                  </a:cubicBezTo>
                  <a:cubicBezTo>
                    <a:pt x="35" y="31"/>
                    <a:pt x="36" y="31"/>
                    <a:pt x="38" y="32"/>
                  </a:cubicBezTo>
                  <a:cubicBezTo>
                    <a:pt x="39" y="32"/>
                    <a:pt x="40" y="32"/>
                    <a:pt x="41" y="33"/>
                  </a:cubicBezTo>
                  <a:cubicBezTo>
                    <a:pt x="42" y="33"/>
                    <a:pt x="44" y="34"/>
                    <a:pt x="46" y="34"/>
                  </a:cubicBezTo>
                  <a:cubicBezTo>
                    <a:pt x="47" y="34"/>
                    <a:pt x="47" y="35"/>
                    <a:pt x="48" y="35"/>
                  </a:cubicBezTo>
                  <a:cubicBezTo>
                    <a:pt x="50" y="35"/>
                    <a:pt x="52" y="36"/>
                    <a:pt x="54" y="36"/>
                  </a:cubicBezTo>
                  <a:cubicBezTo>
                    <a:pt x="55" y="36"/>
                    <a:pt x="56" y="36"/>
                    <a:pt x="57" y="37"/>
                  </a:cubicBezTo>
                  <a:cubicBezTo>
                    <a:pt x="58" y="37"/>
                    <a:pt x="59" y="37"/>
                    <a:pt x="61" y="37"/>
                  </a:cubicBezTo>
                  <a:cubicBezTo>
                    <a:pt x="60" y="34"/>
                    <a:pt x="59" y="31"/>
                    <a:pt x="59" y="28"/>
                  </a:cubicBezTo>
                  <a:cubicBezTo>
                    <a:pt x="43" y="23"/>
                    <a:pt x="28" y="13"/>
                    <a:pt x="18" y="0"/>
                  </a:cubicBezTo>
                  <a:close/>
                </a:path>
              </a:pathLst>
            </a:custGeom>
            <a:solidFill>
              <a:srgbClr val="8FC4D7"/>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53" name="Freeform 50">
            <a:extLst>
              <a:ext uri="{FF2B5EF4-FFF2-40B4-BE49-F238E27FC236}">
                <a16:creationId xmlns:a16="http://schemas.microsoft.com/office/drawing/2014/main" id="{1F4C14D2-F62D-4112-81D3-940965294CCA}"/>
              </a:ext>
            </a:extLst>
          </p:cNvPr>
          <p:cNvSpPr/>
          <p:nvPr/>
        </p:nvSpPr>
        <p:spPr>
          <a:xfrm rot="16200000">
            <a:off x="8208580" y="5888343"/>
            <a:ext cx="862840" cy="295373"/>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TextBox 296">
            <a:extLst>
              <a:ext uri="{FF2B5EF4-FFF2-40B4-BE49-F238E27FC236}">
                <a16:creationId xmlns:a16="http://schemas.microsoft.com/office/drawing/2014/main" id="{8C18B852-C353-4227-8228-678F6D3105E9}"/>
              </a:ext>
            </a:extLst>
          </p:cNvPr>
          <p:cNvSpPr txBox="1"/>
          <p:nvPr/>
        </p:nvSpPr>
        <p:spPr>
          <a:xfrm flipH="1">
            <a:off x="8787687" y="5764355"/>
            <a:ext cx="4113277" cy="717452"/>
          </a:xfrm>
          <a:prstGeom prst="rect">
            <a:avLst/>
          </a:prstGeom>
          <a:noFill/>
        </p:spPr>
        <p:txBody>
          <a:bodyPr wrap="square" tIns="0" bIns="0" rtlCol="0" anchor="ctr">
            <a:noAutofit/>
          </a:bodyPr>
          <a:lstStyle/>
          <a:p>
            <a:pPr lvl="0">
              <a:spcBef>
                <a:spcPts val="600"/>
              </a:spcBef>
            </a:pPr>
            <a:r>
              <a:rPr lang="it-IT" sz="1200" dirty="0">
                <a:solidFill>
                  <a:schemeClr val="bg1">
                    <a:lumMod val="50000"/>
                  </a:schemeClr>
                </a:solidFill>
                <a:latin typeface="Univers 45 Light" pitchFamily="2" charset="0"/>
              </a:rPr>
              <a:t>Il contesto di riferimento</a:t>
            </a:r>
          </a:p>
          <a:p>
            <a:pPr>
              <a:spcBef>
                <a:spcPts val="600"/>
              </a:spcBef>
            </a:pPr>
            <a:r>
              <a:rPr lang="it-IT" sz="1200" b="1" dirty="0">
                <a:solidFill>
                  <a:schemeClr val="accent1"/>
                </a:solidFill>
                <a:latin typeface="Univers 45 Light" pitchFamily="2" charset="0"/>
              </a:rPr>
              <a:t>L’OP 5 – un’Europa più vicina ai cittadini</a:t>
            </a:r>
          </a:p>
          <a:p>
            <a:pPr>
              <a:spcBef>
                <a:spcPts val="600"/>
              </a:spcBef>
            </a:pPr>
            <a:r>
              <a:rPr lang="it-IT" sz="1200" dirty="0">
                <a:solidFill>
                  <a:schemeClr val="bg1">
                    <a:lumMod val="50000"/>
                  </a:schemeClr>
                </a:solidFill>
                <a:latin typeface="Univers 45 Light" pitchFamily="2" charset="0"/>
              </a:rPr>
              <a:t>Il percorso del POR FESR FVG 2021-2027</a:t>
            </a:r>
          </a:p>
          <a:p>
            <a:pPr lvl="0"/>
            <a:endParaRPr lang="it-IT" sz="1200" b="1" dirty="0" smtClean="0">
              <a:solidFill>
                <a:schemeClr val="accent1"/>
              </a:solidFill>
              <a:latin typeface="Univers 45 Light" pitchFamily="2" charset="0"/>
            </a:endParaRPr>
          </a:p>
        </p:txBody>
      </p:sp>
    </p:spTree>
    <p:extLst>
      <p:ext uri="{BB962C8B-B14F-4D97-AF65-F5344CB8AC3E}">
        <p14:creationId xmlns:p14="http://schemas.microsoft.com/office/powerpoint/2010/main" val="2602638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ttangolo 34">
            <a:extLst>
              <a:ext uri="{FF2B5EF4-FFF2-40B4-BE49-F238E27FC236}">
                <a16:creationId xmlns:a16="http://schemas.microsoft.com/office/drawing/2014/main" id="{9F4FDB14-DA65-41AD-8CC5-E2E3D1AE893F}"/>
              </a:ext>
            </a:extLst>
          </p:cNvPr>
          <p:cNvSpPr/>
          <p:nvPr/>
        </p:nvSpPr>
        <p:spPr>
          <a:xfrm>
            <a:off x="6896" y="701140"/>
            <a:ext cx="12185103" cy="6408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it-IT" sz="1500" dirty="0" err="1">
              <a:solidFill>
                <a:schemeClr val="bg1"/>
              </a:solidFill>
            </a:endParaRPr>
          </a:p>
        </p:txBody>
      </p:sp>
      <p:grpSp>
        <p:nvGrpSpPr>
          <p:cNvPr id="23" name="Gruppo 22">
            <a:extLst>
              <a:ext uri="{FF2B5EF4-FFF2-40B4-BE49-F238E27FC236}">
                <a16:creationId xmlns:a16="http://schemas.microsoft.com/office/drawing/2014/main" id="{FB9F6469-5D06-476F-A080-472E10CC90A2}"/>
              </a:ext>
            </a:extLst>
          </p:cNvPr>
          <p:cNvGrpSpPr/>
          <p:nvPr/>
        </p:nvGrpSpPr>
        <p:grpSpPr>
          <a:xfrm>
            <a:off x="305902" y="2099355"/>
            <a:ext cx="11626413" cy="3481579"/>
            <a:chOff x="770627" y="972462"/>
            <a:chExt cx="11567255" cy="4981705"/>
          </a:xfrm>
        </p:grpSpPr>
        <p:grpSp>
          <p:nvGrpSpPr>
            <p:cNvPr id="6" name="Gruppo 5">
              <a:extLst>
                <a:ext uri="{FF2B5EF4-FFF2-40B4-BE49-F238E27FC236}">
                  <a16:creationId xmlns:a16="http://schemas.microsoft.com/office/drawing/2014/main" id="{8ED44745-E2D6-4560-8485-D48E310DF6D8}"/>
                </a:ext>
              </a:extLst>
            </p:cNvPr>
            <p:cNvGrpSpPr/>
            <p:nvPr/>
          </p:nvGrpSpPr>
          <p:grpSpPr>
            <a:xfrm rot="21407334">
              <a:off x="770627" y="1029773"/>
              <a:ext cx="11567255" cy="4924394"/>
              <a:chOff x="839693" y="1747639"/>
              <a:chExt cx="8774425" cy="4479729"/>
            </a:xfrm>
          </p:grpSpPr>
          <p:sp>
            <p:nvSpPr>
              <p:cNvPr id="4" name="Rectangle 1">
                <a:extLst>
                  <a:ext uri="{FF2B5EF4-FFF2-40B4-BE49-F238E27FC236}">
                    <a16:creationId xmlns:a16="http://schemas.microsoft.com/office/drawing/2014/main" id="{C0638C44-03E5-4C78-B777-8F3B8A99F443}"/>
                  </a:ext>
                </a:extLst>
              </p:cNvPr>
              <p:cNvSpPr/>
              <p:nvPr/>
            </p:nvSpPr>
            <p:spPr>
              <a:xfrm>
                <a:off x="839693" y="1747639"/>
                <a:ext cx="8774425" cy="4479729"/>
              </a:xfrm>
              <a:custGeom>
                <a:avLst/>
                <a:gdLst>
                  <a:gd name="connsiteX0" fmla="*/ 0 w 6091707"/>
                  <a:gd name="connsiteY0" fmla="*/ 0 h 4127678"/>
                  <a:gd name="connsiteX1" fmla="*/ 6091707 w 6091707"/>
                  <a:gd name="connsiteY1" fmla="*/ 0 h 4127678"/>
                  <a:gd name="connsiteX2" fmla="*/ 6091707 w 6091707"/>
                  <a:gd name="connsiteY2" fmla="*/ 4127678 h 4127678"/>
                  <a:gd name="connsiteX3" fmla="*/ 0 w 6091707"/>
                  <a:gd name="connsiteY3" fmla="*/ 4127678 h 4127678"/>
                  <a:gd name="connsiteX4" fmla="*/ 0 w 6091707"/>
                  <a:gd name="connsiteY4" fmla="*/ 0 h 4127678"/>
                  <a:gd name="connsiteX0" fmla="*/ 6440 w 6098147"/>
                  <a:gd name="connsiteY0" fmla="*/ 0 h 4127678"/>
                  <a:gd name="connsiteX1" fmla="*/ 6098147 w 6098147"/>
                  <a:gd name="connsiteY1" fmla="*/ 0 h 4127678"/>
                  <a:gd name="connsiteX2" fmla="*/ 6098147 w 6098147"/>
                  <a:gd name="connsiteY2" fmla="*/ 4127678 h 4127678"/>
                  <a:gd name="connsiteX3" fmla="*/ 6440 w 6098147"/>
                  <a:gd name="connsiteY3" fmla="*/ 4127678 h 4127678"/>
                  <a:gd name="connsiteX4" fmla="*/ 0 w 6098147"/>
                  <a:gd name="connsiteY4" fmla="*/ 57954 h 4127678"/>
                  <a:gd name="connsiteX5" fmla="*/ 6440 w 6098147"/>
                  <a:gd name="connsiteY5" fmla="*/ 0 h 4127678"/>
                  <a:gd name="connsiteX0" fmla="*/ 450998 w 6542705"/>
                  <a:gd name="connsiteY0" fmla="*/ 0 h 4127678"/>
                  <a:gd name="connsiteX1" fmla="*/ 6542705 w 6542705"/>
                  <a:gd name="connsiteY1" fmla="*/ 0 h 4127678"/>
                  <a:gd name="connsiteX2" fmla="*/ 6542705 w 6542705"/>
                  <a:gd name="connsiteY2" fmla="*/ 4127678 h 4127678"/>
                  <a:gd name="connsiteX3" fmla="*/ 450998 w 6542705"/>
                  <a:gd name="connsiteY3" fmla="*/ 4127678 h 4127678"/>
                  <a:gd name="connsiteX4" fmla="*/ 450998 w 6542705"/>
                  <a:gd name="connsiteY4" fmla="*/ 1635616 h 4127678"/>
                  <a:gd name="connsiteX5" fmla="*/ 444558 w 6542705"/>
                  <a:gd name="connsiteY5" fmla="*/ 57954 h 4127678"/>
                  <a:gd name="connsiteX6" fmla="*/ 450998 w 6542705"/>
                  <a:gd name="connsiteY6" fmla="*/ 0 h 4127678"/>
                  <a:gd name="connsiteX0" fmla="*/ 359025 w 6450732"/>
                  <a:gd name="connsiteY0" fmla="*/ 0 h 4127678"/>
                  <a:gd name="connsiteX1" fmla="*/ 6450732 w 6450732"/>
                  <a:gd name="connsiteY1" fmla="*/ 0 h 4127678"/>
                  <a:gd name="connsiteX2" fmla="*/ 6450732 w 6450732"/>
                  <a:gd name="connsiteY2" fmla="*/ 4127678 h 4127678"/>
                  <a:gd name="connsiteX3" fmla="*/ 359025 w 6450732"/>
                  <a:gd name="connsiteY3" fmla="*/ 4127678 h 4127678"/>
                  <a:gd name="connsiteX4" fmla="*/ 803346 w 6450732"/>
                  <a:gd name="connsiteY4" fmla="*/ 1500388 h 4127678"/>
                  <a:gd name="connsiteX5" fmla="*/ 352585 w 6450732"/>
                  <a:gd name="connsiteY5" fmla="*/ 57954 h 4127678"/>
                  <a:gd name="connsiteX6" fmla="*/ 359025 w 6450732"/>
                  <a:gd name="connsiteY6" fmla="*/ 0 h 4127678"/>
                  <a:gd name="connsiteX0" fmla="*/ 282624 w 6374331"/>
                  <a:gd name="connsiteY0" fmla="*/ 0 h 4127678"/>
                  <a:gd name="connsiteX1" fmla="*/ 6374331 w 6374331"/>
                  <a:gd name="connsiteY1" fmla="*/ 0 h 4127678"/>
                  <a:gd name="connsiteX2" fmla="*/ 6374331 w 6374331"/>
                  <a:gd name="connsiteY2" fmla="*/ 4127678 h 4127678"/>
                  <a:gd name="connsiteX3" fmla="*/ 282624 w 6374331"/>
                  <a:gd name="connsiteY3" fmla="*/ 4127678 h 4127678"/>
                  <a:gd name="connsiteX4" fmla="*/ 1312934 w 6374331"/>
                  <a:gd name="connsiteY4" fmla="*/ 701898 h 4127678"/>
                  <a:gd name="connsiteX5" fmla="*/ 276184 w 6374331"/>
                  <a:gd name="connsiteY5" fmla="*/ 57954 h 4127678"/>
                  <a:gd name="connsiteX6" fmla="*/ 282624 w 6374331"/>
                  <a:gd name="connsiteY6" fmla="*/ 0 h 4127678"/>
                  <a:gd name="connsiteX0" fmla="*/ 282624 w 6374331"/>
                  <a:gd name="connsiteY0" fmla="*/ 0 h 4127678"/>
                  <a:gd name="connsiteX1" fmla="*/ 6374331 w 6374331"/>
                  <a:gd name="connsiteY1" fmla="*/ 0 h 4127678"/>
                  <a:gd name="connsiteX2" fmla="*/ 6374331 w 6374331"/>
                  <a:gd name="connsiteY2" fmla="*/ 4127678 h 4127678"/>
                  <a:gd name="connsiteX3" fmla="*/ 282624 w 6374331"/>
                  <a:gd name="connsiteY3" fmla="*/ 4127678 h 4127678"/>
                  <a:gd name="connsiteX4" fmla="*/ 1312934 w 6374331"/>
                  <a:gd name="connsiteY4" fmla="*/ 701898 h 4127678"/>
                  <a:gd name="connsiteX5" fmla="*/ 276184 w 6374331"/>
                  <a:gd name="connsiteY5" fmla="*/ 57954 h 4127678"/>
                  <a:gd name="connsiteX6" fmla="*/ 282624 w 6374331"/>
                  <a:gd name="connsiteY6" fmla="*/ 0 h 4127678"/>
                  <a:gd name="connsiteX0" fmla="*/ 282624 w 6374331"/>
                  <a:gd name="connsiteY0" fmla="*/ 0 h 4127678"/>
                  <a:gd name="connsiteX1" fmla="*/ 6374331 w 6374331"/>
                  <a:gd name="connsiteY1" fmla="*/ 0 h 4127678"/>
                  <a:gd name="connsiteX2" fmla="*/ 6374331 w 6374331"/>
                  <a:gd name="connsiteY2" fmla="*/ 4127678 h 4127678"/>
                  <a:gd name="connsiteX3" fmla="*/ 282624 w 6374331"/>
                  <a:gd name="connsiteY3" fmla="*/ 4127678 h 4127678"/>
                  <a:gd name="connsiteX4" fmla="*/ 1312934 w 6374331"/>
                  <a:gd name="connsiteY4" fmla="*/ 701898 h 4127678"/>
                  <a:gd name="connsiteX5" fmla="*/ 276184 w 6374331"/>
                  <a:gd name="connsiteY5" fmla="*/ 57954 h 4127678"/>
                  <a:gd name="connsiteX6" fmla="*/ 282624 w 6374331"/>
                  <a:gd name="connsiteY6" fmla="*/ 0 h 4127678"/>
                  <a:gd name="connsiteX0" fmla="*/ 282624 w 6374331"/>
                  <a:gd name="connsiteY0" fmla="*/ 0 h 4127678"/>
                  <a:gd name="connsiteX1" fmla="*/ 6374331 w 6374331"/>
                  <a:gd name="connsiteY1" fmla="*/ 0 h 4127678"/>
                  <a:gd name="connsiteX2" fmla="*/ 6374331 w 6374331"/>
                  <a:gd name="connsiteY2" fmla="*/ 4127678 h 4127678"/>
                  <a:gd name="connsiteX3" fmla="*/ 282624 w 6374331"/>
                  <a:gd name="connsiteY3" fmla="*/ 4127678 h 4127678"/>
                  <a:gd name="connsiteX4" fmla="*/ 1312934 w 6374331"/>
                  <a:gd name="connsiteY4" fmla="*/ 701898 h 4127678"/>
                  <a:gd name="connsiteX5" fmla="*/ 276184 w 6374331"/>
                  <a:gd name="connsiteY5" fmla="*/ 57954 h 4127678"/>
                  <a:gd name="connsiteX6" fmla="*/ 282624 w 6374331"/>
                  <a:gd name="connsiteY6" fmla="*/ 0 h 4127678"/>
                  <a:gd name="connsiteX0" fmla="*/ 282624 w 6374331"/>
                  <a:gd name="connsiteY0" fmla="*/ 6440 h 4134118"/>
                  <a:gd name="connsiteX1" fmla="*/ 1647783 w 6374331"/>
                  <a:gd name="connsiteY1" fmla="*/ 0 h 4134118"/>
                  <a:gd name="connsiteX2" fmla="*/ 6374331 w 6374331"/>
                  <a:gd name="connsiteY2" fmla="*/ 6440 h 4134118"/>
                  <a:gd name="connsiteX3" fmla="*/ 6374331 w 6374331"/>
                  <a:gd name="connsiteY3" fmla="*/ 4134118 h 4134118"/>
                  <a:gd name="connsiteX4" fmla="*/ 282624 w 6374331"/>
                  <a:gd name="connsiteY4" fmla="*/ 4134118 h 4134118"/>
                  <a:gd name="connsiteX5" fmla="*/ 1312934 w 6374331"/>
                  <a:gd name="connsiteY5" fmla="*/ 708338 h 4134118"/>
                  <a:gd name="connsiteX6" fmla="*/ 276184 w 6374331"/>
                  <a:gd name="connsiteY6" fmla="*/ 64394 h 4134118"/>
                  <a:gd name="connsiteX7" fmla="*/ 282624 w 6374331"/>
                  <a:gd name="connsiteY7" fmla="*/ 6440 h 4134118"/>
                  <a:gd name="connsiteX0" fmla="*/ 282624 w 6374331"/>
                  <a:gd name="connsiteY0" fmla="*/ 0 h 4127678"/>
                  <a:gd name="connsiteX1" fmla="*/ 1486798 w 6374331"/>
                  <a:gd name="connsiteY1" fmla="*/ 592428 h 4127678"/>
                  <a:gd name="connsiteX2" fmla="*/ 6374331 w 6374331"/>
                  <a:gd name="connsiteY2" fmla="*/ 0 h 4127678"/>
                  <a:gd name="connsiteX3" fmla="*/ 6374331 w 6374331"/>
                  <a:gd name="connsiteY3" fmla="*/ 4127678 h 4127678"/>
                  <a:gd name="connsiteX4" fmla="*/ 282624 w 6374331"/>
                  <a:gd name="connsiteY4" fmla="*/ 4127678 h 4127678"/>
                  <a:gd name="connsiteX5" fmla="*/ 1312934 w 6374331"/>
                  <a:gd name="connsiteY5" fmla="*/ 701898 h 4127678"/>
                  <a:gd name="connsiteX6" fmla="*/ 276184 w 6374331"/>
                  <a:gd name="connsiteY6" fmla="*/ 57954 h 4127678"/>
                  <a:gd name="connsiteX7" fmla="*/ 282624 w 6374331"/>
                  <a:gd name="connsiteY7" fmla="*/ 0 h 4127678"/>
                  <a:gd name="connsiteX0" fmla="*/ 282624 w 6374331"/>
                  <a:gd name="connsiteY0" fmla="*/ 0 h 4127678"/>
                  <a:gd name="connsiteX1" fmla="*/ 1486798 w 6374331"/>
                  <a:gd name="connsiteY1" fmla="*/ 592428 h 4127678"/>
                  <a:gd name="connsiteX2" fmla="*/ 6374331 w 6374331"/>
                  <a:gd name="connsiteY2" fmla="*/ 0 h 4127678"/>
                  <a:gd name="connsiteX3" fmla="*/ 6374331 w 6374331"/>
                  <a:gd name="connsiteY3" fmla="*/ 4127678 h 4127678"/>
                  <a:gd name="connsiteX4" fmla="*/ 282624 w 6374331"/>
                  <a:gd name="connsiteY4" fmla="*/ 4127678 h 4127678"/>
                  <a:gd name="connsiteX5" fmla="*/ 1312934 w 6374331"/>
                  <a:gd name="connsiteY5" fmla="*/ 701898 h 4127678"/>
                  <a:gd name="connsiteX6" fmla="*/ 276184 w 6374331"/>
                  <a:gd name="connsiteY6" fmla="*/ 57954 h 4127678"/>
                  <a:gd name="connsiteX7" fmla="*/ 282624 w 6374331"/>
                  <a:gd name="connsiteY7" fmla="*/ 0 h 4127678"/>
                  <a:gd name="connsiteX0" fmla="*/ 282624 w 6374331"/>
                  <a:gd name="connsiteY0" fmla="*/ 0 h 4127678"/>
                  <a:gd name="connsiteX1" fmla="*/ 1473919 w 6374331"/>
                  <a:gd name="connsiteY1" fmla="*/ 592428 h 4127678"/>
                  <a:gd name="connsiteX2" fmla="*/ 6374331 w 6374331"/>
                  <a:gd name="connsiteY2" fmla="*/ 0 h 4127678"/>
                  <a:gd name="connsiteX3" fmla="*/ 6374331 w 6374331"/>
                  <a:gd name="connsiteY3" fmla="*/ 4127678 h 4127678"/>
                  <a:gd name="connsiteX4" fmla="*/ 282624 w 6374331"/>
                  <a:gd name="connsiteY4" fmla="*/ 4127678 h 4127678"/>
                  <a:gd name="connsiteX5" fmla="*/ 1312934 w 6374331"/>
                  <a:gd name="connsiteY5" fmla="*/ 701898 h 4127678"/>
                  <a:gd name="connsiteX6" fmla="*/ 276184 w 6374331"/>
                  <a:gd name="connsiteY6" fmla="*/ 57954 h 4127678"/>
                  <a:gd name="connsiteX7" fmla="*/ 282624 w 6374331"/>
                  <a:gd name="connsiteY7" fmla="*/ 0 h 4127678"/>
                  <a:gd name="connsiteX0" fmla="*/ 282624 w 6374331"/>
                  <a:gd name="connsiteY0" fmla="*/ 0 h 4127678"/>
                  <a:gd name="connsiteX1" fmla="*/ 1473919 w 6374331"/>
                  <a:gd name="connsiteY1" fmla="*/ 592428 h 4127678"/>
                  <a:gd name="connsiteX2" fmla="*/ 6374331 w 6374331"/>
                  <a:gd name="connsiteY2" fmla="*/ 0 h 4127678"/>
                  <a:gd name="connsiteX3" fmla="*/ 6374331 w 6374331"/>
                  <a:gd name="connsiteY3" fmla="*/ 4127678 h 4127678"/>
                  <a:gd name="connsiteX4" fmla="*/ 282624 w 6374331"/>
                  <a:gd name="connsiteY4" fmla="*/ 4127678 h 4127678"/>
                  <a:gd name="connsiteX5" fmla="*/ 1312934 w 6374331"/>
                  <a:gd name="connsiteY5" fmla="*/ 701898 h 4127678"/>
                  <a:gd name="connsiteX6" fmla="*/ 276184 w 6374331"/>
                  <a:gd name="connsiteY6" fmla="*/ 57954 h 4127678"/>
                  <a:gd name="connsiteX7" fmla="*/ 282624 w 6374331"/>
                  <a:gd name="connsiteY7" fmla="*/ 0 h 4127678"/>
                  <a:gd name="connsiteX0" fmla="*/ 282624 w 6374331"/>
                  <a:gd name="connsiteY0" fmla="*/ 0 h 4127678"/>
                  <a:gd name="connsiteX1" fmla="*/ 1473919 w 6374331"/>
                  <a:gd name="connsiteY1" fmla="*/ 592428 h 4127678"/>
                  <a:gd name="connsiteX2" fmla="*/ 6374331 w 6374331"/>
                  <a:gd name="connsiteY2" fmla="*/ 0 h 4127678"/>
                  <a:gd name="connsiteX3" fmla="*/ 6374331 w 6374331"/>
                  <a:gd name="connsiteY3" fmla="*/ 4127678 h 4127678"/>
                  <a:gd name="connsiteX4" fmla="*/ 282624 w 6374331"/>
                  <a:gd name="connsiteY4" fmla="*/ 4127678 h 4127678"/>
                  <a:gd name="connsiteX5" fmla="*/ 1312934 w 6374331"/>
                  <a:gd name="connsiteY5" fmla="*/ 701898 h 4127678"/>
                  <a:gd name="connsiteX6" fmla="*/ 276184 w 6374331"/>
                  <a:gd name="connsiteY6" fmla="*/ 57954 h 4127678"/>
                  <a:gd name="connsiteX7" fmla="*/ 282624 w 6374331"/>
                  <a:gd name="connsiteY7" fmla="*/ 0 h 4127678"/>
                  <a:gd name="connsiteX0" fmla="*/ 282624 w 6374331"/>
                  <a:gd name="connsiteY0" fmla="*/ 0 h 4127678"/>
                  <a:gd name="connsiteX1" fmla="*/ 1473919 w 6374331"/>
                  <a:gd name="connsiteY1" fmla="*/ 592428 h 4127678"/>
                  <a:gd name="connsiteX2" fmla="*/ 6374331 w 6374331"/>
                  <a:gd name="connsiteY2" fmla="*/ 0 h 4127678"/>
                  <a:gd name="connsiteX3" fmla="*/ 6374331 w 6374331"/>
                  <a:gd name="connsiteY3" fmla="*/ 4127678 h 4127678"/>
                  <a:gd name="connsiteX4" fmla="*/ 282624 w 6374331"/>
                  <a:gd name="connsiteY4" fmla="*/ 4127678 h 4127678"/>
                  <a:gd name="connsiteX5" fmla="*/ 1312934 w 6374331"/>
                  <a:gd name="connsiteY5" fmla="*/ 701898 h 4127678"/>
                  <a:gd name="connsiteX6" fmla="*/ 276184 w 6374331"/>
                  <a:gd name="connsiteY6" fmla="*/ 57954 h 4127678"/>
                  <a:gd name="connsiteX7" fmla="*/ 282624 w 6374331"/>
                  <a:gd name="connsiteY7" fmla="*/ 0 h 4127678"/>
                  <a:gd name="connsiteX0" fmla="*/ 282624 w 6374331"/>
                  <a:gd name="connsiteY0" fmla="*/ 0 h 4127678"/>
                  <a:gd name="connsiteX1" fmla="*/ 1473919 w 6374331"/>
                  <a:gd name="connsiteY1" fmla="*/ 592428 h 4127678"/>
                  <a:gd name="connsiteX2" fmla="*/ 6374331 w 6374331"/>
                  <a:gd name="connsiteY2" fmla="*/ 0 h 4127678"/>
                  <a:gd name="connsiteX3" fmla="*/ 6374331 w 6374331"/>
                  <a:gd name="connsiteY3" fmla="*/ 4127678 h 4127678"/>
                  <a:gd name="connsiteX4" fmla="*/ 282624 w 6374331"/>
                  <a:gd name="connsiteY4" fmla="*/ 4127678 h 4127678"/>
                  <a:gd name="connsiteX5" fmla="*/ 1312934 w 6374331"/>
                  <a:gd name="connsiteY5" fmla="*/ 701898 h 4127678"/>
                  <a:gd name="connsiteX6" fmla="*/ 276184 w 6374331"/>
                  <a:gd name="connsiteY6" fmla="*/ 57954 h 4127678"/>
                  <a:gd name="connsiteX7" fmla="*/ 282624 w 6374331"/>
                  <a:gd name="connsiteY7" fmla="*/ 0 h 4127678"/>
                  <a:gd name="connsiteX0" fmla="*/ 282624 w 6374331"/>
                  <a:gd name="connsiteY0" fmla="*/ 0 h 4127678"/>
                  <a:gd name="connsiteX1" fmla="*/ 1473919 w 6374331"/>
                  <a:gd name="connsiteY1" fmla="*/ 592428 h 4127678"/>
                  <a:gd name="connsiteX2" fmla="*/ 6374331 w 6374331"/>
                  <a:gd name="connsiteY2" fmla="*/ 0 h 4127678"/>
                  <a:gd name="connsiteX3" fmla="*/ 6374331 w 6374331"/>
                  <a:gd name="connsiteY3" fmla="*/ 4127678 h 4127678"/>
                  <a:gd name="connsiteX4" fmla="*/ 282624 w 6374331"/>
                  <a:gd name="connsiteY4" fmla="*/ 4127678 h 4127678"/>
                  <a:gd name="connsiteX5" fmla="*/ 1312934 w 6374331"/>
                  <a:gd name="connsiteY5" fmla="*/ 701898 h 4127678"/>
                  <a:gd name="connsiteX6" fmla="*/ 276184 w 6374331"/>
                  <a:gd name="connsiteY6" fmla="*/ 57954 h 4127678"/>
                  <a:gd name="connsiteX7" fmla="*/ 282624 w 6374331"/>
                  <a:gd name="connsiteY7" fmla="*/ 0 h 4127678"/>
                  <a:gd name="connsiteX0" fmla="*/ 282624 w 6374331"/>
                  <a:gd name="connsiteY0" fmla="*/ 0 h 4127678"/>
                  <a:gd name="connsiteX1" fmla="*/ 1473919 w 6374331"/>
                  <a:gd name="connsiteY1" fmla="*/ 592428 h 4127678"/>
                  <a:gd name="connsiteX2" fmla="*/ 6374331 w 6374331"/>
                  <a:gd name="connsiteY2" fmla="*/ 0 h 4127678"/>
                  <a:gd name="connsiteX3" fmla="*/ 6374331 w 6374331"/>
                  <a:gd name="connsiteY3" fmla="*/ 4127678 h 4127678"/>
                  <a:gd name="connsiteX4" fmla="*/ 282624 w 6374331"/>
                  <a:gd name="connsiteY4" fmla="*/ 4127678 h 4127678"/>
                  <a:gd name="connsiteX5" fmla="*/ 1312934 w 6374331"/>
                  <a:gd name="connsiteY5" fmla="*/ 701898 h 4127678"/>
                  <a:gd name="connsiteX6" fmla="*/ 276184 w 6374331"/>
                  <a:gd name="connsiteY6" fmla="*/ 57954 h 4127678"/>
                  <a:gd name="connsiteX7" fmla="*/ 282624 w 6374331"/>
                  <a:gd name="connsiteY7" fmla="*/ 0 h 4127678"/>
                  <a:gd name="connsiteX0" fmla="*/ 282624 w 6374331"/>
                  <a:gd name="connsiteY0" fmla="*/ 0 h 4127678"/>
                  <a:gd name="connsiteX1" fmla="*/ 1473919 w 6374331"/>
                  <a:gd name="connsiteY1" fmla="*/ 592428 h 4127678"/>
                  <a:gd name="connsiteX2" fmla="*/ 6374331 w 6374331"/>
                  <a:gd name="connsiteY2" fmla="*/ 0 h 4127678"/>
                  <a:gd name="connsiteX3" fmla="*/ 6374331 w 6374331"/>
                  <a:gd name="connsiteY3" fmla="*/ 4127678 h 4127678"/>
                  <a:gd name="connsiteX4" fmla="*/ 282624 w 6374331"/>
                  <a:gd name="connsiteY4" fmla="*/ 4127678 h 4127678"/>
                  <a:gd name="connsiteX5" fmla="*/ 1312934 w 6374331"/>
                  <a:gd name="connsiteY5" fmla="*/ 701898 h 4127678"/>
                  <a:gd name="connsiteX6" fmla="*/ 276184 w 6374331"/>
                  <a:gd name="connsiteY6" fmla="*/ 57954 h 4127678"/>
                  <a:gd name="connsiteX7" fmla="*/ 282624 w 6374331"/>
                  <a:gd name="connsiteY7" fmla="*/ 0 h 4127678"/>
                  <a:gd name="connsiteX0" fmla="*/ 282624 w 6374331"/>
                  <a:gd name="connsiteY0" fmla="*/ 0 h 4127678"/>
                  <a:gd name="connsiteX1" fmla="*/ 1473919 w 6374331"/>
                  <a:gd name="connsiteY1" fmla="*/ 592428 h 4127678"/>
                  <a:gd name="connsiteX2" fmla="*/ 6374331 w 6374331"/>
                  <a:gd name="connsiteY2" fmla="*/ 0 h 4127678"/>
                  <a:gd name="connsiteX3" fmla="*/ 6374331 w 6374331"/>
                  <a:gd name="connsiteY3" fmla="*/ 4127678 h 4127678"/>
                  <a:gd name="connsiteX4" fmla="*/ 282624 w 6374331"/>
                  <a:gd name="connsiteY4" fmla="*/ 4127678 h 4127678"/>
                  <a:gd name="connsiteX5" fmla="*/ 1312934 w 6374331"/>
                  <a:gd name="connsiteY5" fmla="*/ 701898 h 4127678"/>
                  <a:gd name="connsiteX6" fmla="*/ 276184 w 6374331"/>
                  <a:gd name="connsiteY6" fmla="*/ 57954 h 4127678"/>
                  <a:gd name="connsiteX7" fmla="*/ 282624 w 6374331"/>
                  <a:gd name="connsiteY7" fmla="*/ 0 h 4127678"/>
                  <a:gd name="connsiteX0" fmla="*/ 294323 w 6386030"/>
                  <a:gd name="connsiteY0" fmla="*/ 0 h 4127678"/>
                  <a:gd name="connsiteX1" fmla="*/ 1485618 w 6386030"/>
                  <a:gd name="connsiteY1" fmla="*/ 592428 h 4127678"/>
                  <a:gd name="connsiteX2" fmla="*/ 6386030 w 6386030"/>
                  <a:gd name="connsiteY2" fmla="*/ 0 h 4127678"/>
                  <a:gd name="connsiteX3" fmla="*/ 6386030 w 6386030"/>
                  <a:gd name="connsiteY3" fmla="*/ 4127678 h 4127678"/>
                  <a:gd name="connsiteX4" fmla="*/ 294323 w 6386030"/>
                  <a:gd name="connsiteY4" fmla="*/ 4127678 h 4127678"/>
                  <a:gd name="connsiteX5" fmla="*/ 996221 w 6386030"/>
                  <a:gd name="connsiteY5" fmla="*/ 1526146 h 4127678"/>
                  <a:gd name="connsiteX6" fmla="*/ 1324633 w 6386030"/>
                  <a:gd name="connsiteY6" fmla="*/ 701898 h 4127678"/>
                  <a:gd name="connsiteX7" fmla="*/ 287883 w 6386030"/>
                  <a:gd name="connsiteY7" fmla="*/ 57954 h 4127678"/>
                  <a:gd name="connsiteX8" fmla="*/ 294323 w 6386030"/>
                  <a:gd name="connsiteY8" fmla="*/ 0 h 4127678"/>
                  <a:gd name="connsiteX0" fmla="*/ 233660 w 6325367"/>
                  <a:gd name="connsiteY0" fmla="*/ 0 h 4127678"/>
                  <a:gd name="connsiteX1" fmla="*/ 1424955 w 6325367"/>
                  <a:gd name="connsiteY1" fmla="*/ 592428 h 4127678"/>
                  <a:gd name="connsiteX2" fmla="*/ 6325367 w 6325367"/>
                  <a:gd name="connsiteY2" fmla="*/ 0 h 4127678"/>
                  <a:gd name="connsiteX3" fmla="*/ 6325367 w 6325367"/>
                  <a:gd name="connsiteY3" fmla="*/ 4127678 h 4127678"/>
                  <a:gd name="connsiteX4" fmla="*/ 233660 w 6325367"/>
                  <a:gd name="connsiteY4" fmla="*/ 4127678 h 4127678"/>
                  <a:gd name="connsiteX5" fmla="*/ 1476470 w 6325367"/>
                  <a:gd name="connsiteY5" fmla="*/ 1828800 h 4127678"/>
                  <a:gd name="connsiteX6" fmla="*/ 1263970 w 6325367"/>
                  <a:gd name="connsiteY6" fmla="*/ 701898 h 4127678"/>
                  <a:gd name="connsiteX7" fmla="*/ 227220 w 6325367"/>
                  <a:gd name="connsiteY7" fmla="*/ 57954 h 4127678"/>
                  <a:gd name="connsiteX8" fmla="*/ 233660 w 6325367"/>
                  <a:gd name="connsiteY8" fmla="*/ 0 h 4127678"/>
                  <a:gd name="connsiteX0" fmla="*/ 233660 w 6325367"/>
                  <a:gd name="connsiteY0" fmla="*/ 0 h 4127678"/>
                  <a:gd name="connsiteX1" fmla="*/ 1424955 w 6325367"/>
                  <a:gd name="connsiteY1" fmla="*/ 592428 h 4127678"/>
                  <a:gd name="connsiteX2" fmla="*/ 6325367 w 6325367"/>
                  <a:gd name="connsiteY2" fmla="*/ 0 h 4127678"/>
                  <a:gd name="connsiteX3" fmla="*/ 6325367 w 6325367"/>
                  <a:gd name="connsiteY3" fmla="*/ 4127678 h 4127678"/>
                  <a:gd name="connsiteX4" fmla="*/ 233660 w 6325367"/>
                  <a:gd name="connsiteY4" fmla="*/ 4127678 h 4127678"/>
                  <a:gd name="connsiteX5" fmla="*/ 1476470 w 6325367"/>
                  <a:gd name="connsiteY5" fmla="*/ 1828800 h 4127678"/>
                  <a:gd name="connsiteX6" fmla="*/ 1263970 w 6325367"/>
                  <a:gd name="connsiteY6" fmla="*/ 701898 h 4127678"/>
                  <a:gd name="connsiteX7" fmla="*/ 227220 w 6325367"/>
                  <a:gd name="connsiteY7" fmla="*/ 57954 h 4127678"/>
                  <a:gd name="connsiteX8" fmla="*/ 233660 w 6325367"/>
                  <a:gd name="connsiteY8" fmla="*/ 0 h 4127678"/>
                  <a:gd name="connsiteX0" fmla="*/ 233660 w 6325367"/>
                  <a:gd name="connsiteY0" fmla="*/ 0 h 4127678"/>
                  <a:gd name="connsiteX1" fmla="*/ 1424955 w 6325367"/>
                  <a:gd name="connsiteY1" fmla="*/ 592428 h 4127678"/>
                  <a:gd name="connsiteX2" fmla="*/ 6325367 w 6325367"/>
                  <a:gd name="connsiteY2" fmla="*/ 0 h 4127678"/>
                  <a:gd name="connsiteX3" fmla="*/ 6325367 w 6325367"/>
                  <a:gd name="connsiteY3" fmla="*/ 4127678 h 4127678"/>
                  <a:gd name="connsiteX4" fmla="*/ 233660 w 6325367"/>
                  <a:gd name="connsiteY4" fmla="*/ 4127678 h 4127678"/>
                  <a:gd name="connsiteX5" fmla="*/ 1476470 w 6325367"/>
                  <a:gd name="connsiteY5" fmla="*/ 1828800 h 4127678"/>
                  <a:gd name="connsiteX6" fmla="*/ 1263970 w 6325367"/>
                  <a:gd name="connsiteY6" fmla="*/ 701898 h 4127678"/>
                  <a:gd name="connsiteX7" fmla="*/ 227220 w 6325367"/>
                  <a:gd name="connsiteY7" fmla="*/ 57954 h 4127678"/>
                  <a:gd name="connsiteX8" fmla="*/ 233660 w 6325367"/>
                  <a:gd name="connsiteY8" fmla="*/ 0 h 4127678"/>
                  <a:gd name="connsiteX0" fmla="*/ 233660 w 6325367"/>
                  <a:gd name="connsiteY0" fmla="*/ 0 h 4127678"/>
                  <a:gd name="connsiteX1" fmla="*/ 1424955 w 6325367"/>
                  <a:gd name="connsiteY1" fmla="*/ 592428 h 4127678"/>
                  <a:gd name="connsiteX2" fmla="*/ 6325367 w 6325367"/>
                  <a:gd name="connsiteY2" fmla="*/ 0 h 4127678"/>
                  <a:gd name="connsiteX3" fmla="*/ 6325367 w 6325367"/>
                  <a:gd name="connsiteY3" fmla="*/ 4127678 h 4127678"/>
                  <a:gd name="connsiteX4" fmla="*/ 233660 w 6325367"/>
                  <a:gd name="connsiteY4" fmla="*/ 4127678 h 4127678"/>
                  <a:gd name="connsiteX5" fmla="*/ 1476470 w 6325367"/>
                  <a:gd name="connsiteY5" fmla="*/ 1828800 h 4127678"/>
                  <a:gd name="connsiteX6" fmla="*/ 1231773 w 6325367"/>
                  <a:gd name="connsiteY6" fmla="*/ 862884 h 4127678"/>
                  <a:gd name="connsiteX7" fmla="*/ 227220 w 6325367"/>
                  <a:gd name="connsiteY7" fmla="*/ 57954 h 4127678"/>
                  <a:gd name="connsiteX8" fmla="*/ 233660 w 6325367"/>
                  <a:gd name="connsiteY8" fmla="*/ 0 h 4127678"/>
                  <a:gd name="connsiteX0" fmla="*/ 233660 w 6325367"/>
                  <a:gd name="connsiteY0" fmla="*/ 0 h 4127678"/>
                  <a:gd name="connsiteX1" fmla="*/ 1424955 w 6325367"/>
                  <a:gd name="connsiteY1" fmla="*/ 592428 h 4127678"/>
                  <a:gd name="connsiteX2" fmla="*/ 6325367 w 6325367"/>
                  <a:gd name="connsiteY2" fmla="*/ 0 h 4127678"/>
                  <a:gd name="connsiteX3" fmla="*/ 6325367 w 6325367"/>
                  <a:gd name="connsiteY3" fmla="*/ 4127678 h 4127678"/>
                  <a:gd name="connsiteX4" fmla="*/ 233660 w 6325367"/>
                  <a:gd name="connsiteY4" fmla="*/ 4127678 h 4127678"/>
                  <a:gd name="connsiteX5" fmla="*/ 1476470 w 6325367"/>
                  <a:gd name="connsiteY5" fmla="*/ 1828800 h 4127678"/>
                  <a:gd name="connsiteX6" fmla="*/ 1231773 w 6325367"/>
                  <a:gd name="connsiteY6" fmla="*/ 862884 h 4127678"/>
                  <a:gd name="connsiteX7" fmla="*/ 227220 w 6325367"/>
                  <a:gd name="connsiteY7" fmla="*/ 57954 h 4127678"/>
                  <a:gd name="connsiteX8" fmla="*/ 233660 w 6325367"/>
                  <a:gd name="connsiteY8" fmla="*/ 0 h 4127678"/>
                  <a:gd name="connsiteX0" fmla="*/ 233660 w 6325367"/>
                  <a:gd name="connsiteY0" fmla="*/ 0 h 4127678"/>
                  <a:gd name="connsiteX1" fmla="*/ 1424955 w 6325367"/>
                  <a:gd name="connsiteY1" fmla="*/ 592428 h 4127678"/>
                  <a:gd name="connsiteX2" fmla="*/ 6325367 w 6325367"/>
                  <a:gd name="connsiteY2" fmla="*/ 0 h 4127678"/>
                  <a:gd name="connsiteX3" fmla="*/ 6325367 w 6325367"/>
                  <a:gd name="connsiteY3" fmla="*/ 4127678 h 4127678"/>
                  <a:gd name="connsiteX4" fmla="*/ 233660 w 6325367"/>
                  <a:gd name="connsiteY4" fmla="*/ 4127678 h 4127678"/>
                  <a:gd name="connsiteX5" fmla="*/ 1476470 w 6325367"/>
                  <a:gd name="connsiteY5" fmla="*/ 1828800 h 4127678"/>
                  <a:gd name="connsiteX6" fmla="*/ 1231773 w 6325367"/>
                  <a:gd name="connsiteY6" fmla="*/ 862884 h 4127678"/>
                  <a:gd name="connsiteX7" fmla="*/ 227220 w 6325367"/>
                  <a:gd name="connsiteY7" fmla="*/ 57954 h 4127678"/>
                  <a:gd name="connsiteX8" fmla="*/ 233660 w 6325367"/>
                  <a:gd name="connsiteY8" fmla="*/ 0 h 4127678"/>
                  <a:gd name="connsiteX0" fmla="*/ 233660 w 6325367"/>
                  <a:gd name="connsiteY0" fmla="*/ 0 h 4127678"/>
                  <a:gd name="connsiteX1" fmla="*/ 1424955 w 6325367"/>
                  <a:gd name="connsiteY1" fmla="*/ 592428 h 4127678"/>
                  <a:gd name="connsiteX2" fmla="*/ 6325367 w 6325367"/>
                  <a:gd name="connsiteY2" fmla="*/ 0 h 4127678"/>
                  <a:gd name="connsiteX3" fmla="*/ 6325367 w 6325367"/>
                  <a:gd name="connsiteY3" fmla="*/ 4127678 h 4127678"/>
                  <a:gd name="connsiteX4" fmla="*/ 233660 w 6325367"/>
                  <a:gd name="connsiteY4" fmla="*/ 4127678 h 4127678"/>
                  <a:gd name="connsiteX5" fmla="*/ 1476470 w 6325367"/>
                  <a:gd name="connsiteY5" fmla="*/ 1873876 h 4127678"/>
                  <a:gd name="connsiteX6" fmla="*/ 1231773 w 6325367"/>
                  <a:gd name="connsiteY6" fmla="*/ 862884 h 4127678"/>
                  <a:gd name="connsiteX7" fmla="*/ 227220 w 6325367"/>
                  <a:gd name="connsiteY7" fmla="*/ 57954 h 4127678"/>
                  <a:gd name="connsiteX8" fmla="*/ 233660 w 6325367"/>
                  <a:gd name="connsiteY8" fmla="*/ 0 h 4127678"/>
                  <a:gd name="connsiteX0" fmla="*/ 231947 w 6323654"/>
                  <a:gd name="connsiteY0" fmla="*/ 0 h 4127678"/>
                  <a:gd name="connsiteX1" fmla="*/ 1423242 w 6323654"/>
                  <a:gd name="connsiteY1" fmla="*/ 592428 h 4127678"/>
                  <a:gd name="connsiteX2" fmla="*/ 6323654 w 6323654"/>
                  <a:gd name="connsiteY2" fmla="*/ 0 h 4127678"/>
                  <a:gd name="connsiteX3" fmla="*/ 6323654 w 6323654"/>
                  <a:gd name="connsiteY3" fmla="*/ 4127678 h 4127678"/>
                  <a:gd name="connsiteX4" fmla="*/ 231947 w 6323654"/>
                  <a:gd name="connsiteY4" fmla="*/ 4127678 h 4127678"/>
                  <a:gd name="connsiteX5" fmla="*/ 1494075 w 6323654"/>
                  <a:gd name="connsiteY5" fmla="*/ 1841679 h 4127678"/>
                  <a:gd name="connsiteX6" fmla="*/ 1230060 w 6323654"/>
                  <a:gd name="connsiteY6" fmla="*/ 862884 h 4127678"/>
                  <a:gd name="connsiteX7" fmla="*/ 225507 w 6323654"/>
                  <a:gd name="connsiteY7" fmla="*/ 57954 h 4127678"/>
                  <a:gd name="connsiteX8" fmla="*/ 231947 w 6323654"/>
                  <a:gd name="connsiteY8" fmla="*/ 0 h 4127678"/>
                  <a:gd name="connsiteX0" fmla="*/ 231947 w 6323654"/>
                  <a:gd name="connsiteY0" fmla="*/ 0 h 4127678"/>
                  <a:gd name="connsiteX1" fmla="*/ 1423242 w 6323654"/>
                  <a:gd name="connsiteY1" fmla="*/ 592428 h 4127678"/>
                  <a:gd name="connsiteX2" fmla="*/ 6323654 w 6323654"/>
                  <a:gd name="connsiteY2" fmla="*/ 0 h 4127678"/>
                  <a:gd name="connsiteX3" fmla="*/ 6323654 w 6323654"/>
                  <a:gd name="connsiteY3" fmla="*/ 4127678 h 4127678"/>
                  <a:gd name="connsiteX4" fmla="*/ 231947 w 6323654"/>
                  <a:gd name="connsiteY4" fmla="*/ 4127678 h 4127678"/>
                  <a:gd name="connsiteX5" fmla="*/ 1494075 w 6323654"/>
                  <a:gd name="connsiteY5" fmla="*/ 1841679 h 4127678"/>
                  <a:gd name="connsiteX6" fmla="*/ 1230060 w 6323654"/>
                  <a:gd name="connsiteY6" fmla="*/ 862884 h 4127678"/>
                  <a:gd name="connsiteX7" fmla="*/ 225507 w 6323654"/>
                  <a:gd name="connsiteY7" fmla="*/ 57954 h 4127678"/>
                  <a:gd name="connsiteX8" fmla="*/ 231947 w 6323654"/>
                  <a:gd name="connsiteY8" fmla="*/ 0 h 4127678"/>
                  <a:gd name="connsiteX0" fmla="*/ 231947 w 6323654"/>
                  <a:gd name="connsiteY0" fmla="*/ 0 h 4127678"/>
                  <a:gd name="connsiteX1" fmla="*/ 1423242 w 6323654"/>
                  <a:gd name="connsiteY1" fmla="*/ 592428 h 4127678"/>
                  <a:gd name="connsiteX2" fmla="*/ 6323654 w 6323654"/>
                  <a:gd name="connsiteY2" fmla="*/ 0 h 4127678"/>
                  <a:gd name="connsiteX3" fmla="*/ 6323654 w 6323654"/>
                  <a:gd name="connsiteY3" fmla="*/ 4127678 h 4127678"/>
                  <a:gd name="connsiteX4" fmla="*/ 231947 w 6323654"/>
                  <a:gd name="connsiteY4" fmla="*/ 4127678 h 4127678"/>
                  <a:gd name="connsiteX5" fmla="*/ 1494075 w 6323654"/>
                  <a:gd name="connsiteY5" fmla="*/ 1841679 h 4127678"/>
                  <a:gd name="connsiteX6" fmla="*/ 1230060 w 6323654"/>
                  <a:gd name="connsiteY6" fmla="*/ 862884 h 4127678"/>
                  <a:gd name="connsiteX7" fmla="*/ 225507 w 6323654"/>
                  <a:gd name="connsiteY7" fmla="*/ 57954 h 4127678"/>
                  <a:gd name="connsiteX8" fmla="*/ 231947 w 6323654"/>
                  <a:gd name="connsiteY8" fmla="*/ 0 h 4127678"/>
                  <a:gd name="connsiteX0" fmla="*/ 231947 w 6323654"/>
                  <a:gd name="connsiteY0" fmla="*/ 0 h 4127678"/>
                  <a:gd name="connsiteX1" fmla="*/ 1423242 w 6323654"/>
                  <a:gd name="connsiteY1" fmla="*/ 592428 h 4127678"/>
                  <a:gd name="connsiteX2" fmla="*/ 6323654 w 6323654"/>
                  <a:gd name="connsiteY2" fmla="*/ 0 h 4127678"/>
                  <a:gd name="connsiteX3" fmla="*/ 6323654 w 6323654"/>
                  <a:gd name="connsiteY3" fmla="*/ 4127678 h 4127678"/>
                  <a:gd name="connsiteX4" fmla="*/ 231947 w 6323654"/>
                  <a:gd name="connsiteY4" fmla="*/ 4127678 h 4127678"/>
                  <a:gd name="connsiteX5" fmla="*/ 1494075 w 6323654"/>
                  <a:gd name="connsiteY5" fmla="*/ 1841679 h 4127678"/>
                  <a:gd name="connsiteX6" fmla="*/ 1230060 w 6323654"/>
                  <a:gd name="connsiteY6" fmla="*/ 862884 h 4127678"/>
                  <a:gd name="connsiteX7" fmla="*/ 225507 w 6323654"/>
                  <a:gd name="connsiteY7" fmla="*/ 57954 h 4127678"/>
                  <a:gd name="connsiteX8" fmla="*/ 231947 w 6323654"/>
                  <a:gd name="connsiteY8" fmla="*/ 0 h 4127678"/>
                  <a:gd name="connsiteX0" fmla="*/ 231947 w 6323654"/>
                  <a:gd name="connsiteY0" fmla="*/ 0 h 4127678"/>
                  <a:gd name="connsiteX1" fmla="*/ 1423242 w 6323654"/>
                  <a:gd name="connsiteY1" fmla="*/ 592428 h 4127678"/>
                  <a:gd name="connsiteX2" fmla="*/ 6323654 w 6323654"/>
                  <a:gd name="connsiteY2" fmla="*/ 0 h 4127678"/>
                  <a:gd name="connsiteX3" fmla="*/ 6323654 w 6323654"/>
                  <a:gd name="connsiteY3" fmla="*/ 4127678 h 4127678"/>
                  <a:gd name="connsiteX4" fmla="*/ 231947 w 6323654"/>
                  <a:gd name="connsiteY4" fmla="*/ 4127678 h 4127678"/>
                  <a:gd name="connsiteX5" fmla="*/ 1494075 w 6323654"/>
                  <a:gd name="connsiteY5" fmla="*/ 1841679 h 4127678"/>
                  <a:gd name="connsiteX6" fmla="*/ 1230060 w 6323654"/>
                  <a:gd name="connsiteY6" fmla="*/ 862884 h 4127678"/>
                  <a:gd name="connsiteX7" fmla="*/ 225507 w 6323654"/>
                  <a:gd name="connsiteY7" fmla="*/ 57954 h 4127678"/>
                  <a:gd name="connsiteX8" fmla="*/ 231947 w 6323654"/>
                  <a:gd name="connsiteY8" fmla="*/ 0 h 4127678"/>
                  <a:gd name="connsiteX0" fmla="*/ 231947 w 6323654"/>
                  <a:gd name="connsiteY0" fmla="*/ 0 h 4127678"/>
                  <a:gd name="connsiteX1" fmla="*/ 1423242 w 6323654"/>
                  <a:gd name="connsiteY1" fmla="*/ 592428 h 4127678"/>
                  <a:gd name="connsiteX2" fmla="*/ 6323654 w 6323654"/>
                  <a:gd name="connsiteY2" fmla="*/ 0 h 4127678"/>
                  <a:gd name="connsiteX3" fmla="*/ 6323654 w 6323654"/>
                  <a:gd name="connsiteY3" fmla="*/ 4127678 h 4127678"/>
                  <a:gd name="connsiteX4" fmla="*/ 231947 w 6323654"/>
                  <a:gd name="connsiteY4" fmla="*/ 4127678 h 4127678"/>
                  <a:gd name="connsiteX5" fmla="*/ 1494075 w 6323654"/>
                  <a:gd name="connsiteY5" fmla="*/ 1841679 h 4127678"/>
                  <a:gd name="connsiteX6" fmla="*/ 1230060 w 6323654"/>
                  <a:gd name="connsiteY6" fmla="*/ 862884 h 4127678"/>
                  <a:gd name="connsiteX7" fmla="*/ 225507 w 6323654"/>
                  <a:gd name="connsiteY7" fmla="*/ 57954 h 4127678"/>
                  <a:gd name="connsiteX8" fmla="*/ 231947 w 6323654"/>
                  <a:gd name="connsiteY8" fmla="*/ 0 h 4127678"/>
                  <a:gd name="connsiteX0" fmla="*/ 231947 w 6323654"/>
                  <a:gd name="connsiteY0" fmla="*/ 0 h 4127678"/>
                  <a:gd name="connsiteX1" fmla="*/ 1423242 w 6323654"/>
                  <a:gd name="connsiteY1" fmla="*/ 592428 h 4127678"/>
                  <a:gd name="connsiteX2" fmla="*/ 6323654 w 6323654"/>
                  <a:gd name="connsiteY2" fmla="*/ 0 h 4127678"/>
                  <a:gd name="connsiteX3" fmla="*/ 6323654 w 6323654"/>
                  <a:gd name="connsiteY3" fmla="*/ 4127678 h 4127678"/>
                  <a:gd name="connsiteX4" fmla="*/ 231947 w 6323654"/>
                  <a:gd name="connsiteY4" fmla="*/ 4127678 h 4127678"/>
                  <a:gd name="connsiteX5" fmla="*/ 1494075 w 6323654"/>
                  <a:gd name="connsiteY5" fmla="*/ 1841679 h 4127678"/>
                  <a:gd name="connsiteX6" fmla="*/ 1230060 w 6323654"/>
                  <a:gd name="connsiteY6" fmla="*/ 862884 h 4127678"/>
                  <a:gd name="connsiteX7" fmla="*/ 225507 w 6323654"/>
                  <a:gd name="connsiteY7" fmla="*/ 57954 h 4127678"/>
                  <a:gd name="connsiteX8" fmla="*/ 231947 w 6323654"/>
                  <a:gd name="connsiteY8" fmla="*/ 0 h 4127678"/>
                  <a:gd name="connsiteX0" fmla="*/ 231947 w 6323654"/>
                  <a:gd name="connsiteY0" fmla="*/ 0 h 4127678"/>
                  <a:gd name="connsiteX1" fmla="*/ 1423242 w 6323654"/>
                  <a:gd name="connsiteY1" fmla="*/ 592428 h 4127678"/>
                  <a:gd name="connsiteX2" fmla="*/ 2382717 w 6323654"/>
                  <a:gd name="connsiteY2" fmla="*/ 476518 h 4127678"/>
                  <a:gd name="connsiteX3" fmla="*/ 6323654 w 6323654"/>
                  <a:gd name="connsiteY3" fmla="*/ 0 h 4127678"/>
                  <a:gd name="connsiteX4" fmla="*/ 6323654 w 6323654"/>
                  <a:gd name="connsiteY4" fmla="*/ 4127678 h 4127678"/>
                  <a:gd name="connsiteX5" fmla="*/ 231947 w 6323654"/>
                  <a:gd name="connsiteY5" fmla="*/ 4127678 h 4127678"/>
                  <a:gd name="connsiteX6" fmla="*/ 1494075 w 6323654"/>
                  <a:gd name="connsiteY6" fmla="*/ 1841679 h 4127678"/>
                  <a:gd name="connsiteX7" fmla="*/ 1230060 w 6323654"/>
                  <a:gd name="connsiteY7" fmla="*/ 862884 h 4127678"/>
                  <a:gd name="connsiteX8" fmla="*/ 225507 w 6323654"/>
                  <a:gd name="connsiteY8" fmla="*/ 57954 h 4127678"/>
                  <a:gd name="connsiteX9" fmla="*/ 231947 w 6323654"/>
                  <a:gd name="connsiteY9"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6323654 w 6323654"/>
                  <a:gd name="connsiteY3" fmla="*/ 0 h 4127678"/>
                  <a:gd name="connsiteX4" fmla="*/ 6323654 w 6323654"/>
                  <a:gd name="connsiteY4" fmla="*/ 4127678 h 4127678"/>
                  <a:gd name="connsiteX5" fmla="*/ 231947 w 6323654"/>
                  <a:gd name="connsiteY5" fmla="*/ 4127678 h 4127678"/>
                  <a:gd name="connsiteX6" fmla="*/ 1494075 w 6323654"/>
                  <a:gd name="connsiteY6" fmla="*/ 1841679 h 4127678"/>
                  <a:gd name="connsiteX7" fmla="*/ 1230060 w 6323654"/>
                  <a:gd name="connsiteY7" fmla="*/ 862884 h 4127678"/>
                  <a:gd name="connsiteX8" fmla="*/ 225507 w 6323654"/>
                  <a:gd name="connsiteY8" fmla="*/ 57954 h 4127678"/>
                  <a:gd name="connsiteX9" fmla="*/ 231947 w 6323654"/>
                  <a:gd name="connsiteY9"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6323654 w 6323654"/>
                  <a:gd name="connsiteY3" fmla="*/ 0 h 4127678"/>
                  <a:gd name="connsiteX4" fmla="*/ 6323654 w 6323654"/>
                  <a:gd name="connsiteY4" fmla="*/ 4127678 h 4127678"/>
                  <a:gd name="connsiteX5" fmla="*/ 231947 w 6323654"/>
                  <a:gd name="connsiteY5" fmla="*/ 4127678 h 4127678"/>
                  <a:gd name="connsiteX6" fmla="*/ 1494075 w 6323654"/>
                  <a:gd name="connsiteY6" fmla="*/ 1841679 h 4127678"/>
                  <a:gd name="connsiteX7" fmla="*/ 1230060 w 6323654"/>
                  <a:gd name="connsiteY7" fmla="*/ 862884 h 4127678"/>
                  <a:gd name="connsiteX8" fmla="*/ 225507 w 6323654"/>
                  <a:gd name="connsiteY8" fmla="*/ 57954 h 4127678"/>
                  <a:gd name="connsiteX9" fmla="*/ 231947 w 6323654"/>
                  <a:gd name="connsiteY9"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6323654 w 6323654"/>
                  <a:gd name="connsiteY3" fmla="*/ 0 h 4127678"/>
                  <a:gd name="connsiteX4" fmla="*/ 6323654 w 6323654"/>
                  <a:gd name="connsiteY4" fmla="*/ 4127678 h 4127678"/>
                  <a:gd name="connsiteX5" fmla="*/ 231947 w 6323654"/>
                  <a:gd name="connsiteY5" fmla="*/ 4127678 h 4127678"/>
                  <a:gd name="connsiteX6" fmla="*/ 1494075 w 6323654"/>
                  <a:gd name="connsiteY6" fmla="*/ 1841679 h 4127678"/>
                  <a:gd name="connsiteX7" fmla="*/ 1230060 w 6323654"/>
                  <a:gd name="connsiteY7" fmla="*/ 862884 h 4127678"/>
                  <a:gd name="connsiteX8" fmla="*/ 225507 w 6323654"/>
                  <a:gd name="connsiteY8" fmla="*/ 57954 h 4127678"/>
                  <a:gd name="connsiteX9" fmla="*/ 231947 w 6323654"/>
                  <a:gd name="connsiteY9"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6323654 w 6323654"/>
                  <a:gd name="connsiteY3" fmla="*/ 0 h 4127678"/>
                  <a:gd name="connsiteX4" fmla="*/ 6323654 w 6323654"/>
                  <a:gd name="connsiteY4" fmla="*/ 4127678 h 4127678"/>
                  <a:gd name="connsiteX5" fmla="*/ 231947 w 6323654"/>
                  <a:gd name="connsiteY5" fmla="*/ 4127678 h 4127678"/>
                  <a:gd name="connsiteX6" fmla="*/ 1494075 w 6323654"/>
                  <a:gd name="connsiteY6" fmla="*/ 1841679 h 4127678"/>
                  <a:gd name="connsiteX7" fmla="*/ 1230060 w 6323654"/>
                  <a:gd name="connsiteY7" fmla="*/ 862884 h 4127678"/>
                  <a:gd name="connsiteX8" fmla="*/ 225507 w 6323654"/>
                  <a:gd name="connsiteY8" fmla="*/ 57954 h 4127678"/>
                  <a:gd name="connsiteX9" fmla="*/ 231947 w 6323654"/>
                  <a:gd name="connsiteY9"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6323654 w 6323654"/>
                  <a:gd name="connsiteY3" fmla="*/ 0 h 4127678"/>
                  <a:gd name="connsiteX4" fmla="*/ 6323654 w 6323654"/>
                  <a:gd name="connsiteY4" fmla="*/ 4127678 h 4127678"/>
                  <a:gd name="connsiteX5" fmla="*/ 231947 w 6323654"/>
                  <a:gd name="connsiteY5" fmla="*/ 4127678 h 4127678"/>
                  <a:gd name="connsiteX6" fmla="*/ 1494075 w 6323654"/>
                  <a:gd name="connsiteY6" fmla="*/ 1841679 h 4127678"/>
                  <a:gd name="connsiteX7" fmla="*/ 1230060 w 6323654"/>
                  <a:gd name="connsiteY7" fmla="*/ 862884 h 4127678"/>
                  <a:gd name="connsiteX8" fmla="*/ 225507 w 6323654"/>
                  <a:gd name="connsiteY8" fmla="*/ 57954 h 4127678"/>
                  <a:gd name="connsiteX9" fmla="*/ 231947 w 6323654"/>
                  <a:gd name="connsiteY9"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6323654 w 6323654"/>
                  <a:gd name="connsiteY3" fmla="*/ 0 h 4127678"/>
                  <a:gd name="connsiteX4" fmla="*/ 6323654 w 6323654"/>
                  <a:gd name="connsiteY4" fmla="*/ 4127678 h 4127678"/>
                  <a:gd name="connsiteX5" fmla="*/ 231947 w 6323654"/>
                  <a:gd name="connsiteY5" fmla="*/ 4127678 h 4127678"/>
                  <a:gd name="connsiteX6" fmla="*/ 1494075 w 6323654"/>
                  <a:gd name="connsiteY6" fmla="*/ 1841679 h 4127678"/>
                  <a:gd name="connsiteX7" fmla="*/ 1230060 w 6323654"/>
                  <a:gd name="connsiteY7" fmla="*/ 862884 h 4127678"/>
                  <a:gd name="connsiteX8" fmla="*/ 225507 w 6323654"/>
                  <a:gd name="connsiteY8" fmla="*/ 57954 h 4127678"/>
                  <a:gd name="connsiteX9" fmla="*/ 231947 w 6323654"/>
                  <a:gd name="connsiteY9"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6323654 w 6323654"/>
                  <a:gd name="connsiteY3" fmla="*/ 0 h 4127678"/>
                  <a:gd name="connsiteX4" fmla="*/ 6323654 w 6323654"/>
                  <a:gd name="connsiteY4" fmla="*/ 4127678 h 4127678"/>
                  <a:gd name="connsiteX5" fmla="*/ 231947 w 6323654"/>
                  <a:gd name="connsiteY5" fmla="*/ 4127678 h 4127678"/>
                  <a:gd name="connsiteX6" fmla="*/ 1494075 w 6323654"/>
                  <a:gd name="connsiteY6" fmla="*/ 1841679 h 4127678"/>
                  <a:gd name="connsiteX7" fmla="*/ 1230060 w 6323654"/>
                  <a:gd name="connsiteY7" fmla="*/ 862884 h 4127678"/>
                  <a:gd name="connsiteX8" fmla="*/ 225507 w 6323654"/>
                  <a:gd name="connsiteY8" fmla="*/ 57954 h 4127678"/>
                  <a:gd name="connsiteX9" fmla="*/ 231947 w 6323654"/>
                  <a:gd name="connsiteY9"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6323654 w 6323654"/>
                  <a:gd name="connsiteY3" fmla="*/ 0 h 4127678"/>
                  <a:gd name="connsiteX4" fmla="*/ 6323654 w 6323654"/>
                  <a:gd name="connsiteY4" fmla="*/ 4127678 h 4127678"/>
                  <a:gd name="connsiteX5" fmla="*/ 231947 w 6323654"/>
                  <a:gd name="connsiteY5" fmla="*/ 4127678 h 4127678"/>
                  <a:gd name="connsiteX6" fmla="*/ 1494075 w 6323654"/>
                  <a:gd name="connsiteY6" fmla="*/ 1841679 h 4127678"/>
                  <a:gd name="connsiteX7" fmla="*/ 1230060 w 6323654"/>
                  <a:gd name="connsiteY7" fmla="*/ 862884 h 4127678"/>
                  <a:gd name="connsiteX8" fmla="*/ 225507 w 6323654"/>
                  <a:gd name="connsiteY8" fmla="*/ 57954 h 4127678"/>
                  <a:gd name="connsiteX9" fmla="*/ 231947 w 6323654"/>
                  <a:gd name="connsiteY9"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002790 w 6323654"/>
                  <a:gd name="connsiteY3" fmla="*/ 1178416 h 4127678"/>
                  <a:gd name="connsiteX4" fmla="*/ 6323654 w 6323654"/>
                  <a:gd name="connsiteY4" fmla="*/ 0 h 4127678"/>
                  <a:gd name="connsiteX5" fmla="*/ 6323654 w 6323654"/>
                  <a:gd name="connsiteY5" fmla="*/ 4127678 h 4127678"/>
                  <a:gd name="connsiteX6" fmla="*/ 231947 w 6323654"/>
                  <a:gd name="connsiteY6" fmla="*/ 4127678 h 4127678"/>
                  <a:gd name="connsiteX7" fmla="*/ 1494075 w 6323654"/>
                  <a:gd name="connsiteY7" fmla="*/ 1841679 h 4127678"/>
                  <a:gd name="connsiteX8" fmla="*/ 1230060 w 6323654"/>
                  <a:gd name="connsiteY8" fmla="*/ 862884 h 4127678"/>
                  <a:gd name="connsiteX9" fmla="*/ 225507 w 6323654"/>
                  <a:gd name="connsiteY9" fmla="*/ 57954 h 4127678"/>
                  <a:gd name="connsiteX10" fmla="*/ 231947 w 6323654"/>
                  <a:gd name="connsiteY10"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382717 w 6323654"/>
                  <a:gd name="connsiteY3" fmla="*/ 1133340 h 4127678"/>
                  <a:gd name="connsiteX4" fmla="*/ 6323654 w 6323654"/>
                  <a:gd name="connsiteY4" fmla="*/ 0 h 4127678"/>
                  <a:gd name="connsiteX5" fmla="*/ 6323654 w 6323654"/>
                  <a:gd name="connsiteY5" fmla="*/ 4127678 h 4127678"/>
                  <a:gd name="connsiteX6" fmla="*/ 231947 w 6323654"/>
                  <a:gd name="connsiteY6" fmla="*/ 4127678 h 4127678"/>
                  <a:gd name="connsiteX7" fmla="*/ 1494075 w 6323654"/>
                  <a:gd name="connsiteY7" fmla="*/ 1841679 h 4127678"/>
                  <a:gd name="connsiteX8" fmla="*/ 1230060 w 6323654"/>
                  <a:gd name="connsiteY8" fmla="*/ 862884 h 4127678"/>
                  <a:gd name="connsiteX9" fmla="*/ 225507 w 6323654"/>
                  <a:gd name="connsiteY9" fmla="*/ 57954 h 4127678"/>
                  <a:gd name="connsiteX10" fmla="*/ 231947 w 6323654"/>
                  <a:gd name="connsiteY10"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382717 w 6323654"/>
                  <a:gd name="connsiteY3" fmla="*/ 1133340 h 4127678"/>
                  <a:gd name="connsiteX4" fmla="*/ 6323654 w 6323654"/>
                  <a:gd name="connsiteY4" fmla="*/ 0 h 4127678"/>
                  <a:gd name="connsiteX5" fmla="*/ 6323654 w 6323654"/>
                  <a:gd name="connsiteY5" fmla="*/ 4127678 h 4127678"/>
                  <a:gd name="connsiteX6" fmla="*/ 231947 w 6323654"/>
                  <a:gd name="connsiteY6" fmla="*/ 4127678 h 4127678"/>
                  <a:gd name="connsiteX7" fmla="*/ 1494075 w 6323654"/>
                  <a:gd name="connsiteY7" fmla="*/ 1841679 h 4127678"/>
                  <a:gd name="connsiteX8" fmla="*/ 1230060 w 6323654"/>
                  <a:gd name="connsiteY8" fmla="*/ 862884 h 4127678"/>
                  <a:gd name="connsiteX9" fmla="*/ 225507 w 6323654"/>
                  <a:gd name="connsiteY9" fmla="*/ 57954 h 4127678"/>
                  <a:gd name="connsiteX10" fmla="*/ 231947 w 6323654"/>
                  <a:gd name="connsiteY10"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6323654 w 6323654"/>
                  <a:gd name="connsiteY4" fmla="*/ 0 h 4127678"/>
                  <a:gd name="connsiteX5" fmla="*/ 6323654 w 6323654"/>
                  <a:gd name="connsiteY5" fmla="*/ 4127678 h 4127678"/>
                  <a:gd name="connsiteX6" fmla="*/ 231947 w 6323654"/>
                  <a:gd name="connsiteY6" fmla="*/ 4127678 h 4127678"/>
                  <a:gd name="connsiteX7" fmla="*/ 1494075 w 6323654"/>
                  <a:gd name="connsiteY7" fmla="*/ 1841679 h 4127678"/>
                  <a:gd name="connsiteX8" fmla="*/ 1230060 w 6323654"/>
                  <a:gd name="connsiteY8" fmla="*/ 862884 h 4127678"/>
                  <a:gd name="connsiteX9" fmla="*/ 225507 w 6323654"/>
                  <a:gd name="connsiteY9" fmla="*/ 57954 h 4127678"/>
                  <a:gd name="connsiteX10" fmla="*/ 231947 w 6323654"/>
                  <a:gd name="connsiteY10"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6323654 w 6323654"/>
                  <a:gd name="connsiteY4" fmla="*/ 0 h 4127678"/>
                  <a:gd name="connsiteX5" fmla="*/ 6323654 w 6323654"/>
                  <a:gd name="connsiteY5" fmla="*/ 4127678 h 4127678"/>
                  <a:gd name="connsiteX6" fmla="*/ 231947 w 6323654"/>
                  <a:gd name="connsiteY6" fmla="*/ 4127678 h 4127678"/>
                  <a:gd name="connsiteX7" fmla="*/ 1494075 w 6323654"/>
                  <a:gd name="connsiteY7" fmla="*/ 1841679 h 4127678"/>
                  <a:gd name="connsiteX8" fmla="*/ 1230060 w 6323654"/>
                  <a:gd name="connsiteY8" fmla="*/ 862884 h 4127678"/>
                  <a:gd name="connsiteX9" fmla="*/ 225507 w 6323654"/>
                  <a:gd name="connsiteY9" fmla="*/ 57954 h 4127678"/>
                  <a:gd name="connsiteX10" fmla="*/ 231947 w 6323654"/>
                  <a:gd name="connsiteY10"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6323654 w 6323654"/>
                  <a:gd name="connsiteY4" fmla="*/ 0 h 4127678"/>
                  <a:gd name="connsiteX5" fmla="*/ 6323654 w 6323654"/>
                  <a:gd name="connsiteY5" fmla="*/ 4127678 h 4127678"/>
                  <a:gd name="connsiteX6" fmla="*/ 231947 w 6323654"/>
                  <a:gd name="connsiteY6" fmla="*/ 4127678 h 4127678"/>
                  <a:gd name="connsiteX7" fmla="*/ 1494075 w 6323654"/>
                  <a:gd name="connsiteY7" fmla="*/ 1841679 h 4127678"/>
                  <a:gd name="connsiteX8" fmla="*/ 1230060 w 6323654"/>
                  <a:gd name="connsiteY8" fmla="*/ 862884 h 4127678"/>
                  <a:gd name="connsiteX9" fmla="*/ 225507 w 6323654"/>
                  <a:gd name="connsiteY9" fmla="*/ 57954 h 4127678"/>
                  <a:gd name="connsiteX10" fmla="*/ 231947 w 6323654"/>
                  <a:gd name="connsiteY10"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6323654 w 6323654"/>
                  <a:gd name="connsiteY4" fmla="*/ 0 h 4127678"/>
                  <a:gd name="connsiteX5" fmla="*/ 6323654 w 6323654"/>
                  <a:gd name="connsiteY5" fmla="*/ 4127678 h 4127678"/>
                  <a:gd name="connsiteX6" fmla="*/ 231947 w 6323654"/>
                  <a:gd name="connsiteY6" fmla="*/ 4127678 h 4127678"/>
                  <a:gd name="connsiteX7" fmla="*/ 1494075 w 6323654"/>
                  <a:gd name="connsiteY7" fmla="*/ 1841679 h 4127678"/>
                  <a:gd name="connsiteX8" fmla="*/ 1230060 w 6323654"/>
                  <a:gd name="connsiteY8" fmla="*/ 862884 h 4127678"/>
                  <a:gd name="connsiteX9" fmla="*/ 225507 w 6323654"/>
                  <a:gd name="connsiteY9" fmla="*/ 57954 h 4127678"/>
                  <a:gd name="connsiteX10" fmla="*/ 231947 w 6323654"/>
                  <a:gd name="connsiteY10"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6323654 w 6323654"/>
                  <a:gd name="connsiteY4" fmla="*/ 0 h 4127678"/>
                  <a:gd name="connsiteX5" fmla="*/ 6323654 w 6323654"/>
                  <a:gd name="connsiteY5" fmla="*/ 4127678 h 4127678"/>
                  <a:gd name="connsiteX6" fmla="*/ 231947 w 6323654"/>
                  <a:gd name="connsiteY6" fmla="*/ 4127678 h 4127678"/>
                  <a:gd name="connsiteX7" fmla="*/ 1494075 w 6323654"/>
                  <a:gd name="connsiteY7" fmla="*/ 1841679 h 4127678"/>
                  <a:gd name="connsiteX8" fmla="*/ 1230060 w 6323654"/>
                  <a:gd name="connsiteY8" fmla="*/ 862884 h 4127678"/>
                  <a:gd name="connsiteX9" fmla="*/ 225507 w 6323654"/>
                  <a:gd name="connsiteY9" fmla="*/ 57954 h 4127678"/>
                  <a:gd name="connsiteX10" fmla="*/ 231947 w 6323654"/>
                  <a:gd name="connsiteY10"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6323654 w 6323654"/>
                  <a:gd name="connsiteY4" fmla="*/ 0 h 4127678"/>
                  <a:gd name="connsiteX5" fmla="*/ 6323654 w 6323654"/>
                  <a:gd name="connsiteY5" fmla="*/ 4127678 h 4127678"/>
                  <a:gd name="connsiteX6" fmla="*/ 231947 w 6323654"/>
                  <a:gd name="connsiteY6" fmla="*/ 4127678 h 4127678"/>
                  <a:gd name="connsiteX7" fmla="*/ 1494075 w 6323654"/>
                  <a:gd name="connsiteY7" fmla="*/ 1841679 h 4127678"/>
                  <a:gd name="connsiteX8" fmla="*/ 1230060 w 6323654"/>
                  <a:gd name="connsiteY8" fmla="*/ 862884 h 4127678"/>
                  <a:gd name="connsiteX9" fmla="*/ 225507 w 6323654"/>
                  <a:gd name="connsiteY9" fmla="*/ 57954 h 4127678"/>
                  <a:gd name="connsiteX10" fmla="*/ 231947 w 6323654"/>
                  <a:gd name="connsiteY10"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6323654 w 6323654"/>
                  <a:gd name="connsiteY4" fmla="*/ 0 h 4127678"/>
                  <a:gd name="connsiteX5" fmla="*/ 6323654 w 6323654"/>
                  <a:gd name="connsiteY5" fmla="*/ 4127678 h 4127678"/>
                  <a:gd name="connsiteX6" fmla="*/ 231947 w 6323654"/>
                  <a:gd name="connsiteY6" fmla="*/ 4127678 h 4127678"/>
                  <a:gd name="connsiteX7" fmla="*/ 1494075 w 6323654"/>
                  <a:gd name="connsiteY7" fmla="*/ 1841679 h 4127678"/>
                  <a:gd name="connsiteX8" fmla="*/ 1230060 w 6323654"/>
                  <a:gd name="connsiteY8" fmla="*/ 862884 h 4127678"/>
                  <a:gd name="connsiteX9" fmla="*/ 225507 w 6323654"/>
                  <a:gd name="connsiteY9" fmla="*/ 57954 h 4127678"/>
                  <a:gd name="connsiteX10" fmla="*/ 231947 w 6323654"/>
                  <a:gd name="connsiteY10"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3664165 w 6323654"/>
                  <a:gd name="connsiteY4" fmla="*/ 772732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4108486 w 6323654"/>
                  <a:gd name="connsiteY4" fmla="*/ 1622738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08475 w 6323654"/>
                  <a:gd name="connsiteY3" fmla="*/ 1133340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6323654 w 6323654"/>
                  <a:gd name="connsiteY5" fmla="*/ 0 h 4127678"/>
                  <a:gd name="connsiteX6" fmla="*/ 6323654 w 6323654"/>
                  <a:gd name="connsiteY6" fmla="*/ 4127678 h 4127678"/>
                  <a:gd name="connsiteX7" fmla="*/ 231947 w 6323654"/>
                  <a:gd name="connsiteY7" fmla="*/ 4127678 h 4127678"/>
                  <a:gd name="connsiteX8" fmla="*/ 1494075 w 6323654"/>
                  <a:gd name="connsiteY8" fmla="*/ 1841679 h 4127678"/>
                  <a:gd name="connsiteX9" fmla="*/ 1230060 w 6323654"/>
                  <a:gd name="connsiteY9" fmla="*/ 862884 h 4127678"/>
                  <a:gd name="connsiteX10" fmla="*/ 225507 w 6323654"/>
                  <a:gd name="connsiteY10" fmla="*/ 57954 h 4127678"/>
                  <a:gd name="connsiteX11" fmla="*/ 231947 w 6323654"/>
                  <a:gd name="connsiteY11"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5119477 w 6323654"/>
                  <a:gd name="connsiteY5" fmla="*/ 856445 h 4127678"/>
                  <a:gd name="connsiteX6" fmla="*/ 6323654 w 6323654"/>
                  <a:gd name="connsiteY6" fmla="*/ 0 h 4127678"/>
                  <a:gd name="connsiteX7" fmla="*/ 6323654 w 6323654"/>
                  <a:gd name="connsiteY7" fmla="*/ 4127678 h 4127678"/>
                  <a:gd name="connsiteX8" fmla="*/ 231947 w 6323654"/>
                  <a:gd name="connsiteY8" fmla="*/ 4127678 h 4127678"/>
                  <a:gd name="connsiteX9" fmla="*/ 1494075 w 6323654"/>
                  <a:gd name="connsiteY9" fmla="*/ 1841679 h 4127678"/>
                  <a:gd name="connsiteX10" fmla="*/ 1230060 w 6323654"/>
                  <a:gd name="connsiteY10" fmla="*/ 862884 h 4127678"/>
                  <a:gd name="connsiteX11" fmla="*/ 225507 w 6323654"/>
                  <a:gd name="connsiteY11" fmla="*/ 57954 h 4127678"/>
                  <a:gd name="connsiteX12" fmla="*/ 231947 w 6323654"/>
                  <a:gd name="connsiteY12"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3110373 w 6323654"/>
                  <a:gd name="connsiteY5" fmla="*/ 2743200 h 4127678"/>
                  <a:gd name="connsiteX6" fmla="*/ 6323654 w 6323654"/>
                  <a:gd name="connsiteY6" fmla="*/ 0 h 4127678"/>
                  <a:gd name="connsiteX7" fmla="*/ 6323654 w 6323654"/>
                  <a:gd name="connsiteY7" fmla="*/ 4127678 h 4127678"/>
                  <a:gd name="connsiteX8" fmla="*/ 231947 w 6323654"/>
                  <a:gd name="connsiteY8" fmla="*/ 4127678 h 4127678"/>
                  <a:gd name="connsiteX9" fmla="*/ 1494075 w 6323654"/>
                  <a:gd name="connsiteY9" fmla="*/ 1841679 h 4127678"/>
                  <a:gd name="connsiteX10" fmla="*/ 1230060 w 6323654"/>
                  <a:gd name="connsiteY10" fmla="*/ 862884 h 4127678"/>
                  <a:gd name="connsiteX11" fmla="*/ 225507 w 6323654"/>
                  <a:gd name="connsiteY11" fmla="*/ 57954 h 4127678"/>
                  <a:gd name="connsiteX12" fmla="*/ 231947 w 6323654"/>
                  <a:gd name="connsiteY12"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3110373 w 6323654"/>
                  <a:gd name="connsiteY5" fmla="*/ 2743200 h 4127678"/>
                  <a:gd name="connsiteX6" fmla="*/ 4604322 w 6323654"/>
                  <a:gd name="connsiteY6" fmla="*/ 1461752 h 4127678"/>
                  <a:gd name="connsiteX7" fmla="*/ 6323654 w 6323654"/>
                  <a:gd name="connsiteY7" fmla="*/ 0 h 4127678"/>
                  <a:gd name="connsiteX8" fmla="*/ 6323654 w 6323654"/>
                  <a:gd name="connsiteY8" fmla="*/ 4127678 h 4127678"/>
                  <a:gd name="connsiteX9" fmla="*/ 231947 w 6323654"/>
                  <a:gd name="connsiteY9" fmla="*/ 4127678 h 4127678"/>
                  <a:gd name="connsiteX10" fmla="*/ 1494075 w 6323654"/>
                  <a:gd name="connsiteY10" fmla="*/ 1841679 h 4127678"/>
                  <a:gd name="connsiteX11" fmla="*/ 1230060 w 6323654"/>
                  <a:gd name="connsiteY11" fmla="*/ 862884 h 4127678"/>
                  <a:gd name="connsiteX12" fmla="*/ 225507 w 6323654"/>
                  <a:gd name="connsiteY12" fmla="*/ 57954 h 4127678"/>
                  <a:gd name="connsiteX13" fmla="*/ 231947 w 6323654"/>
                  <a:gd name="connsiteY13"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3110373 w 6323654"/>
                  <a:gd name="connsiteY5" fmla="*/ 2743200 h 4127678"/>
                  <a:gd name="connsiteX6" fmla="*/ 4842581 w 6323654"/>
                  <a:gd name="connsiteY6" fmla="*/ 2054180 h 4127678"/>
                  <a:gd name="connsiteX7" fmla="*/ 6323654 w 6323654"/>
                  <a:gd name="connsiteY7" fmla="*/ 0 h 4127678"/>
                  <a:gd name="connsiteX8" fmla="*/ 6323654 w 6323654"/>
                  <a:gd name="connsiteY8" fmla="*/ 4127678 h 4127678"/>
                  <a:gd name="connsiteX9" fmla="*/ 231947 w 6323654"/>
                  <a:gd name="connsiteY9" fmla="*/ 4127678 h 4127678"/>
                  <a:gd name="connsiteX10" fmla="*/ 1494075 w 6323654"/>
                  <a:gd name="connsiteY10" fmla="*/ 1841679 h 4127678"/>
                  <a:gd name="connsiteX11" fmla="*/ 1230060 w 6323654"/>
                  <a:gd name="connsiteY11" fmla="*/ 862884 h 4127678"/>
                  <a:gd name="connsiteX12" fmla="*/ 225507 w 6323654"/>
                  <a:gd name="connsiteY12" fmla="*/ 57954 h 4127678"/>
                  <a:gd name="connsiteX13" fmla="*/ 231947 w 6323654"/>
                  <a:gd name="connsiteY13"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2601658 w 6323654"/>
                  <a:gd name="connsiteY5" fmla="*/ 2054180 h 4127678"/>
                  <a:gd name="connsiteX6" fmla="*/ 4842581 w 6323654"/>
                  <a:gd name="connsiteY6" fmla="*/ 2054180 h 4127678"/>
                  <a:gd name="connsiteX7" fmla="*/ 6323654 w 6323654"/>
                  <a:gd name="connsiteY7" fmla="*/ 0 h 4127678"/>
                  <a:gd name="connsiteX8" fmla="*/ 6323654 w 6323654"/>
                  <a:gd name="connsiteY8" fmla="*/ 4127678 h 4127678"/>
                  <a:gd name="connsiteX9" fmla="*/ 231947 w 6323654"/>
                  <a:gd name="connsiteY9" fmla="*/ 4127678 h 4127678"/>
                  <a:gd name="connsiteX10" fmla="*/ 1494075 w 6323654"/>
                  <a:gd name="connsiteY10" fmla="*/ 1841679 h 4127678"/>
                  <a:gd name="connsiteX11" fmla="*/ 1230060 w 6323654"/>
                  <a:gd name="connsiteY11" fmla="*/ 862884 h 4127678"/>
                  <a:gd name="connsiteX12" fmla="*/ 225507 w 6323654"/>
                  <a:gd name="connsiteY12" fmla="*/ 57954 h 4127678"/>
                  <a:gd name="connsiteX13" fmla="*/ 231947 w 6323654"/>
                  <a:gd name="connsiteY13"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2601658 w 6323654"/>
                  <a:gd name="connsiteY5" fmla="*/ 2054180 h 4127678"/>
                  <a:gd name="connsiteX6" fmla="*/ 4842581 w 6323654"/>
                  <a:gd name="connsiteY6" fmla="*/ 2054180 h 4127678"/>
                  <a:gd name="connsiteX7" fmla="*/ 6323654 w 6323654"/>
                  <a:gd name="connsiteY7" fmla="*/ 0 h 4127678"/>
                  <a:gd name="connsiteX8" fmla="*/ 6323654 w 6323654"/>
                  <a:gd name="connsiteY8" fmla="*/ 4127678 h 4127678"/>
                  <a:gd name="connsiteX9" fmla="*/ 231947 w 6323654"/>
                  <a:gd name="connsiteY9" fmla="*/ 4127678 h 4127678"/>
                  <a:gd name="connsiteX10" fmla="*/ 1494075 w 6323654"/>
                  <a:gd name="connsiteY10" fmla="*/ 1841679 h 4127678"/>
                  <a:gd name="connsiteX11" fmla="*/ 1230060 w 6323654"/>
                  <a:gd name="connsiteY11" fmla="*/ 862884 h 4127678"/>
                  <a:gd name="connsiteX12" fmla="*/ 225507 w 6323654"/>
                  <a:gd name="connsiteY12" fmla="*/ 57954 h 4127678"/>
                  <a:gd name="connsiteX13" fmla="*/ 231947 w 6323654"/>
                  <a:gd name="connsiteY13"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2601658 w 6323654"/>
                  <a:gd name="connsiteY5" fmla="*/ 2054180 h 4127678"/>
                  <a:gd name="connsiteX6" fmla="*/ 4842581 w 6323654"/>
                  <a:gd name="connsiteY6" fmla="*/ 2054180 h 4127678"/>
                  <a:gd name="connsiteX7" fmla="*/ 6323654 w 6323654"/>
                  <a:gd name="connsiteY7" fmla="*/ 0 h 4127678"/>
                  <a:gd name="connsiteX8" fmla="*/ 6323654 w 6323654"/>
                  <a:gd name="connsiteY8" fmla="*/ 4127678 h 4127678"/>
                  <a:gd name="connsiteX9" fmla="*/ 231947 w 6323654"/>
                  <a:gd name="connsiteY9" fmla="*/ 4127678 h 4127678"/>
                  <a:gd name="connsiteX10" fmla="*/ 1494075 w 6323654"/>
                  <a:gd name="connsiteY10" fmla="*/ 1841679 h 4127678"/>
                  <a:gd name="connsiteX11" fmla="*/ 1230060 w 6323654"/>
                  <a:gd name="connsiteY11" fmla="*/ 862884 h 4127678"/>
                  <a:gd name="connsiteX12" fmla="*/ 225507 w 6323654"/>
                  <a:gd name="connsiteY12" fmla="*/ 57954 h 4127678"/>
                  <a:gd name="connsiteX13" fmla="*/ 231947 w 6323654"/>
                  <a:gd name="connsiteY13"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2614537 w 6323654"/>
                  <a:gd name="connsiteY5" fmla="*/ 2047740 h 4127678"/>
                  <a:gd name="connsiteX6" fmla="*/ 4842581 w 6323654"/>
                  <a:gd name="connsiteY6" fmla="*/ 2054180 h 4127678"/>
                  <a:gd name="connsiteX7" fmla="*/ 6323654 w 6323654"/>
                  <a:gd name="connsiteY7" fmla="*/ 0 h 4127678"/>
                  <a:gd name="connsiteX8" fmla="*/ 6323654 w 6323654"/>
                  <a:gd name="connsiteY8" fmla="*/ 4127678 h 4127678"/>
                  <a:gd name="connsiteX9" fmla="*/ 231947 w 6323654"/>
                  <a:gd name="connsiteY9" fmla="*/ 4127678 h 4127678"/>
                  <a:gd name="connsiteX10" fmla="*/ 1494075 w 6323654"/>
                  <a:gd name="connsiteY10" fmla="*/ 1841679 h 4127678"/>
                  <a:gd name="connsiteX11" fmla="*/ 1230060 w 6323654"/>
                  <a:gd name="connsiteY11" fmla="*/ 862884 h 4127678"/>
                  <a:gd name="connsiteX12" fmla="*/ 225507 w 6323654"/>
                  <a:gd name="connsiteY12" fmla="*/ 57954 h 4127678"/>
                  <a:gd name="connsiteX13" fmla="*/ 231947 w 6323654"/>
                  <a:gd name="connsiteY13"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89168 w 6323654"/>
                  <a:gd name="connsiteY4" fmla="*/ 1609859 h 4127678"/>
                  <a:gd name="connsiteX5" fmla="*/ 2614537 w 6323654"/>
                  <a:gd name="connsiteY5" fmla="*/ 2047740 h 4127678"/>
                  <a:gd name="connsiteX6" fmla="*/ 4842581 w 6323654"/>
                  <a:gd name="connsiteY6" fmla="*/ 2054180 h 4127678"/>
                  <a:gd name="connsiteX7" fmla="*/ 6323654 w 6323654"/>
                  <a:gd name="connsiteY7" fmla="*/ 0 h 4127678"/>
                  <a:gd name="connsiteX8" fmla="*/ 6323654 w 6323654"/>
                  <a:gd name="connsiteY8" fmla="*/ 4127678 h 4127678"/>
                  <a:gd name="connsiteX9" fmla="*/ 231947 w 6323654"/>
                  <a:gd name="connsiteY9" fmla="*/ 4127678 h 4127678"/>
                  <a:gd name="connsiteX10" fmla="*/ 1494075 w 6323654"/>
                  <a:gd name="connsiteY10" fmla="*/ 1841679 h 4127678"/>
                  <a:gd name="connsiteX11" fmla="*/ 1230060 w 6323654"/>
                  <a:gd name="connsiteY11" fmla="*/ 862884 h 4127678"/>
                  <a:gd name="connsiteX12" fmla="*/ 225507 w 6323654"/>
                  <a:gd name="connsiteY12" fmla="*/ 57954 h 4127678"/>
                  <a:gd name="connsiteX13" fmla="*/ 231947 w 6323654"/>
                  <a:gd name="connsiteY13"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4842581 w 6323654"/>
                  <a:gd name="connsiteY6" fmla="*/ 2054180 h 4127678"/>
                  <a:gd name="connsiteX7" fmla="*/ 6323654 w 6323654"/>
                  <a:gd name="connsiteY7" fmla="*/ 0 h 4127678"/>
                  <a:gd name="connsiteX8" fmla="*/ 6323654 w 6323654"/>
                  <a:gd name="connsiteY8" fmla="*/ 4127678 h 4127678"/>
                  <a:gd name="connsiteX9" fmla="*/ 231947 w 6323654"/>
                  <a:gd name="connsiteY9" fmla="*/ 4127678 h 4127678"/>
                  <a:gd name="connsiteX10" fmla="*/ 1494075 w 6323654"/>
                  <a:gd name="connsiteY10" fmla="*/ 1841679 h 4127678"/>
                  <a:gd name="connsiteX11" fmla="*/ 1230060 w 6323654"/>
                  <a:gd name="connsiteY11" fmla="*/ 862884 h 4127678"/>
                  <a:gd name="connsiteX12" fmla="*/ 225507 w 6323654"/>
                  <a:gd name="connsiteY12" fmla="*/ 57954 h 4127678"/>
                  <a:gd name="connsiteX13" fmla="*/ 231947 w 6323654"/>
                  <a:gd name="connsiteY13"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4842581 w 6323654"/>
                  <a:gd name="connsiteY6" fmla="*/ 2054180 h 4127678"/>
                  <a:gd name="connsiteX7" fmla="*/ 6323654 w 6323654"/>
                  <a:gd name="connsiteY7" fmla="*/ 0 h 4127678"/>
                  <a:gd name="connsiteX8" fmla="*/ 6323654 w 6323654"/>
                  <a:gd name="connsiteY8" fmla="*/ 4127678 h 4127678"/>
                  <a:gd name="connsiteX9" fmla="*/ 231947 w 6323654"/>
                  <a:gd name="connsiteY9" fmla="*/ 4127678 h 4127678"/>
                  <a:gd name="connsiteX10" fmla="*/ 1494075 w 6323654"/>
                  <a:gd name="connsiteY10" fmla="*/ 1841679 h 4127678"/>
                  <a:gd name="connsiteX11" fmla="*/ 1230060 w 6323654"/>
                  <a:gd name="connsiteY11" fmla="*/ 862884 h 4127678"/>
                  <a:gd name="connsiteX12" fmla="*/ 225507 w 6323654"/>
                  <a:gd name="connsiteY12" fmla="*/ 57954 h 4127678"/>
                  <a:gd name="connsiteX13" fmla="*/ 231947 w 6323654"/>
                  <a:gd name="connsiteY13"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4842581 w 6323654"/>
                  <a:gd name="connsiteY6" fmla="*/ 2054180 h 4127678"/>
                  <a:gd name="connsiteX7" fmla="*/ 6323654 w 6323654"/>
                  <a:gd name="connsiteY7" fmla="*/ 0 h 4127678"/>
                  <a:gd name="connsiteX8" fmla="*/ 6323654 w 6323654"/>
                  <a:gd name="connsiteY8" fmla="*/ 4127678 h 4127678"/>
                  <a:gd name="connsiteX9" fmla="*/ 231947 w 6323654"/>
                  <a:gd name="connsiteY9" fmla="*/ 4127678 h 4127678"/>
                  <a:gd name="connsiteX10" fmla="*/ 1494075 w 6323654"/>
                  <a:gd name="connsiteY10" fmla="*/ 1841679 h 4127678"/>
                  <a:gd name="connsiteX11" fmla="*/ 1230060 w 6323654"/>
                  <a:gd name="connsiteY11" fmla="*/ 862884 h 4127678"/>
                  <a:gd name="connsiteX12" fmla="*/ 225507 w 6323654"/>
                  <a:gd name="connsiteY12" fmla="*/ 57954 h 4127678"/>
                  <a:gd name="connsiteX13" fmla="*/ 231947 w 6323654"/>
                  <a:gd name="connsiteY13"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4842581 w 6323654"/>
                  <a:gd name="connsiteY6" fmla="*/ 2054180 h 4127678"/>
                  <a:gd name="connsiteX7" fmla="*/ 6323654 w 6323654"/>
                  <a:gd name="connsiteY7" fmla="*/ 0 h 4127678"/>
                  <a:gd name="connsiteX8" fmla="*/ 6323654 w 6323654"/>
                  <a:gd name="connsiteY8" fmla="*/ 4127678 h 4127678"/>
                  <a:gd name="connsiteX9" fmla="*/ 231947 w 6323654"/>
                  <a:gd name="connsiteY9" fmla="*/ 4127678 h 4127678"/>
                  <a:gd name="connsiteX10" fmla="*/ 1494075 w 6323654"/>
                  <a:gd name="connsiteY10" fmla="*/ 1841679 h 4127678"/>
                  <a:gd name="connsiteX11" fmla="*/ 1230060 w 6323654"/>
                  <a:gd name="connsiteY11" fmla="*/ 862884 h 4127678"/>
                  <a:gd name="connsiteX12" fmla="*/ 225507 w 6323654"/>
                  <a:gd name="connsiteY12" fmla="*/ 57954 h 4127678"/>
                  <a:gd name="connsiteX13" fmla="*/ 231947 w 6323654"/>
                  <a:gd name="connsiteY13"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586891 w 6323654"/>
                  <a:gd name="connsiteY6" fmla="*/ 2047740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657724 w 6323654"/>
                  <a:gd name="connsiteY6" fmla="*/ 259509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657724 w 6323654"/>
                  <a:gd name="connsiteY6" fmla="*/ 259509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657724 w 6323654"/>
                  <a:gd name="connsiteY6" fmla="*/ 259509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657724 w 6323654"/>
                  <a:gd name="connsiteY6" fmla="*/ 259509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657724 w 6323654"/>
                  <a:gd name="connsiteY6" fmla="*/ 259509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631966 w 6323654"/>
                  <a:gd name="connsiteY6" fmla="*/ 2633728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631966 w 6323654"/>
                  <a:gd name="connsiteY6" fmla="*/ 2633728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55070 w 6323654"/>
                  <a:gd name="connsiteY6" fmla="*/ 281403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55070 w 6323654"/>
                  <a:gd name="connsiteY6" fmla="*/ 281403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55070 w 6323654"/>
                  <a:gd name="connsiteY6" fmla="*/ 281403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55070 w 6323654"/>
                  <a:gd name="connsiteY6" fmla="*/ 281403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4842581 w 6323654"/>
                  <a:gd name="connsiteY7" fmla="*/ 2054180 h 4127678"/>
                  <a:gd name="connsiteX8" fmla="*/ 6323654 w 6323654"/>
                  <a:gd name="connsiteY8" fmla="*/ 0 h 4127678"/>
                  <a:gd name="connsiteX9" fmla="*/ 6323654 w 6323654"/>
                  <a:gd name="connsiteY9" fmla="*/ 4127678 h 4127678"/>
                  <a:gd name="connsiteX10" fmla="*/ 231947 w 6323654"/>
                  <a:gd name="connsiteY10" fmla="*/ 4127678 h 4127678"/>
                  <a:gd name="connsiteX11" fmla="*/ 1494075 w 6323654"/>
                  <a:gd name="connsiteY11" fmla="*/ 1841679 h 4127678"/>
                  <a:gd name="connsiteX12" fmla="*/ 1230060 w 6323654"/>
                  <a:gd name="connsiteY12" fmla="*/ 862884 h 4127678"/>
                  <a:gd name="connsiteX13" fmla="*/ 225507 w 6323654"/>
                  <a:gd name="connsiteY13" fmla="*/ 57954 h 4127678"/>
                  <a:gd name="connsiteX14" fmla="*/ 231947 w 6323654"/>
                  <a:gd name="connsiteY14"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3889545 w 6323654"/>
                  <a:gd name="connsiteY7" fmla="*/ 2331076 h 4127678"/>
                  <a:gd name="connsiteX8" fmla="*/ 4842581 w 6323654"/>
                  <a:gd name="connsiteY8" fmla="*/ 2054180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3786515 w 6323654"/>
                  <a:gd name="connsiteY7" fmla="*/ 2350394 h 4127678"/>
                  <a:gd name="connsiteX8" fmla="*/ 4842581 w 6323654"/>
                  <a:gd name="connsiteY8" fmla="*/ 2054180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3786515 w 6323654"/>
                  <a:gd name="connsiteY7" fmla="*/ 2350394 h 4127678"/>
                  <a:gd name="connsiteX8" fmla="*/ 4842581 w 6323654"/>
                  <a:gd name="connsiteY8" fmla="*/ 2054180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3786515 w 6323654"/>
                  <a:gd name="connsiteY7" fmla="*/ 2350394 h 4127678"/>
                  <a:gd name="connsiteX8" fmla="*/ 4842581 w 6323654"/>
                  <a:gd name="connsiteY8" fmla="*/ 2054180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3786515 w 6323654"/>
                  <a:gd name="connsiteY7" fmla="*/ 2350394 h 4127678"/>
                  <a:gd name="connsiteX8" fmla="*/ 4842581 w 6323654"/>
                  <a:gd name="connsiteY8" fmla="*/ 2054180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3786515 w 6323654"/>
                  <a:gd name="connsiteY7" fmla="*/ 2350394 h 4127678"/>
                  <a:gd name="connsiteX8" fmla="*/ 4842581 w 6323654"/>
                  <a:gd name="connsiteY8" fmla="*/ 2054180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3786515 w 6323654"/>
                  <a:gd name="connsiteY7" fmla="*/ 2350394 h 4127678"/>
                  <a:gd name="connsiteX8" fmla="*/ 4842581 w 6323654"/>
                  <a:gd name="connsiteY8" fmla="*/ 2054180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8631 w 6323654"/>
                  <a:gd name="connsiteY6" fmla="*/ 2814032 h 4127678"/>
                  <a:gd name="connsiteX7" fmla="*/ 3786515 w 6323654"/>
                  <a:gd name="connsiteY7" fmla="*/ 2350394 h 4127678"/>
                  <a:gd name="connsiteX8" fmla="*/ 4842581 w 6323654"/>
                  <a:gd name="connsiteY8" fmla="*/ 2054180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42581 w 6323654"/>
                  <a:gd name="connsiteY8" fmla="*/ 2054180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42581 w 6323654"/>
                  <a:gd name="connsiteY8" fmla="*/ 2054180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42581 w 6323654"/>
                  <a:gd name="connsiteY8" fmla="*/ 2054180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6323654 w 6323654"/>
                  <a:gd name="connsiteY9" fmla="*/ 0 h 4127678"/>
                  <a:gd name="connsiteX10" fmla="*/ 6323654 w 6323654"/>
                  <a:gd name="connsiteY10" fmla="*/ 4127678 h 4127678"/>
                  <a:gd name="connsiteX11" fmla="*/ 231947 w 6323654"/>
                  <a:gd name="connsiteY11" fmla="*/ 4127678 h 4127678"/>
                  <a:gd name="connsiteX12" fmla="*/ 1494075 w 6323654"/>
                  <a:gd name="connsiteY12" fmla="*/ 1841679 h 4127678"/>
                  <a:gd name="connsiteX13" fmla="*/ 1230060 w 6323654"/>
                  <a:gd name="connsiteY13" fmla="*/ 862884 h 4127678"/>
                  <a:gd name="connsiteX14" fmla="*/ 225507 w 6323654"/>
                  <a:gd name="connsiteY14" fmla="*/ 57954 h 4127678"/>
                  <a:gd name="connsiteX15" fmla="*/ 231947 w 6323654"/>
                  <a:gd name="connsiteY15"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5544480 w 6323654"/>
                  <a:gd name="connsiteY9" fmla="*/ 1088264 h 4127678"/>
                  <a:gd name="connsiteX10" fmla="*/ 6323654 w 6323654"/>
                  <a:gd name="connsiteY10" fmla="*/ 0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5228947 w 6323654"/>
                  <a:gd name="connsiteY9" fmla="*/ 3078050 h 4127678"/>
                  <a:gd name="connsiteX10" fmla="*/ 6323654 w 6323654"/>
                  <a:gd name="connsiteY10" fmla="*/ 0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5228947 w 6323654"/>
                  <a:gd name="connsiteY9" fmla="*/ 3078050 h 4127678"/>
                  <a:gd name="connsiteX10" fmla="*/ 6053198 w 6323654"/>
                  <a:gd name="connsiteY10" fmla="*/ 2620850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5228947 w 6323654"/>
                  <a:gd name="connsiteY9" fmla="*/ 3078050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5119477 w 6323654"/>
                  <a:gd name="connsiteY9" fmla="*/ 294282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5235387 w 6323654"/>
                  <a:gd name="connsiteY9" fmla="*/ 306517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67059 h 4127678"/>
                  <a:gd name="connsiteX9" fmla="*/ 5235387 w 6323654"/>
                  <a:gd name="connsiteY9" fmla="*/ 306517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54180 h 4127678"/>
                  <a:gd name="connsiteX9" fmla="*/ 5235387 w 6323654"/>
                  <a:gd name="connsiteY9" fmla="*/ 306517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23263 w 6323654"/>
                  <a:gd name="connsiteY8" fmla="*/ 2054180 h 4127678"/>
                  <a:gd name="connsiteX9" fmla="*/ 5235387 w 6323654"/>
                  <a:gd name="connsiteY9" fmla="*/ 306517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35387 w 6323654"/>
                  <a:gd name="connsiteY9" fmla="*/ 306517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35387 w 6323654"/>
                  <a:gd name="connsiteY9" fmla="*/ 306517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35387 w 6323654"/>
                  <a:gd name="connsiteY9" fmla="*/ 306517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6001682 w 6323654"/>
                  <a:gd name="connsiteY10" fmla="*/ 3251915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988803 w 6323654"/>
                  <a:gd name="connsiteY10" fmla="*/ 3606084 h 4127678"/>
                  <a:gd name="connsiteX11" fmla="*/ 6323654 w 6323654"/>
                  <a:gd name="connsiteY11" fmla="*/ 4127678 h 4127678"/>
                  <a:gd name="connsiteX12" fmla="*/ 231947 w 6323654"/>
                  <a:gd name="connsiteY12" fmla="*/ 4127678 h 4127678"/>
                  <a:gd name="connsiteX13" fmla="*/ 1494075 w 6323654"/>
                  <a:gd name="connsiteY13" fmla="*/ 1841679 h 4127678"/>
                  <a:gd name="connsiteX14" fmla="*/ 1230060 w 6323654"/>
                  <a:gd name="connsiteY14" fmla="*/ 862884 h 4127678"/>
                  <a:gd name="connsiteX15" fmla="*/ 225507 w 6323654"/>
                  <a:gd name="connsiteY15" fmla="*/ 57954 h 4127678"/>
                  <a:gd name="connsiteX16" fmla="*/ 231947 w 6323654"/>
                  <a:gd name="connsiteY16"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53573 w 6323654"/>
                  <a:gd name="connsiteY10" fmla="*/ 3509492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60013 w 6323654"/>
                  <a:gd name="connsiteY10" fmla="*/ 370911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60013 w 6323654"/>
                  <a:gd name="connsiteY10" fmla="*/ 370911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60013 w 6323654"/>
                  <a:gd name="connsiteY10" fmla="*/ 370911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60013 w 6323654"/>
                  <a:gd name="connsiteY10" fmla="*/ 370911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60013 w 6323654"/>
                  <a:gd name="connsiteY10" fmla="*/ 370911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60013 w 6323654"/>
                  <a:gd name="connsiteY10" fmla="*/ 370911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60013 w 6323654"/>
                  <a:gd name="connsiteY10" fmla="*/ 370911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60013 w 6323654"/>
                  <a:gd name="connsiteY10" fmla="*/ 370911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60013 w 6323654"/>
                  <a:gd name="connsiteY10" fmla="*/ 370911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60013 w 6323654"/>
                  <a:gd name="connsiteY10" fmla="*/ 370911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53574 w 6323654"/>
                  <a:gd name="connsiteY10" fmla="*/ 370267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53574 w 6323654"/>
                  <a:gd name="connsiteY10" fmla="*/ 3702675 h 4127678"/>
                  <a:gd name="connsiteX11" fmla="*/ 5988803 w 6323654"/>
                  <a:gd name="connsiteY11" fmla="*/ 3606084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23654"/>
                  <a:gd name="connsiteY0" fmla="*/ 0 h 4127678"/>
                  <a:gd name="connsiteX1" fmla="*/ 1423242 w 6323654"/>
                  <a:gd name="connsiteY1" fmla="*/ 592428 h 4127678"/>
                  <a:gd name="connsiteX2" fmla="*/ 1172103 w 6323654"/>
                  <a:gd name="connsiteY2" fmla="*/ 1429555 h 4127678"/>
                  <a:gd name="connsiteX3" fmla="*/ 2414915 w 6323654"/>
                  <a:gd name="connsiteY3" fmla="*/ 1126901 h 4127678"/>
                  <a:gd name="connsiteX4" fmla="*/ 4095608 w 6323654"/>
                  <a:gd name="connsiteY4" fmla="*/ 1616298 h 4127678"/>
                  <a:gd name="connsiteX5" fmla="*/ 2614537 w 6323654"/>
                  <a:gd name="connsiteY5" fmla="*/ 2047740 h 4127678"/>
                  <a:gd name="connsiteX6" fmla="*/ 3342192 w 6323654"/>
                  <a:gd name="connsiteY6" fmla="*/ 2820472 h 4127678"/>
                  <a:gd name="connsiteX7" fmla="*/ 3786515 w 6323654"/>
                  <a:gd name="connsiteY7" fmla="*/ 2350394 h 4127678"/>
                  <a:gd name="connsiteX8" fmla="*/ 4810384 w 6323654"/>
                  <a:gd name="connsiteY8" fmla="*/ 2054180 h 4127678"/>
                  <a:gd name="connsiteX9" fmla="*/ 5209629 w 6323654"/>
                  <a:gd name="connsiteY9" fmla="*/ 3065171 h 4127678"/>
                  <a:gd name="connsiteX10" fmla="*/ 5853574 w 6323654"/>
                  <a:gd name="connsiteY10" fmla="*/ 3702675 h 4127678"/>
                  <a:gd name="connsiteX11" fmla="*/ 5969485 w 6323654"/>
                  <a:gd name="connsiteY11" fmla="*/ 3586765 h 4127678"/>
                  <a:gd name="connsiteX12" fmla="*/ 6323654 w 6323654"/>
                  <a:gd name="connsiteY12" fmla="*/ 4127678 h 4127678"/>
                  <a:gd name="connsiteX13" fmla="*/ 231947 w 6323654"/>
                  <a:gd name="connsiteY13" fmla="*/ 4127678 h 4127678"/>
                  <a:gd name="connsiteX14" fmla="*/ 1494075 w 6323654"/>
                  <a:gd name="connsiteY14" fmla="*/ 1841679 h 4127678"/>
                  <a:gd name="connsiteX15" fmla="*/ 1230060 w 6323654"/>
                  <a:gd name="connsiteY15" fmla="*/ 862884 h 4127678"/>
                  <a:gd name="connsiteX16" fmla="*/ 225507 w 6323654"/>
                  <a:gd name="connsiteY16" fmla="*/ 57954 h 4127678"/>
                  <a:gd name="connsiteX17" fmla="*/ 231947 w 6323654"/>
                  <a:gd name="connsiteY17" fmla="*/ 0 h 4127678"/>
                  <a:gd name="connsiteX0" fmla="*/ 231947 w 6336532"/>
                  <a:gd name="connsiteY0" fmla="*/ 0 h 4140557"/>
                  <a:gd name="connsiteX1" fmla="*/ 1423242 w 6336532"/>
                  <a:gd name="connsiteY1" fmla="*/ 592428 h 4140557"/>
                  <a:gd name="connsiteX2" fmla="*/ 1172103 w 6336532"/>
                  <a:gd name="connsiteY2" fmla="*/ 1429555 h 4140557"/>
                  <a:gd name="connsiteX3" fmla="*/ 2414915 w 6336532"/>
                  <a:gd name="connsiteY3" fmla="*/ 1126901 h 4140557"/>
                  <a:gd name="connsiteX4" fmla="*/ 4095608 w 6336532"/>
                  <a:gd name="connsiteY4" fmla="*/ 1616298 h 4140557"/>
                  <a:gd name="connsiteX5" fmla="*/ 2614537 w 6336532"/>
                  <a:gd name="connsiteY5" fmla="*/ 2047740 h 4140557"/>
                  <a:gd name="connsiteX6" fmla="*/ 3342192 w 6336532"/>
                  <a:gd name="connsiteY6" fmla="*/ 2820472 h 4140557"/>
                  <a:gd name="connsiteX7" fmla="*/ 3786515 w 6336532"/>
                  <a:gd name="connsiteY7" fmla="*/ 2350394 h 4140557"/>
                  <a:gd name="connsiteX8" fmla="*/ 4810384 w 6336532"/>
                  <a:gd name="connsiteY8" fmla="*/ 2054180 h 4140557"/>
                  <a:gd name="connsiteX9" fmla="*/ 5209629 w 6336532"/>
                  <a:gd name="connsiteY9" fmla="*/ 3065171 h 4140557"/>
                  <a:gd name="connsiteX10" fmla="*/ 5853574 w 6336532"/>
                  <a:gd name="connsiteY10" fmla="*/ 3702675 h 4140557"/>
                  <a:gd name="connsiteX11" fmla="*/ 5969485 w 6336532"/>
                  <a:gd name="connsiteY11" fmla="*/ 3586765 h 4140557"/>
                  <a:gd name="connsiteX12" fmla="*/ 6336532 w 6336532"/>
                  <a:gd name="connsiteY12" fmla="*/ 4140557 h 4140557"/>
                  <a:gd name="connsiteX13" fmla="*/ 231947 w 6336532"/>
                  <a:gd name="connsiteY13" fmla="*/ 4127678 h 4140557"/>
                  <a:gd name="connsiteX14" fmla="*/ 1494075 w 6336532"/>
                  <a:gd name="connsiteY14" fmla="*/ 1841679 h 4140557"/>
                  <a:gd name="connsiteX15" fmla="*/ 1230060 w 6336532"/>
                  <a:gd name="connsiteY15" fmla="*/ 862884 h 4140557"/>
                  <a:gd name="connsiteX16" fmla="*/ 225507 w 6336532"/>
                  <a:gd name="connsiteY16" fmla="*/ 57954 h 4140557"/>
                  <a:gd name="connsiteX17" fmla="*/ 231947 w 6336532"/>
                  <a:gd name="connsiteY17" fmla="*/ 0 h 4140557"/>
                  <a:gd name="connsiteX0" fmla="*/ 231947 w 6336532"/>
                  <a:gd name="connsiteY0" fmla="*/ 0 h 4140557"/>
                  <a:gd name="connsiteX1" fmla="*/ 1423242 w 6336532"/>
                  <a:gd name="connsiteY1" fmla="*/ 592428 h 4140557"/>
                  <a:gd name="connsiteX2" fmla="*/ 1172103 w 6336532"/>
                  <a:gd name="connsiteY2" fmla="*/ 1429555 h 4140557"/>
                  <a:gd name="connsiteX3" fmla="*/ 2414915 w 6336532"/>
                  <a:gd name="connsiteY3" fmla="*/ 1126901 h 4140557"/>
                  <a:gd name="connsiteX4" fmla="*/ 4095608 w 6336532"/>
                  <a:gd name="connsiteY4" fmla="*/ 1616298 h 4140557"/>
                  <a:gd name="connsiteX5" fmla="*/ 2614537 w 6336532"/>
                  <a:gd name="connsiteY5" fmla="*/ 2047740 h 4140557"/>
                  <a:gd name="connsiteX6" fmla="*/ 3342192 w 6336532"/>
                  <a:gd name="connsiteY6" fmla="*/ 2820472 h 4140557"/>
                  <a:gd name="connsiteX7" fmla="*/ 3786515 w 6336532"/>
                  <a:gd name="connsiteY7" fmla="*/ 2350394 h 4140557"/>
                  <a:gd name="connsiteX8" fmla="*/ 4810384 w 6336532"/>
                  <a:gd name="connsiteY8" fmla="*/ 2054180 h 4140557"/>
                  <a:gd name="connsiteX9" fmla="*/ 5209629 w 6336532"/>
                  <a:gd name="connsiteY9" fmla="*/ 3065171 h 4140557"/>
                  <a:gd name="connsiteX10" fmla="*/ 5853574 w 6336532"/>
                  <a:gd name="connsiteY10" fmla="*/ 3702675 h 4140557"/>
                  <a:gd name="connsiteX11" fmla="*/ 5969485 w 6336532"/>
                  <a:gd name="connsiteY11" fmla="*/ 3586765 h 4140557"/>
                  <a:gd name="connsiteX12" fmla="*/ 6336532 w 6336532"/>
                  <a:gd name="connsiteY12" fmla="*/ 4140557 h 4140557"/>
                  <a:gd name="connsiteX13" fmla="*/ 5331979 w 6336532"/>
                  <a:gd name="connsiteY13" fmla="*/ 4134118 h 4140557"/>
                  <a:gd name="connsiteX14" fmla="*/ 231947 w 6336532"/>
                  <a:gd name="connsiteY14" fmla="*/ 4127678 h 4140557"/>
                  <a:gd name="connsiteX15" fmla="*/ 1494075 w 6336532"/>
                  <a:gd name="connsiteY15" fmla="*/ 1841679 h 4140557"/>
                  <a:gd name="connsiteX16" fmla="*/ 1230060 w 6336532"/>
                  <a:gd name="connsiteY16" fmla="*/ 862884 h 4140557"/>
                  <a:gd name="connsiteX17" fmla="*/ 225507 w 6336532"/>
                  <a:gd name="connsiteY17" fmla="*/ 57954 h 4140557"/>
                  <a:gd name="connsiteX18" fmla="*/ 231947 w 6336532"/>
                  <a:gd name="connsiteY18" fmla="*/ 0 h 4140557"/>
                  <a:gd name="connsiteX0" fmla="*/ 231947 w 6336532"/>
                  <a:gd name="connsiteY0" fmla="*/ 0 h 4185633"/>
                  <a:gd name="connsiteX1" fmla="*/ 1423242 w 6336532"/>
                  <a:gd name="connsiteY1" fmla="*/ 592428 h 4185633"/>
                  <a:gd name="connsiteX2" fmla="*/ 1172103 w 6336532"/>
                  <a:gd name="connsiteY2" fmla="*/ 1429555 h 4185633"/>
                  <a:gd name="connsiteX3" fmla="*/ 2414915 w 6336532"/>
                  <a:gd name="connsiteY3" fmla="*/ 1126901 h 4185633"/>
                  <a:gd name="connsiteX4" fmla="*/ 4095608 w 6336532"/>
                  <a:gd name="connsiteY4" fmla="*/ 1616298 h 4185633"/>
                  <a:gd name="connsiteX5" fmla="*/ 2614537 w 6336532"/>
                  <a:gd name="connsiteY5" fmla="*/ 2047740 h 4185633"/>
                  <a:gd name="connsiteX6" fmla="*/ 3342192 w 6336532"/>
                  <a:gd name="connsiteY6" fmla="*/ 2820472 h 4185633"/>
                  <a:gd name="connsiteX7" fmla="*/ 3786515 w 6336532"/>
                  <a:gd name="connsiteY7" fmla="*/ 2350394 h 4185633"/>
                  <a:gd name="connsiteX8" fmla="*/ 4810384 w 6336532"/>
                  <a:gd name="connsiteY8" fmla="*/ 2054180 h 4185633"/>
                  <a:gd name="connsiteX9" fmla="*/ 5209629 w 6336532"/>
                  <a:gd name="connsiteY9" fmla="*/ 3065171 h 4185633"/>
                  <a:gd name="connsiteX10" fmla="*/ 5853574 w 6336532"/>
                  <a:gd name="connsiteY10" fmla="*/ 3702675 h 4185633"/>
                  <a:gd name="connsiteX11" fmla="*/ 5969485 w 6336532"/>
                  <a:gd name="connsiteY11" fmla="*/ 3586765 h 4185633"/>
                  <a:gd name="connsiteX12" fmla="*/ 6336532 w 6336532"/>
                  <a:gd name="connsiteY12" fmla="*/ 4140557 h 4185633"/>
                  <a:gd name="connsiteX13" fmla="*/ 5299782 w 6336532"/>
                  <a:gd name="connsiteY13" fmla="*/ 4185633 h 4185633"/>
                  <a:gd name="connsiteX14" fmla="*/ 231947 w 6336532"/>
                  <a:gd name="connsiteY14" fmla="*/ 4127678 h 4185633"/>
                  <a:gd name="connsiteX15" fmla="*/ 1494075 w 6336532"/>
                  <a:gd name="connsiteY15" fmla="*/ 1841679 h 4185633"/>
                  <a:gd name="connsiteX16" fmla="*/ 1230060 w 6336532"/>
                  <a:gd name="connsiteY16" fmla="*/ 862884 h 4185633"/>
                  <a:gd name="connsiteX17" fmla="*/ 225507 w 6336532"/>
                  <a:gd name="connsiteY17" fmla="*/ 57954 h 4185633"/>
                  <a:gd name="connsiteX18" fmla="*/ 231947 w 6336532"/>
                  <a:gd name="connsiteY18" fmla="*/ 0 h 4185633"/>
                  <a:gd name="connsiteX0" fmla="*/ 231947 w 6336532"/>
                  <a:gd name="connsiteY0" fmla="*/ 0 h 4185633"/>
                  <a:gd name="connsiteX1" fmla="*/ 1423242 w 6336532"/>
                  <a:gd name="connsiteY1" fmla="*/ 592428 h 4185633"/>
                  <a:gd name="connsiteX2" fmla="*/ 1172103 w 6336532"/>
                  <a:gd name="connsiteY2" fmla="*/ 1429555 h 4185633"/>
                  <a:gd name="connsiteX3" fmla="*/ 2414915 w 6336532"/>
                  <a:gd name="connsiteY3" fmla="*/ 1126901 h 4185633"/>
                  <a:gd name="connsiteX4" fmla="*/ 4095608 w 6336532"/>
                  <a:gd name="connsiteY4" fmla="*/ 1616298 h 4185633"/>
                  <a:gd name="connsiteX5" fmla="*/ 2614537 w 6336532"/>
                  <a:gd name="connsiteY5" fmla="*/ 2047740 h 4185633"/>
                  <a:gd name="connsiteX6" fmla="*/ 3342192 w 6336532"/>
                  <a:gd name="connsiteY6" fmla="*/ 2820472 h 4185633"/>
                  <a:gd name="connsiteX7" fmla="*/ 3786515 w 6336532"/>
                  <a:gd name="connsiteY7" fmla="*/ 2350394 h 4185633"/>
                  <a:gd name="connsiteX8" fmla="*/ 4810384 w 6336532"/>
                  <a:gd name="connsiteY8" fmla="*/ 2054180 h 4185633"/>
                  <a:gd name="connsiteX9" fmla="*/ 5209629 w 6336532"/>
                  <a:gd name="connsiteY9" fmla="*/ 3065171 h 4185633"/>
                  <a:gd name="connsiteX10" fmla="*/ 5853574 w 6336532"/>
                  <a:gd name="connsiteY10" fmla="*/ 3702675 h 4185633"/>
                  <a:gd name="connsiteX11" fmla="*/ 5969485 w 6336532"/>
                  <a:gd name="connsiteY11" fmla="*/ 3586765 h 4185633"/>
                  <a:gd name="connsiteX12" fmla="*/ 6336532 w 6336532"/>
                  <a:gd name="connsiteY12" fmla="*/ 4146996 h 4185633"/>
                  <a:gd name="connsiteX13" fmla="*/ 5299782 w 6336532"/>
                  <a:gd name="connsiteY13" fmla="*/ 4185633 h 4185633"/>
                  <a:gd name="connsiteX14" fmla="*/ 231947 w 6336532"/>
                  <a:gd name="connsiteY14" fmla="*/ 4127678 h 4185633"/>
                  <a:gd name="connsiteX15" fmla="*/ 1494075 w 6336532"/>
                  <a:gd name="connsiteY15" fmla="*/ 1841679 h 4185633"/>
                  <a:gd name="connsiteX16" fmla="*/ 1230060 w 6336532"/>
                  <a:gd name="connsiteY16" fmla="*/ 862884 h 4185633"/>
                  <a:gd name="connsiteX17" fmla="*/ 225507 w 6336532"/>
                  <a:gd name="connsiteY17" fmla="*/ 57954 h 4185633"/>
                  <a:gd name="connsiteX18" fmla="*/ 231947 w 6336532"/>
                  <a:gd name="connsiteY18" fmla="*/ 0 h 4185633"/>
                  <a:gd name="connsiteX0" fmla="*/ 231947 w 6336532"/>
                  <a:gd name="connsiteY0" fmla="*/ 0 h 4185633"/>
                  <a:gd name="connsiteX1" fmla="*/ 1423242 w 6336532"/>
                  <a:gd name="connsiteY1" fmla="*/ 592428 h 4185633"/>
                  <a:gd name="connsiteX2" fmla="*/ 1172103 w 6336532"/>
                  <a:gd name="connsiteY2" fmla="*/ 1429555 h 4185633"/>
                  <a:gd name="connsiteX3" fmla="*/ 2414915 w 6336532"/>
                  <a:gd name="connsiteY3" fmla="*/ 1126901 h 4185633"/>
                  <a:gd name="connsiteX4" fmla="*/ 4095608 w 6336532"/>
                  <a:gd name="connsiteY4" fmla="*/ 1616298 h 4185633"/>
                  <a:gd name="connsiteX5" fmla="*/ 2614537 w 6336532"/>
                  <a:gd name="connsiteY5" fmla="*/ 2047740 h 4185633"/>
                  <a:gd name="connsiteX6" fmla="*/ 3342192 w 6336532"/>
                  <a:gd name="connsiteY6" fmla="*/ 2820472 h 4185633"/>
                  <a:gd name="connsiteX7" fmla="*/ 3786515 w 6336532"/>
                  <a:gd name="connsiteY7" fmla="*/ 2350394 h 4185633"/>
                  <a:gd name="connsiteX8" fmla="*/ 4810384 w 6336532"/>
                  <a:gd name="connsiteY8" fmla="*/ 2054180 h 4185633"/>
                  <a:gd name="connsiteX9" fmla="*/ 5209629 w 6336532"/>
                  <a:gd name="connsiteY9" fmla="*/ 3065171 h 4185633"/>
                  <a:gd name="connsiteX10" fmla="*/ 5853574 w 6336532"/>
                  <a:gd name="connsiteY10" fmla="*/ 3702675 h 4185633"/>
                  <a:gd name="connsiteX11" fmla="*/ 5969485 w 6336532"/>
                  <a:gd name="connsiteY11" fmla="*/ 3586765 h 4185633"/>
                  <a:gd name="connsiteX12" fmla="*/ 6336532 w 6336532"/>
                  <a:gd name="connsiteY12" fmla="*/ 4146996 h 4185633"/>
                  <a:gd name="connsiteX13" fmla="*/ 5299782 w 6336532"/>
                  <a:gd name="connsiteY13" fmla="*/ 4185633 h 4185633"/>
                  <a:gd name="connsiteX14" fmla="*/ 4919855 w 6336532"/>
                  <a:gd name="connsiteY14" fmla="*/ 4166315 h 4185633"/>
                  <a:gd name="connsiteX15" fmla="*/ 231947 w 6336532"/>
                  <a:gd name="connsiteY15" fmla="*/ 4127678 h 4185633"/>
                  <a:gd name="connsiteX16" fmla="*/ 1494075 w 6336532"/>
                  <a:gd name="connsiteY16" fmla="*/ 1841679 h 4185633"/>
                  <a:gd name="connsiteX17" fmla="*/ 1230060 w 6336532"/>
                  <a:gd name="connsiteY17" fmla="*/ 862884 h 4185633"/>
                  <a:gd name="connsiteX18" fmla="*/ 225507 w 6336532"/>
                  <a:gd name="connsiteY18" fmla="*/ 57954 h 4185633"/>
                  <a:gd name="connsiteX19" fmla="*/ 231947 w 6336532"/>
                  <a:gd name="connsiteY19" fmla="*/ 0 h 4185633"/>
                  <a:gd name="connsiteX0" fmla="*/ 231947 w 6336532"/>
                  <a:gd name="connsiteY0" fmla="*/ 0 h 4185633"/>
                  <a:gd name="connsiteX1" fmla="*/ 1423242 w 6336532"/>
                  <a:gd name="connsiteY1" fmla="*/ 592428 h 4185633"/>
                  <a:gd name="connsiteX2" fmla="*/ 1172103 w 6336532"/>
                  <a:gd name="connsiteY2" fmla="*/ 1429555 h 4185633"/>
                  <a:gd name="connsiteX3" fmla="*/ 2414915 w 6336532"/>
                  <a:gd name="connsiteY3" fmla="*/ 1126901 h 4185633"/>
                  <a:gd name="connsiteX4" fmla="*/ 4095608 w 6336532"/>
                  <a:gd name="connsiteY4" fmla="*/ 1616298 h 4185633"/>
                  <a:gd name="connsiteX5" fmla="*/ 2614537 w 6336532"/>
                  <a:gd name="connsiteY5" fmla="*/ 2047740 h 4185633"/>
                  <a:gd name="connsiteX6" fmla="*/ 3342192 w 6336532"/>
                  <a:gd name="connsiteY6" fmla="*/ 2820472 h 4185633"/>
                  <a:gd name="connsiteX7" fmla="*/ 3786515 w 6336532"/>
                  <a:gd name="connsiteY7" fmla="*/ 2350394 h 4185633"/>
                  <a:gd name="connsiteX8" fmla="*/ 4810384 w 6336532"/>
                  <a:gd name="connsiteY8" fmla="*/ 2054180 h 4185633"/>
                  <a:gd name="connsiteX9" fmla="*/ 5209629 w 6336532"/>
                  <a:gd name="connsiteY9" fmla="*/ 3065171 h 4185633"/>
                  <a:gd name="connsiteX10" fmla="*/ 5853574 w 6336532"/>
                  <a:gd name="connsiteY10" fmla="*/ 3702675 h 4185633"/>
                  <a:gd name="connsiteX11" fmla="*/ 5969485 w 6336532"/>
                  <a:gd name="connsiteY11" fmla="*/ 3586765 h 4185633"/>
                  <a:gd name="connsiteX12" fmla="*/ 6336532 w 6336532"/>
                  <a:gd name="connsiteY12" fmla="*/ 4146996 h 4185633"/>
                  <a:gd name="connsiteX13" fmla="*/ 5299782 w 6336532"/>
                  <a:gd name="connsiteY13" fmla="*/ 4185633 h 4185633"/>
                  <a:gd name="connsiteX14" fmla="*/ 5454329 w 6336532"/>
                  <a:gd name="connsiteY14" fmla="*/ 4031087 h 4185633"/>
                  <a:gd name="connsiteX15" fmla="*/ 231947 w 6336532"/>
                  <a:gd name="connsiteY15" fmla="*/ 4127678 h 4185633"/>
                  <a:gd name="connsiteX16" fmla="*/ 1494075 w 6336532"/>
                  <a:gd name="connsiteY16" fmla="*/ 1841679 h 4185633"/>
                  <a:gd name="connsiteX17" fmla="*/ 1230060 w 6336532"/>
                  <a:gd name="connsiteY17" fmla="*/ 862884 h 4185633"/>
                  <a:gd name="connsiteX18" fmla="*/ 225507 w 6336532"/>
                  <a:gd name="connsiteY18" fmla="*/ 57954 h 4185633"/>
                  <a:gd name="connsiteX19" fmla="*/ 231947 w 6336532"/>
                  <a:gd name="connsiteY19" fmla="*/ 0 h 4185633"/>
                  <a:gd name="connsiteX0" fmla="*/ 231947 w 6336532"/>
                  <a:gd name="connsiteY0" fmla="*/ 0 h 4179193"/>
                  <a:gd name="connsiteX1" fmla="*/ 1423242 w 6336532"/>
                  <a:gd name="connsiteY1" fmla="*/ 592428 h 4179193"/>
                  <a:gd name="connsiteX2" fmla="*/ 1172103 w 6336532"/>
                  <a:gd name="connsiteY2" fmla="*/ 1429555 h 4179193"/>
                  <a:gd name="connsiteX3" fmla="*/ 2414915 w 6336532"/>
                  <a:gd name="connsiteY3" fmla="*/ 1126901 h 4179193"/>
                  <a:gd name="connsiteX4" fmla="*/ 4095608 w 6336532"/>
                  <a:gd name="connsiteY4" fmla="*/ 1616298 h 4179193"/>
                  <a:gd name="connsiteX5" fmla="*/ 2614537 w 6336532"/>
                  <a:gd name="connsiteY5" fmla="*/ 2047740 h 4179193"/>
                  <a:gd name="connsiteX6" fmla="*/ 3342192 w 6336532"/>
                  <a:gd name="connsiteY6" fmla="*/ 2820472 h 4179193"/>
                  <a:gd name="connsiteX7" fmla="*/ 3786515 w 6336532"/>
                  <a:gd name="connsiteY7" fmla="*/ 2350394 h 4179193"/>
                  <a:gd name="connsiteX8" fmla="*/ 4810384 w 6336532"/>
                  <a:gd name="connsiteY8" fmla="*/ 2054180 h 4179193"/>
                  <a:gd name="connsiteX9" fmla="*/ 5209629 w 6336532"/>
                  <a:gd name="connsiteY9" fmla="*/ 3065171 h 4179193"/>
                  <a:gd name="connsiteX10" fmla="*/ 5853574 w 6336532"/>
                  <a:gd name="connsiteY10" fmla="*/ 3702675 h 4179193"/>
                  <a:gd name="connsiteX11" fmla="*/ 5969485 w 6336532"/>
                  <a:gd name="connsiteY11" fmla="*/ 3586765 h 4179193"/>
                  <a:gd name="connsiteX12" fmla="*/ 6336532 w 6336532"/>
                  <a:gd name="connsiteY12" fmla="*/ 4146996 h 4179193"/>
                  <a:gd name="connsiteX13" fmla="*/ 5286903 w 6336532"/>
                  <a:gd name="connsiteY13" fmla="*/ 4179193 h 4179193"/>
                  <a:gd name="connsiteX14" fmla="*/ 5454329 w 6336532"/>
                  <a:gd name="connsiteY14" fmla="*/ 4031087 h 4179193"/>
                  <a:gd name="connsiteX15" fmla="*/ 231947 w 6336532"/>
                  <a:gd name="connsiteY15" fmla="*/ 4127678 h 4179193"/>
                  <a:gd name="connsiteX16" fmla="*/ 1494075 w 6336532"/>
                  <a:gd name="connsiteY16" fmla="*/ 1841679 h 4179193"/>
                  <a:gd name="connsiteX17" fmla="*/ 1230060 w 6336532"/>
                  <a:gd name="connsiteY17" fmla="*/ 862884 h 4179193"/>
                  <a:gd name="connsiteX18" fmla="*/ 225507 w 6336532"/>
                  <a:gd name="connsiteY18" fmla="*/ 57954 h 4179193"/>
                  <a:gd name="connsiteX19" fmla="*/ 231947 w 6336532"/>
                  <a:gd name="connsiteY19" fmla="*/ 0 h 4179193"/>
                  <a:gd name="connsiteX0" fmla="*/ 231947 w 6336532"/>
                  <a:gd name="connsiteY0" fmla="*/ 0 h 4179193"/>
                  <a:gd name="connsiteX1" fmla="*/ 1423242 w 6336532"/>
                  <a:gd name="connsiteY1" fmla="*/ 592428 h 4179193"/>
                  <a:gd name="connsiteX2" fmla="*/ 1172103 w 6336532"/>
                  <a:gd name="connsiteY2" fmla="*/ 1429555 h 4179193"/>
                  <a:gd name="connsiteX3" fmla="*/ 2414915 w 6336532"/>
                  <a:gd name="connsiteY3" fmla="*/ 1126901 h 4179193"/>
                  <a:gd name="connsiteX4" fmla="*/ 4095608 w 6336532"/>
                  <a:gd name="connsiteY4" fmla="*/ 1616298 h 4179193"/>
                  <a:gd name="connsiteX5" fmla="*/ 2614537 w 6336532"/>
                  <a:gd name="connsiteY5" fmla="*/ 2047740 h 4179193"/>
                  <a:gd name="connsiteX6" fmla="*/ 3342192 w 6336532"/>
                  <a:gd name="connsiteY6" fmla="*/ 2820472 h 4179193"/>
                  <a:gd name="connsiteX7" fmla="*/ 3786515 w 6336532"/>
                  <a:gd name="connsiteY7" fmla="*/ 2350394 h 4179193"/>
                  <a:gd name="connsiteX8" fmla="*/ 4810384 w 6336532"/>
                  <a:gd name="connsiteY8" fmla="*/ 2054180 h 4179193"/>
                  <a:gd name="connsiteX9" fmla="*/ 5209629 w 6336532"/>
                  <a:gd name="connsiteY9" fmla="*/ 3065171 h 4179193"/>
                  <a:gd name="connsiteX10" fmla="*/ 5853574 w 6336532"/>
                  <a:gd name="connsiteY10" fmla="*/ 3702675 h 4179193"/>
                  <a:gd name="connsiteX11" fmla="*/ 5969485 w 6336532"/>
                  <a:gd name="connsiteY11" fmla="*/ 3586765 h 4179193"/>
                  <a:gd name="connsiteX12" fmla="*/ 6336532 w 6336532"/>
                  <a:gd name="connsiteY12" fmla="*/ 4146996 h 4179193"/>
                  <a:gd name="connsiteX13" fmla="*/ 5286903 w 6336532"/>
                  <a:gd name="connsiteY13" fmla="*/ 4179193 h 4179193"/>
                  <a:gd name="connsiteX14" fmla="*/ 5454329 w 6336532"/>
                  <a:gd name="connsiteY14" fmla="*/ 4031087 h 4179193"/>
                  <a:gd name="connsiteX15" fmla="*/ 231947 w 6336532"/>
                  <a:gd name="connsiteY15" fmla="*/ 4127678 h 4179193"/>
                  <a:gd name="connsiteX16" fmla="*/ 1494075 w 6336532"/>
                  <a:gd name="connsiteY16" fmla="*/ 1841679 h 4179193"/>
                  <a:gd name="connsiteX17" fmla="*/ 1230060 w 6336532"/>
                  <a:gd name="connsiteY17" fmla="*/ 862884 h 4179193"/>
                  <a:gd name="connsiteX18" fmla="*/ 225507 w 6336532"/>
                  <a:gd name="connsiteY18" fmla="*/ 57954 h 4179193"/>
                  <a:gd name="connsiteX19" fmla="*/ 231947 w 6336532"/>
                  <a:gd name="connsiteY19" fmla="*/ 0 h 4179193"/>
                  <a:gd name="connsiteX0" fmla="*/ 231947 w 6349411"/>
                  <a:gd name="connsiteY0" fmla="*/ 0 h 4179193"/>
                  <a:gd name="connsiteX1" fmla="*/ 1423242 w 6349411"/>
                  <a:gd name="connsiteY1" fmla="*/ 592428 h 4179193"/>
                  <a:gd name="connsiteX2" fmla="*/ 1172103 w 6349411"/>
                  <a:gd name="connsiteY2" fmla="*/ 1429555 h 4179193"/>
                  <a:gd name="connsiteX3" fmla="*/ 2414915 w 6349411"/>
                  <a:gd name="connsiteY3" fmla="*/ 1126901 h 4179193"/>
                  <a:gd name="connsiteX4" fmla="*/ 4095608 w 6349411"/>
                  <a:gd name="connsiteY4" fmla="*/ 1616298 h 4179193"/>
                  <a:gd name="connsiteX5" fmla="*/ 2614537 w 6349411"/>
                  <a:gd name="connsiteY5" fmla="*/ 2047740 h 4179193"/>
                  <a:gd name="connsiteX6" fmla="*/ 3342192 w 6349411"/>
                  <a:gd name="connsiteY6" fmla="*/ 2820472 h 4179193"/>
                  <a:gd name="connsiteX7" fmla="*/ 3786515 w 6349411"/>
                  <a:gd name="connsiteY7" fmla="*/ 2350394 h 4179193"/>
                  <a:gd name="connsiteX8" fmla="*/ 4810384 w 6349411"/>
                  <a:gd name="connsiteY8" fmla="*/ 2054180 h 4179193"/>
                  <a:gd name="connsiteX9" fmla="*/ 5209629 w 6349411"/>
                  <a:gd name="connsiteY9" fmla="*/ 3065171 h 4179193"/>
                  <a:gd name="connsiteX10" fmla="*/ 5853574 w 6349411"/>
                  <a:gd name="connsiteY10" fmla="*/ 3702675 h 4179193"/>
                  <a:gd name="connsiteX11" fmla="*/ 5969485 w 6349411"/>
                  <a:gd name="connsiteY11" fmla="*/ 3586765 h 4179193"/>
                  <a:gd name="connsiteX12" fmla="*/ 6349411 w 6349411"/>
                  <a:gd name="connsiteY12" fmla="*/ 4146996 h 4179193"/>
                  <a:gd name="connsiteX13" fmla="*/ 5286903 w 6349411"/>
                  <a:gd name="connsiteY13" fmla="*/ 4179193 h 4179193"/>
                  <a:gd name="connsiteX14" fmla="*/ 5454329 w 6349411"/>
                  <a:gd name="connsiteY14" fmla="*/ 4031087 h 4179193"/>
                  <a:gd name="connsiteX15" fmla="*/ 231947 w 6349411"/>
                  <a:gd name="connsiteY15" fmla="*/ 4127678 h 4179193"/>
                  <a:gd name="connsiteX16" fmla="*/ 1494075 w 6349411"/>
                  <a:gd name="connsiteY16" fmla="*/ 1841679 h 4179193"/>
                  <a:gd name="connsiteX17" fmla="*/ 1230060 w 6349411"/>
                  <a:gd name="connsiteY17" fmla="*/ 862884 h 4179193"/>
                  <a:gd name="connsiteX18" fmla="*/ 225507 w 6349411"/>
                  <a:gd name="connsiteY18" fmla="*/ 57954 h 4179193"/>
                  <a:gd name="connsiteX19" fmla="*/ 231947 w 6349411"/>
                  <a:gd name="connsiteY19"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231947 w 6342972"/>
                  <a:gd name="connsiteY15" fmla="*/ 4127678 h 4179193"/>
                  <a:gd name="connsiteX16" fmla="*/ 1494075 w 6342972"/>
                  <a:gd name="connsiteY16" fmla="*/ 1841679 h 4179193"/>
                  <a:gd name="connsiteX17" fmla="*/ 1230060 w 6342972"/>
                  <a:gd name="connsiteY17" fmla="*/ 862884 h 4179193"/>
                  <a:gd name="connsiteX18" fmla="*/ 225507 w 6342972"/>
                  <a:gd name="connsiteY18" fmla="*/ 57954 h 4179193"/>
                  <a:gd name="connsiteX19" fmla="*/ 231947 w 6342972"/>
                  <a:gd name="connsiteY19"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3722120 w 6342972"/>
                  <a:gd name="connsiteY15" fmla="*/ 4069723 h 4179193"/>
                  <a:gd name="connsiteX16" fmla="*/ 231947 w 6342972"/>
                  <a:gd name="connsiteY16" fmla="*/ 4127678 h 4179193"/>
                  <a:gd name="connsiteX17" fmla="*/ 1494075 w 6342972"/>
                  <a:gd name="connsiteY17" fmla="*/ 1841679 h 4179193"/>
                  <a:gd name="connsiteX18" fmla="*/ 1230060 w 6342972"/>
                  <a:gd name="connsiteY18" fmla="*/ 862884 h 4179193"/>
                  <a:gd name="connsiteX19" fmla="*/ 225507 w 6342972"/>
                  <a:gd name="connsiteY19" fmla="*/ 57954 h 4179193"/>
                  <a:gd name="connsiteX20" fmla="*/ 231947 w 6342972"/>
                  <a:gd name="connsiteY20"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810385 w 6342972"/>
                  <a:gd name="connsiteY15" fmla="*/ 2962140 h 4179193"/>
                  <a:gd name="connsiteX16" fmla="*/ 231947 w 6342972"/>
                  <a:gd name="connsiteY16" fmla="*/ 4127678 h 4179193"/>
                  <a:gd name="connsiteX17" fmla="*/ 1494075 w 6342972"/>
                  <a:gd name="connsiteY17" fmla="*/ 1841679 h 4179193"/>
                  <a:gd name="connsiteX18" fmla="*/ 1230060 w 6342972"/>
                  <a:gd name="connsiteY18" fmla="*/ 862884 h 4179193"/>
                  <a:gd name="connsiteX19" fmla="*/ 225507 w 6342972"/>
                  <a:gd name="connsiteY19" fmla="*/ 57954 h 4179193"/>
                  <a:gd name="connsiteX20" fmla="*/ 231947 w 6342972"/>
                  <a:gd name="connsiteY20"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810385 w 6342972"/>
                  <a:gd name="connsiteY15" fmla="*/ 2962140 h 4179193"/>
                  <a:gd name="connsiteX16" fmla="*/ 231947 w 6342972"/>
                  <a:gd name="connsiteY16" fmla="*/ 4127678 h 4179193"/>
                  <a:gd name="connsiteX17" fmla="*/ 1494075 w 6342972"/>
                  <a:gd name="connsiteY17" fmla="*/ 1841679 h 4179193"/>
                  <a:gd name="connsiteX18" fmla="*/ 1230060 w 6342972"/>
                  <a:gd name="connsiteY18" fmla="*/ 862884 h 4179193"/>
                  <a:gd name="connsiteX19" fmla="*/ 225507 w 6342972"/>
                  <a:gd name="connsiteY19" fmla="*/ 57954 h 4179193"/>
                  <a:gd name="connsiteX20" fmla="*/ 231947 w 6342972"/>
                  <a:gd name="connsiteY20"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231947 w 6342972"/>
                  <a:gd name="connsiteY16" fmla="*/ 4127678 h 4179193"/>
                  <a:gd name="connsiteX17" fmla="*/ 1494075 w 6342972"/>
                  <a:gd name="connsiteY17" fmla="*/ 1841679 h 4179193"/>
                  <a:gd name="connsiteX18" fmla="*/ 1230060 w 6342972"/>
                  <a:gd name="connsiteY18" fmla="*/ 862884 h 4179193"/>
                  <a:gd name="connsiteX19" fmla="*/ 225507 w 6342972"/>
                  <a:gd name="connsiteY19" fmla="*/ 57954 h 4179193"/>
                  <a:gd name="connsiteX20" fmla="*/ 231947 w 6342972"/>
                  <a:gd name="connsiteY20"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231947 w 6342972"/>
                  <a:gd name="connsiteY16" fmla="*/ 4127678 h 4179193"/>
                  <a:gd name="connsiteX17" fmla="*/ 1494075 w 6342972"/>
                  <a:gd name="connsiteY17" fmla="*/ 1841679 h 4179193"/>
                  <a:gd name="connsiteX18" fmla="*/ 1230060 w 6342972"/>
                  <a:gd name="connsiteY18" fmla="*/ 862884 h 4179193"/>
                  <a:gd name="connsiteX19" fmla="*/ 225507 w 6342972"/>
                  <a:gd name="connsiteY19" fmla="*/ 57954 h 4179193"/>
                  <a:gd name="connsiteX20" fmla="*/ 231947 w 6342972"/>
                  <a:gd name="connsiteY20"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231947 w 6342972"/>
                  <a:gd name="connsiteY16" fmla="*/ 4127678 h 4179193"/>
                  <a:gd name="connsiteX17" fmla="*/ 1494075 w 6342972"/>
                  <a:gd name="connsiteY17" fmla="*/ 1841679 h 4179193"/>
                  <a:gd name="connsiteX18" fmla="*/ 1230060 w 6342972"/>
                  <a:gd name="connsiteY18" fmla="*/ 862884 h 4179193"/>
                  <a:gd name="connsiteX19" fmla="*/ 225507 w 6342972"/>
                  <a:gd name="connsiteY19" fmla="*/ 57954 h 4179193"/>
                  <a:gd name="connsiteX20" fmla="*/ 231947 w 6342972"/>
                  <a:gd name="connsiteY20"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231947 w 6342972"/>
                  <a:gd name="connsiteY16" fmla="*/ 4127678 h 4179193"/>
                  <a:gd name="connsiteX17" fmla="*/ 1494075 w 6342972"/>
                  <a:gd name="connsiteY17" fmla="*/ 1841679 h 4179193"/>
                  <a:gd name="connsiteX18" fmla="*/ 1230060 w 6342972"/>
                  <a:gd name="connsiteY18" fmla="*/ 862884 h 4179193"/>
                  <a:gd name="connsiteX19" fmla="*/ 225507 w 6342972"/>
                  <a:gd name="connsiteY19" fmla="*/ 57954 h 4179193"/>
                  <a:gd name="connsiteX20" fmla="*/ 231947 w 6342972"/>
                  <a:gd name="connsiteY20"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231947 w 6342972"/>
                  <a:gd name="connsiteY16" fmla="*/ 4127678 h 4179193"/>
                  <a:gd name="connsiteX17" fmla="*/ 1494075 w 6342972"/>
                  <a:gd name="connsiteY17" fmla="*/ 1841679 h 4179193"/>
                  <a:gd name="connsiteX18" fmla="*/ 1230060 w 6342972"/>
                  <a:gd name="connsiteY18" fmla="*/ 862884 h 4179193"/>
                  <a:gd name="connsiteX19" fmla="*/ 225507 w 6342972"/>
                  <a:gd name="connsiteY19" fmla="*/ 57954 h 4179193"/>
                  <a:gd name="connsiteX20" fmla="*/ 231947 w 6342972"/>
                  <a:gd name="connsiteY20"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329314 w 6342972"/>
                  <a:gd name="connsiteY16" fmla="*/ 3342067 h 4179193"/>
                  <a:gd name="connsiteX17" fmla="*/ 231947 w 6342972"/>
                  <a:gd name="connsiteY17" fmla="*/ 4127678 h 4179193"/>
                  <a:gd name="connsiteX18" fmla="*/ 1494075 w 6342972"/>
                  <a:gd name="connsiteY18" fmla="*/ 1841679 h 4179193"/>
                  <a:gd name="connsiteX19" fmla="*/ 1230060 w 6342972"/>
                  <a:gd name="connsiteY19" fmla="*/ 862884 h 4179193"/>
                  <a:gd name="connsiteX20" fmla="*/ 225507 w 6342972"/>
                  <a:gd name="connsiteY20" fmla="*/ 57954 h 4179193"/>
                  <a:gd name="connsiteX21" fmla="*/ 231947 w 6342972"/>
                  <a:gd name="connsiteY21"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34621 w 6342972"/>
                  <a:gd name="connsiteY16" fmla="*/ 2672366 h 4179193"/>
                  <a:gd name="connsiteX17" fmla="*/ 231947 w 6342972"/>
                  <a:gd name="connsiteY17" fmla="*/ 4127678 h 4179193"/>
                  <a:gd name="connsiteX18" fmla="*/ 1494075 w 6342972"/>
                  <a:gd name="connsiteY18" fmla="*/ 1841679 h 4179193"/>
                  <a:gd name="connsiteX19" fmla="*/ 1230060 w 6342972"/>
                  <a:gd name="connsiteY19" fmla="*/ 862884 h 4179193"/>
                  <a:gd name="connsiteX20" fmla="*/ 225507 w 6342972"/>
                  <a:gd name="connsiteY20" fmla="*/ 57954 h 4179193"/>
                  <a:gd name="connsiteX21" fmla="*/ 231947 w 6342972"/>
                  <a:gd name="connsiteY21"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34621 w 6342972"/>
                  <a:gd name="connsiteY16" fmla="*/ 2672366 h 4179193"/>
                  <a:gd name="connsiteX17" fmla="*/ 231947 w 6342972"/>
                  <a:gd name="connsiteY17" fmla="*/ 4127678 h 4179193"/>
                  <a:gd name="connsiteX18" fmla="*/ 1494075 w 6342972"/>
                  <a:gd name="connsiteY18" fmla="*/ 1841679 h 4179193"/>
                  <a:gd name="connsiteX19" fmla="*/ 1230060 w 6342972"/>
                  <a:gd name="connsiteY19" fmla="*/ 862884 h 4179193"/>
                  <a:gd name="connsiteX20" fmla="*/ 225507 w 6342972"/>
                  <a:gd name="connsiteY20" fmla="*/ 57954 h 4179193"/>
                  <a:gd name="connsiteX21" fmla="*/ 231947 w 6342972"/>
                  <a:gd name="connsiteY21"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15303 w 6342972"/>
                  <a:gd name="connsiteY16" fmla="*/ 2653047 h 4179193"/>
                  <a:gd name="connsiteX17" fmla="*/ 231947 w 6342972"/>
                  <a:gd name="connsiteY17" fmla="*/ 4127678 h 4179193"/>
                  <a:gd name="connsiteX18" fmla="*/ 1494075 w 6342972"/>
                  <a:gd name="connsiteY18" fmla="*/ 1841679 h 4179193"/>
                  <a:gd name="connsiteX19" fmla="*/ 1230060 w 6342972"/>
                  <a:gd name="connsiteY19" fmla="*/ 862884 h 4179193"/>
                  <a:gd name="connsiteX20" fmla="*/ 225507 w 6342972"/>
                  <a:gd name="connsiteY20" fmla="*/ 57954 h 4179193"/>
                  <a:gd name="connsiteX21" fmla="*/ 231947 w 6342972"/>
                  <a:gd name="connsiteY21"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15303 w 6342972"/>
                  <a:gd name="connsiteY16" fmla="*/ 2653047 h 4179193"/>
                  <a:gd name="connsiteX17" fmla="*/ 231947 w 6342972"/>
                  <a:gd name="connsiteY17" fmla="*/ 4127678 h 4179193"/>
                  <a:gd name="connsiteX18" fmla="*/ 1494075 w 6342972"/>
                  <a:gd name="connsiteY18" fmla="*/ 1841679 h 4179193"/>
                  <a:gd name="connsiteX19" fmla="*/ 1230060 w 6342972"/>
                  <a:gd name="connsiteY19" fmla="*/ 862884 h 4179193"/>
                  <a:gd name="connsiteX20" fmla="*/ 225507 w 6342972"/>
                  <a:gd name="connsiteY20" fmla="*/ 57954 h 4179193"/>
                  <a:gd name="connsiteX21" fmla="*/ 231947 w 6342972"/>
                  <a:gd name="connsiteY21"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15303 w 6342972"/>
                  <a:gd name="connsiteY16" fmla="*/ 2653047 h 4179193"/>
                  <a:gd name="connsiteX17" fmla="*/ 231947 w 6342972"/>
                  <a:gd name="connsiteY17" fmla="*/ 4127678 h 4179193"/>
                  <a:gd name="connsiteX18" fmla="*/ 1494075 w 6342972"/>
                  <a:gd name="connsiteY18" fmla="*/ 1841679 h 4179193"/>
                  <a:gd name="connsiteX19" fmla="*/ 1230060 w 6342972"/>
                  <a:gd name="connsiteY19" fmla="*/ 862884 h 4179193"/>
                  <a:gd name="connsiteX20" fmla="*/ 225507 w 6342972"/>
                  <a:gd name="connsiteY20" fmla="*/ 57954 h 4179193"/>
                  <a:gd name="connsiteX21" fmla="*/ 231947 w 6342972"/>
                  <a:gd name="connsiteY21"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15303 w 6342972"/>
                  <a:gd name="connsiteY16" fmla="*/ 2653047 h 4179193"/>
                  <a:gd name="connsiteX17" fmla="*/ 231947 w 6342972"/>
                  <a:gd name="connsiteY17" fmla="*/ 4127678 h 4179193"/>
                  <a:gd name="connsiteX18" fmla="*/ 1494075 w 6342972"/>
                  <a:gd name="connsiteY18" fmla="*/ 1841679 h 4179193"/>
                  <a:gd name="connsiteX19" fmla="*/ 1230060 w 6342972"/>
                  <a:gd name="connsiteY19" fmla="*/ 862884 h 4179193"/>
                  <a:gd name="connsiteX20" fmla="*/ 225507 w 6342972"/>
                  <a:gd name="connsiteY20" fmla="*/ 57954 h 4179193"/>
                  <a:gd name="connsiteX21" fmla="*/ 231947 w 6342972"/>
                  <a:gd name="connsiteY21"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28182 w 6342972"/>
                  <a:gd name="connsiteY16" fmla="*/ 2646608 h 4179193"/>
                  <a:gd name="connsiteX17" fmla="*/ 231947 w 6342972"/>
                  <a:gd name="connsiteY17" fmla="*/ 4127678 h 4179193"/>
                  <a:gd name="connsiteX18" fmla="*/ 1494075 w 6342972"/>
                  <a:gd name="connsiteY18" fmla="*/ 1841679 h 4179193"/>
                  <a:gd name="connsiteX19" fmla="*/ 1230060 w 6342972"/>
                  <a:gd name="connsiteY19" fmla="*/ 862884 h 4179193"/>
                  <a:gd name="connsiteX20" fmla="*/ 225507 w 6342972"/>
                  <a:gd name="connsiteY20" fmla="*/ 57954 h 4179193"/>
                  <a:gd name="connsiteX21" fmla="*/ 231947 w 6342972"/>
                  <a:gd name="connsiteY21"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28182 w 6342972"/>
                  <a:gd name="connsiteY16" fmla="*/ 2646608 h 4179193"/>
                  <a:gd name="connsiteX17" fmla="*/ 231947 w 6342972"/>
                  <a:gd name="connsiteY17" fmla="*/ 4127678 h 4179193"/>
                  <a:gd name="connsiteX18" fmla="*/ 1494075 w 6342972"/>
                  <a:gd name="connsiteY18" fmla="*/ 1841679 h 4179193"/>
                  <a:gd name="connsiteX19" fmla="*/ 1230060 w 6342972"/>
                  <a:gd name="connsiteY19" fmla="*/ 862884 h 4179193"/>
                  <a:gd name="connsiteX20" fmla="*/ 225507 w 6342972"/>
                  <a:gd name="connsiteY20" fmla="*/ 57954 h 4179193"/>
                  <a:gd name="connsiteX21" fmla="*/ 231947 w 6342972"/>
                  <a:gd name="connsiteY21"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28182 w 6342972"/>
                  <a:gd name="connsiteY16" fmla="*/ 2646608 h 4179193"/>
                  <a:gd name="connsiteX17" fmla="*/ 231947 w 6342972"/>
                  <a:gd name="connsiteY17" fmla="*/ 4127678 h 4179193"/>
                  <a:gd name="connsiteX18" fmla="*/ 1494075 w 6342972"/>
                  <a:gd name="connsiteY18" fmla="*/ 1841679 h 4179193"/>
                  <a:gd name="connsiteX19" fmla="*/ 1230060 w 6342972"/>
                  <a:gd name="connsiteY19" fmla="*/ 862884 h 4179193"/>
                  <a:gd name="connsiteX20" fmla="*/ 225507 w 6342972"/>
                  <a:gd name="connsiteY20" fmla="*/ 57954 h 4179193"/>
                  <a:gd name="connsiteX21" fmla="*/ 231947 w 6342972"/>
                  <a:gd name="connsiteY21"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28182 w 6342972"/>
                  <a:gd name="connsiteY16" fmla="*/ 2646608 h 4179193"/>
                  <a:gd name="connsiteX17" fmla="*/ 231947 w 6342972"/>
                  <a:gd name="connsiteY17" fmla="*/ 4127678 h 4179193"/>
                  <a:gd name="connsiteX18" fmla="*/ 1494075 w 6342972"/>
                  <a:gd name="connsiteY18" fmla="*/ 1841679 h 4179193"/>
                  <a:gd name="connsiteX19" fmla="*/ 1230060 w 6342972"/>
                  <a:gd name="connsiteY19" fmla="*/ 862884 h 4179193"/>
                  <a:gd name="connsiteX20" fmla="*/ 225507 w 6342972"/>
                  <a:gd name="connsiteY20" fmla="*/ 57954 h 4179193"/>
                  <a:gd name="connsiteX21" fmla="*/ 231947 w 6342972"/>
                  <a:gd name="connsiteY21"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28182 w 6342972"/>
                  <a:gd name="connsiteY16" fmla="*/ 2646608 h 4179193"/>
                  <a:gd name="connsiteX17" fmla="*/ 2563021 w 6342972"/>
                  <a:gd name="connsiteY17" fmla="*/ 3187521 h 4179193"/>
                  <a:gd name="connsiteX18" fmla="*/ 231947 w 6342972"/>
                  <a:gd name="connsiteY18" fmla="*/ 4127678 h 4179193"/>
                  <a:gd name="connsiteX19" fmla="*/ 1494075 w 6342972"/>
                  <a:gd name="connsiteY19" fmla="*/ 1841679 h 4179193"/>
                  <a:gd name="connsiteX20" fmla="*/ 1230060 w 6342972"/>
                  <a:gd name="connsiteY20" fmla="*/ 862884 h 4179193"/>
                  <a:gd name="connsiteX21" fmla="*/ 225507 w 6342972"/>
                  <a:gd name="connsiteY21" fmla="*/ 57954 h 4179193"/>
                  <a:gd name="connsiteX22" fmla="*/ 231947 w 6342972"/>
                  <a:gd name="connsiteY22"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28182 w 6342972"/>
                  <a:gd name="connsiteY16" fmla="*/ 2646608 h 4179193"/>
                  <a:gd name="connsiteX17" fmla="*/ 1944835 w 6342972"/>
                  <a:gd name="connsiteY17" fmla="*/ 2376152 h 4179193"/>
                  <a:gd name="connsiteX18" fmla="*/ 231947 w 6342972"/>
                  <a:gd name="connsiteY18" fmla="*/ 4127678 h 4179193"/>
                  <a:gd name="connsiteX19" fmla="*/ 1494075 w 6342972"/>
                  <a:gd name="connsiteY19" fmla="*/ 1841679 h 4179193"/>
                  <a:gd name="connsiteX20" fmla="*/ 1230060 w 6342972"/>
                  <a:gd name="connsiteY20" fmla="*/ 862884 h 4179193"/>
                  <a:gd name="connsiteX21" fmla="*/ 225507 w 6342972"/>
                  <a:gd name="connsiteY21" fmla="*/ 57954 h 4179193"/>
                  <a:gd name="connsiteX22" fmla="*/ 231947 w 6342972"/>
                  <a:gd name="connsiteY22"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28182 w 6342972"/>
                  <a:gd name="connsiteY16" fmla="*/ 2646608 h 4179193"/>
                  <a:gd name="connsiteX17" fmla="*/ 1944835 w 6342972"/>
                  <a:gd name="connsiteY17" fmla="*/ 2376152 h 4179193"/>
                  <a:gd name="connsiteX18" fmla="*/ 231947 w 6342972"/>
                  <a:gd name="connsiteY18" fmla="*/ 4127678 h 4179193"/>
                  <a:gd name="connsiteX19" fmla="*/ 1494075 w 6342972"/>
                  <a:gd name="connsiteY19" fmla="*/ 1841679 h 4179193"/>
                  <a:gd name="connsiteX20" fmla="*/ 1230060 w 6342972"/>
                  <a:gd name="connsiteY20" fmla="*/ 862884 h 4179193"/>
                  <a:gd name="connsiteX21" fmla="*/ 225507 w 6342972"/>
                  <a:gd name="connsiteY21" fmla="*/ 57954 h 4179193"/>
                  <a:gd name="connsiteX22" fmla="*/ 231947 w 6342972"/>
                  <a:gd name="connsiteY22"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28182 w 6342972"/>
                  <a:gd name="connsiteY16" fmla="*/ 2646608 h 4179193"/>
                  <a:gd name="connsiteX17" fmla="*/ 1944835 w 6342972"/>
                  <a:gd name="connsiteY17" fmla="*/ 2376152 h 4179193"/>
                  <a:gd name="connsiteX18" fmla="*/ 231947 w 6342972"/>
                  <a:gd name="connsiteY18" fmla="*/ 4127678 h 4179193"/>
                  <a:gd name="connsiteX19" fmla="*/ 1494075 w 6342972"/>
                  <a:gd name="connsiteY19" fmla="*/ 1841679 h 4179193"/>
                  <a:gd name="connsiteX20" fmla="*/ 1230060 w 6342972"/>
                  <a:gd name="connsiteY20" fmla="*/ 862884 h 4179193"/>
                  <a:gd name="connsiteX21" fmla="*/ 225507 w 6342972"/>
                  <a:gd name="connsiteY21" fmla="*/ 57954 h 4179193"/>
                  <a:gd name="connsiteX22" fmla="*/ 231947 w 6342972"/>
                  <a:gd name="connsiteY22"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28182 w 6342972"/>
                  <a:gd name="connsiteY16" fmla="*/ 2646608 h 4179193"/>
                  <a:gd name="connsiteX17" fmla="*/ 1944835 w 6342972"/>
                  <a:gd name="connsiteY17" fmla="*/ 2376152 h 4179193"/>
                  <a:gd name="connsiteX18" fmla="*/ 231947 w 6342972"/>
                  <a:gd name="connsiteY18" fmla="*/ 4127678 h 4179193"/>
                  <a:gd name="connsiteX19" fmla="*/ 1494075 w 6342972"/>
                  <a:gd name="connsiteY19" fmla="*/ 1841679 h 4179193"/>
                  <a:gd name="connsiteX20" fmla="*/ 1230060 w 6342972"/>
                  <a:gd name="connsiteY20" fmla="*/ 862884 h 4179193"/>
                  <a:gd name="connsiteX21" fmla="*/ 225507 w 6342972"/>
                  <a:gd name="connsiteY21" fmla="*/ 57954 h 4179193"/>
                  <a:gd name="connsiteX22" fmla="*/ 231947 w 6342972"/>
                  <a:gd name="connsiteY22"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28182 w 6342972"/>
                  <a:gd name="connsiteY16" fmla="*/ 2646608 h 4179193"/>
                  <a:gd name="connsiteX17" fmla="*/ 1944835 w 6342972"/>
                  <a:gd name="connsiteY17" fmla="*/ 2376152 h 4179193"/>
                  <a:gd name="connsiteX18" fmla="*/ 231947 w 6342972"/>
                  <a:gd name="connsiteY18" fmla="*/ 4127678 h 4179193"/>
                  <a:gd name="connsiteX19" fmla="*/ 1494075 w 6342972"/>
                  <a:gd name="connsiteY19" fmla="*/ 1841679 h 4179193"/>
                  <a:gd name="connsiteX20" fmla="*/ 1230060 w 6342972"/>
                  <a:gd name="connsiteY20" fmla="*/ 862884 h 4179193"/>
                  <a:gd name="connsiteX21" fmla="*/ 225507 w 6342972"/>
                  <a:gd name="connsiteY21" fmla="*/ 57954 h 4179193"/>
                  <a:gd name="connsiteX22" fmla="*/ 231947 w 6342972"/>
                  <a:gd name="connsiteY22" fmla="*/ 0 h 4179193"/>
                  <a:gd name="connsiteX0" fmla="*/ 231947 w 6342972"/>
                  <a:gd name="connsiteY0" fmla="*/ 0 h 4179193"/>
                  <a:gd name="connsiteX1" fmla="*/ 1423242 w 6342972"/>
                  <a:gd name="connsiteY1" fmla="*/ 592428 h 4179193"/>
                  <a:gd name="connsiteX2" fmla="*/ 1172103 w 6342972"/>
                  <a:gd name="connsiteY2" fmla="*/ 1429555 h 4179193"/>
                  <a:gd name="connsiteX3" fmla="*/ 2414915 w 6342972"/>
                  <a:gd name="connsiteY3" fmla="*/ 1126901 h 4179193"/>
                  <a:gd name="connsiteX4" fmla="*/ 4095608 w 6342972"/>
                  <a:gd name="connsiteY4" fmla="*/ 1616298 h 4179193"/>
                  <a:gd name="connsiteX5" fmla="*/ 2614537 w 6342972"/>
                  <a:gd name="connsiteY5" fmla="*/ 2047740 h 4179193"/>
                  <a:gd name="connsiteX6" fmla="*/ 3342192 w 6342972"/>
                  <a:gd name="connsiteY6" fmla="*/ 2820472 h 4179193"/>
                  <a:gd name="connsiteX7" fmla="*/ 3786515 w 6342972"/>
                  <a:gd name="connsiteY7" fmla="*/ 2350394 h 4179193"/>
                  <a:gd name="connsiteX8" fmla="*/ 4810384 w 6342972"/>
                  <a:gd name="connsiteY8" fmla="*/ 2054180 h 4179193"/>
                  <a:gd name="connsiteX9" fmla="*/ 5209629 w 6342972"/>
                  <a:gd name="connsiteY9" fmla="*/ 3065171 h 4179193"/>
                  <a:gd name="connsiteX10" fmla="*/ 5853574 w 6342972"/>
                  <a:gd name="connsiteY10" fmla="*/ 3702675 h 4179193"/>
                  <a:gd name="connsiteX11" fmla="*/ 5969485 w 6342972"/>
                  <a:gd name="connsiteY11" fmla="*/ 3586765 h 4179193"/>
                  <a:gd name="connsiteX12" fmla="*/ 6342972 w 6342972"/>
                  <a:gd name="connsiteY12" fmla="*/ 4146996 h 4179193"/>
                  <a:gd name="connsiteX13" fmla="*/ 5286903 w 6342972"/>
                  <a:gd name="connsiteY13" fmla="*/ 4179193 h 4179193"/>
                  <a:gd name="connsiteX14" fmla="*/ 5454329 w 6342972"/>
                  <a:gd name="connsiteY14" fmla="*/ 4031087 h 4179193"/>
                  <a:gd name="connsiteX15" fmla="*/ 4791067 w 6342972"/>
                  <a:gd name="connsiteY15" fmla="*/ 2955701 h 4179193"/>
                  <a:gd name="connsiteX16" fmla="*/ 3928182 w 6342972"/>
                  <a:gd name="connsiteY16" fmla="*/ 2646608 h 4179193"/>
                  <a:gd name="connsiteX17" fmla="*/ 1944835 w 6342972"/>
                  <a:gd name="connsiteY17" fmla="*/ 2376152 h 4179193"/>
                  <a:gd name="connsiteX18" fmla="*/ 231947 w 6342972"/>
                  <a:gd name="connsiteY18" fmla="*/ 4127678 h 4179193"/>
                  <a:gd name="connsiteX19" fmla="*/ 1494075 w 6342972"/>
                  <a:gd name="connsiteY19" fmla="*/ 1841679 h 4179193"/>
                  <a:gd name="connsiteX20" fmla="*/ 1230060 w 6342972"/>
                  <a:gd name="connsiteY20" fmla="*/ 862884 h 4179193"/>
                  <a:gd name="connsiteX21" fmla="*/ 225507 w 6342972"/>
                  <a:gd name="connsiteY21" fmla="*/ 57954 h 4179193"/>
                  <a:gd name="connsiteX22" fmla="*/ 231947 w 6342972"/>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1281448 w 6117465"/>
                  <a:gd name="connsiteY18" fmla="*/ 2401909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3354946 w 6117465"/>
                  <a:gd name="connsiteY18" fmla="*/ 1757965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3354946 w 6117465"/>
                  <a:gd name="connsiteY18" fmla="*/ 1757965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3354946 w 6117465"/>
                  <a:gd name="connsiteY18" fmla="*/ 1757965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5 w 6117465"/>
                  <a:gd name="connsiteY18" fmla="*/ 1828798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5 w 6117465"/>
                  <a:gd name="connsiteY18" fmla="*/ 1828798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5 w 6117465"/>
                  <a:gd name="connsiteY18" fmla="*/ 1828798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5 w 6117465"/>
                  <a:gd name="connsiteY18" fmla="*/ 1828798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897747 w 6117465"/>
                  <a:gd name="connsiteY18" fmla="*/ 1828798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1268568 w 6117465"/>
                  <a:gd name="connsiteY19" fmla="*/ 1841679 h 4179193"/>
                  <a:gd name="connsiteX20" fmla="*/ 1004553 w 6117465"/>
                  <a:gd name="connsiteY20" fmla="*/ 862884 h 4179193"/>
                  <a:gd name="connsiteX21" fmla="*/ 0 w 6117465"/>
                  <a:gd name="connsiteY21" fmla="*/ 57954 h 4179193"/>
                  <a:gd name="connsiteX22" fmla="*/ 6440 w 6117465"/>
                  <a:gd name="connsiteY22"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285998 w 6117465"/>
                  <a:gd name="connsiteY19" fmla="*/ 1635616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21226 w 6117465"/>
                  <a:gd name="connsiteY19" fmla="*/ 1255690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21226 w 6117465"/>
                  <a:gd name="connsiteY19" fmla="*/ 1255690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395468 w 6117465"/>
                  <a:gd name="connsiteY19" fmla="*/ 1236372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395468 w 6117465"/>
                  <a:gd name="connsiteY19" fmla="*/ 1236372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395468 w 6117465"/>
                  <a:gd name="connsiteY19" fmla="*/ 1236372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395468 w 6117465"/>
                  <a:gd name="connsiteY19" fmla="*/ 1236372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08347 w 6117465"/>
                  <a:gd name="connsiteY19" fmla="*/ 1236372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01908 w 6117465"/>
                  <a:gd name="connsiteY19" fmla="*/ 1223493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01908 w 6117465"/>
                  <a:gd name="connsiteY19" fmla="*/ 1223493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01908 w 6117465"/>
                  <a:gd name="connsiteY19" fmla="*/ 1223493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01908 w 6117465"/>
                  <a:gd name="connsiteY19" fmla="*/ 1223493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01908 w 6117465"/>
                  <a:gd name="connsiteY19" fmla="*/ 1223493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01908 w 6117465"/>
                  <a:gd name="connsiteY19" fmla="*/ 1223493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01908 w 6117465"/>
                  <a:gd name="connsiteY19" fmla="*/ 1223493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01908 w 6117465"/>
                  <a:gd name="connsiteY19" fmla="*/ 1223493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01908 w 6117465"/>
                  <a:gd name="connsiteY19" fmla="*/ 1223493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2401908 w 6117465"/>
                  <a:gd name="connsiteY19" fmla="*/ 1223493 h 4179193"/>
                  <a:gd name="connsiteX20" fmla="*/ 1268568 w 6117465"/>
                  <a:gd name="connsiteY20" fmla="*/ 1841679 h 4179193"/>
                  <a:gd name="connsiteX21" fmla="*/ 1004553 w 6117465"/>
                  <a:gd name="connsiteY21" fmla="*/ 862884 h 4179193"/>
                  <a:gd name="connsiteX22" fmla="*/ 0 w 6117465"/>
                  <a:gd name="connsiteY22" fmla="*/ 57954 h 4179193"/>
                  <a:gd name="connsiteX23" fmla="*/ 6440 w 6117465"/>
                  <a:gd name="connsiteY23"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65160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9030 w 6117465"/>
                  <a:gd name="connsiteY5" fmla="*/ 2047740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2591 w 6117465"/>
                  <a:gd name="connsiteY5" fmla="*/ 2060619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2591 w 6117465"/>
                  <a:gd name="connsiteY5" fmla="*/ 2060619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382591 w 6117465"/>
                  <a:gd name="connsiteY5" fmla="*/ 2060619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1004553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94735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94735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94735 w 6117465"/>
                  <a:gd name="connsiteY22" fmla="*/ 862884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75099 w 6117465"/>
                  <a:gd name="connsiteY22" fmla="*/ 853066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75099 w 6117465"/>
                  <a:gd name="connsiteY22" fmla="*/ 853066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55464 w 6117465"/>
                  <a:gd name="connsiteY22" fmla="*/ 843248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55464 w 6117465"/>
                  <a:gd name="connsiteY22" fmla="*/ 843248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55464 w 6117465"/>
                  <a:gd name="connsiteY22" fmla="*/ 843248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55464 w 6117465"/>
                  <a:gd name="connsiteY22" fmla="*/ 843248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45646 w 6117465"/>
                  <a:gd name="connsiteY22" fmla="*/ 823613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45646 w 6117465"/>
                  <a:gd name="connsiteY22" fmla="*/ 823613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45646 w 6117465"/>
                  <a:gd name="connsiteY22" fmla="*/ 823613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41679 h 4179193"/>
                  <a:gd name="connsiteX22" fmla="*/ 945646 w 6117465"/>
                  <a:gd name="connsiteY22" fmla="*/ 823613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945646 w 6117465"/>
                  <a:gd name="connsiteY22" fmla="*/ 823613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926010 w 6117465"/>
                  <a:gd name="connsiteY22" fmla="*/ 813795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926010 w 6117465"/>
                  <a:gd name="connsiteY22" fmla="*/ 813795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906374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906374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02664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68568 w 6117465"/>
                  <a:gd name="connsiteY21" fmla="*/ 1851497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01908 w 6117465"/>
                  <a:gd name="connsiteY20" fmla="*/ 1223493 h 4179193"/>
                  <a:gd name="connsiteX21" fmla="*/ 1288204 w 6117465"/>
                  <a:gd name="connsiteY21" fmla="*/ 1880950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11726 w 6117465"/>
                  <a:gd name="connsiteY20" fmla="*/ 1233312 h 4179193"/>
                  <a:gd name="connsiteX21" fmla="*/ 1288204 w 6117465"/>
                  <a:gd name="connsiteY21" fmla="*/ 1880950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116685 w 6117465"/>
                  <a:gd name="connsiteY6" fmla="*/ 2820472 h 4179193"/>
                  <a:gd name="connsiteX7" fmla="*/ 3561008 w 6117465"/>
                  <a:gd name="connsiteY7" fmla="*/ 2350394 h 4179193"/>
                  <a:gd name="connsiteX8" fmla="*/ 4584877 w 6117465"/>
                  <a:gd name="connsiteY8" fmla="*/ 2054180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11726 w 6117465"/>
                  <a:gd name="connsiteY20" fmla="*/ 1233312 h 4179193"/>
                  <a:gd name="connsiteX21" fmla="*/ 1288204 w 6117465"/>
                  <a:gd name="connsiteY21" fmla="*/ 1880950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116685 w 6117465"/>
                  <a:gd name="connsiteY6" fmla="*/ 2820472 h 4179193"/>
                  <a:gd name="connsiteX7" fmla="*/ 3561008 w 6117465"/>
                  <a:gd name="connsiteY7" fmla="*/ 2350394 h 4179193"/>
                  <a:gd name="connsiteX8" fmla="*/ 4603765 w 6117465"/>
                  <a:gd name="connsiteY8" fmla="*/ 2035291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11726 w 6117465"/>
                  <a:gd name="connsiteY20" fmla="*/ 1233312 h 4179193"/>
                  <a:gd name="connsiteX21" fmla="*/ 1288204 w 6117465"/>
                  <a:gd name="connsiteY21" fmla="*/ 1880950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116685 w 6117465"/>
                  <a:gd name="connsiteY6" fmla="*/ 2820472 h 4179193"/>
                  <a:gd name="connsiteX7" fmla="*/ 3561008 w 6117465"/>
                  <a:gd name="connsiteY7" fmla="*/ 2350394 h 4179193"/>
                  <a:gd name="connsiteX8" fmla="*/ 4594321 w 6117465"/>
                  <a:gd name="connsiteY8" fmla="*/ 2035291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11726 w 6117465"/>
                  <a:gd name="connsiteY20" fmla="*/ 1233312 h 4179193"/>
                  <a:gd name="connsiteX21" fmla="*/ 1288204 w 6117465"/>
                  <a:gd name="connsiteY21" fmla="*/ 1880950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097796 w 6117465"/>
                  <a:gd name="connsiteY6" fmla="*/ 2820472 h 4179193"/>
                  <a:gd name="connsiteX7" fmla="*/ 3561008 w 6117465"/>
                  <a:gd name="connsiteY7" fmla="*/ 2350394 h 4179193"/>
                  <a:gd name="connsiteX8" fmla="*/ 4594321 w 6117465"/>
                  <a:gd name="connsiteY8" fmla="*/ 2035291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11726 w 6117465"/>
                  <a:gd name="connsiteY20" fmla="*/ 1233312 h 4179193"/>
                  <a:gd name="connsiteX21" fmla="*/ 1288204 w 6117465"/>
                  <a:gd name="connsiteY21" fmla="*/ 1880950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097796 w 6117465"/>
                  <a:gd name="connsiteY6" fmla="*/ 2820472 h 4179193"/>
                  <a:gd name="connsiteX7" fmla="*/ 3561008 w 6117465"/>
                  <a:gd name="connsiteY7" fmla="*/ 2350394 h 4179193"/>
                  <a:gd name="connsiteX8" fmla="*/ 4594321 w 6117465"/>
                  <a:gd name="connsiteY8" fmla="*/ 2035291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11726 w 6117465"/>
                  <a:gd name="connsiteY20" fmla="*/ 1233312 h 4179193"/>
                  <a:gd name="connsiteX21" fmla="*/ 1288204 w 6117465"/>
                  <a:gd name="connsiteY21" fmla="*/ 1880950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097796 w 6117465"/>
                  <a:gd name="connsiteY6" fmla="*/ 2820472 h 4179193"/>
                  <a:gd name="connsiteX7" fmla="*/ 3561008 w 6117465"/>
                  <a:gd name="connsiteY7" fmla="*/ 2350394 h 4179193"/>
                  <a:gd name="connsiteX8" fmla="*/ 4594321 w 6117465"/>
                  <a:gd name="connsiteY8" fmla="*/ 2035291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11726 w 6117465"/>
                  <a:gd name="connsiteY20" fmla="*/ 1233312 h 4179193"/>
                  <a:gd name="connsiteX21" fmla="*/ 1288204 w 6117465"/>
                  <a:gd name="connsiteY21" fmla="*/ 1880950 h 4179193"/>
                  <a:gd name="connsiteX22" fmla="*/ 896557 w 6117465"/>
                  <a:gd name="connsiteY22" fmla="*/ 803977 h 4179193"/>
                  <a:gd name="connsiteX23" fmla="*/ 0 w 6117465"/>
                  <a:gd name="connsiteY23" fmla="*/ 57954 h 4179193"/>
                  <a:gd name="connsiteX24" fmla="*/ 6440 w 6117465"/>
                  <a:gd name="connsiteY24" fmla="*/ 0 h 4179193"/>
                  <a:gd name="connsiteX0" fmla="*/ 6440 w 6117465"/>
                  <a:gd name="connsiteY0" fmla="*/ 0 h 4179193"/>
                  <a:gd name="connsiteX1" fmla="*/ 1197735 w 6117465"/>
                  <a:gd name="connsiteY1" fmla="*/ 592428 h 4179193"/>
                  <a:gd name="connsiteX2" fmla="*/ 946596 w 6117465"/>
                  <a:gd name="connsiteY2" fmla="*/ 1429555 h 4179193"/>
                  <a:gd name="connsiteX3" fmla="*/ 2189408 w 6117465"/>
                  <a:gd name="connsiteY3" fmla="*/ 1126901 h 4179193"/>
                  <a:gd name="connsiteX4" fmla="*/ 3870101 w 6117465"/>
                  <a:gd name="connsiteY4" fmla="*/ 1616298 h 4179193"/>
                  <a:gd name="connsiteX5" fmla="*/ 2633729 w 6117465"/>
                  <a:gd name="connsiteY5" fmla="*/ 2032117 h 4179193"/>
                  <a:gd name="connsiteX6" fmla="*/ 3097796 w 6117465"/>
                  <a:gd name="connsiteY6" fmla="*/ 2820472 h 4179193"/>
                  <a:gd name="connsiteX7" fmla="*/ 3561008 w 6117465"/>
                  <a:gd name="connsiteY7" fmla="*/ 2350394 h 4179193"/>
                  <a:gd name="connsiteX8" fmla="*/ 4594321 w 6117465"/>
                  <a:gd name="connsiteY8" fmla="*/ 2035291 h 4179193"/>
                  <a:gd name="connsiteX9" fmla="*/ 4984122 w 6117465"/>
                  <a:gd name="connsiteY9" fmla="*/ 3065171 h 4179193"/>
                  <a:gd name="connsiteX10" fmla="*/ 5628067 w 6117465"/>
                  <a:gd name="connsiteY10" fmla="*/ 3702675 h 4179193"/>
                  <a:gd name="connsiteX11" fmla="*/ 5743978 w 6117465"/>
                  <a:gd name="connsiteY11" fmla="*/ 3586765 h 4179193"/>
                  <a:gd name="connsiteX12" fmla="*/ 6117465 w 6117465"/>
                  <a:gd name="connsiteY12" fmla="*/ 4146996 h 4179193"/>
                  <a:gd name="connsiteX13" fmla="*/ 5061396 w 6117465"/>
                  <a:gd name="connsiteY13" fmla="*/ 4179193 h 4179193"/>
                  <a:gd name="connsiteX14" fmla="*/ 5228822 w 6117465"/>
                  <a:gd name="connsiteY14" fmla="*/ 4031087 h 4179193"/>
                  <a:gd name="connsiteX15" fmla="*/ 4565560 w 6117465"/>
                  <a:gd name="connsiteY15" fmla="*/ 2955701 h 4179193"/>
                  <a:gd name="connsiteX16" fmla="*/ 3702675 w 6117465"/>
                  <a:gd name="connsiteY16" fmla="*/ 2646608 h 4179193"/>
                  <a:gd name="connsiteX17" fmla="*/ 1719328 w 6117465"/>
                  <a:gd name="connsiteY17" fmla="*/ 2376152 h 4179193"/>
                  <a:gd name="connsiteX18" fmla="*/ 2910626 w 6117465"/>
                  <a:gd name="connsiteY18" fmla="*/ 1835237 h 4179193"/>
                  <a:gd name="connsiteX19" fmla="*/ 3580325 w 6117465"/>
                  <a:gd name="connsiteY19" fmla="*/ 1326523 h 4179193"/>
                  <a:gd name="connsiteX20" fmla="*/ 2411726 w 6117465"/>
                  <a:gd name="connsiteY20" fmla="*/ 1233312 h 4179193"/>
                  <a:gd name="connsiteX21" fmla="*/ 1288204 w 6117465"/>
                  <a:gd name="connsiteY21" fmla="*/ 1880950 h 4179193"/>
                  <a:gd name="connsiteX22" fmla="*/ 896557 w 6117465"/>
                  <a:gd name="connsiteY22" fmla="*/ 803977 h 4179193"/>
                  <a:gd name="connsiteX23" fmla="*/ 0 w 6117465"/>
                  <a:gd name="connsiteY23" fmla="*/ 57954 h 4179193"/>
                  <a:gd name="connsiteX24" fmla="*/ 6440 w 6117465"/>
                  <a:gd name="connsiteY24" fmla="*/ 0 h 4179193"/>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33620 w 6139359"/>
                  <a:gd name="connsiteY20" fmla="*/ 1261645 h 4207526"/>
                  <a:gd name="connsiteX21" fmla="*/ 1310098 w 6139359"/>
                  <a:gd name="connsiteY21" fmla="*/ 1909283 h 4207526"/>
                  <a:gd name="connsiteX22" fmla="*/ 918451 w 6139359"/>
                  <a:gd name="connsiteY22" fmla="*/ 832310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16157 w 6139359"/>
                  <a:gd name="connsiteY20" fmla="*/ 1294823 h 4207526"/>
                  <a:gd name="connsiteX21" fmla="*/ 1310098 w 6139359"/>
                  <a:gd name="connsiteY21" fmla="*/ 1909283 h 4207526"/>
                  <a:gd name="connsiteX22" fmla="*/ 918451 w 6139359"/>
                  <a:gd name="connsiteY22" fmla="*/ 832310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16157 w 6139359"/>
                  <a:gd name="connsiteY20" fmla="*/ 1294823 h 4207526"/>
                  <a:gd name="connsiteX21" fmla="*/ 1310098 w 6139359"/>
                  <a:gd name="connsiteY21" fmla="*/ 1909283 h 4207526"/>
                  <a:gd name="connsiteX22" fmla="*/ 918451 w 6139359"/>
                  <a:gd name="connsiteY22" fmla="*/ 832310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16157 w 6139359"/>
                  <a:gd name="connsiteY20" fmla="*/ 1294823 h 4207526"/>
                  <a:gd name="connsiteX21" fmla="*/ 1310098 w 6139359"/>
                  <a:gd name="connsiteY21" fmla="*/ 1909283 h 4207526"/>
                  <a:gd name="connsiteX22" fmla="*/ 918451 w 6139359"/>
                  <a:gd name="connsiteY22" fmla="*/ 832310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18451 w 6139359"/>
                  <a:gd name="connsiteY22" fmla="*/ 832310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18451 w 6139359"/>
                  <a:gd name="connsiteY22" fmla="*/ 832310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18451 w 6139359"/>
                  <a:gd name="connsiteY22" fmla="*/ 832310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18451 w 6139359"/>
                  <a:gd name="connsiteY22" fmla="*/ 832310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14958 w 6139359"/>
                  <a:gd name="connsiteY22" fmla="*/ 828817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14958 w 6139359"/>
                  <a:gd name="connsiteY22" fmla="*/ 828817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14958 w 6139359"/>
                  <a:gd name="connsiteY22" fmla="*/ 828817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14958 w 6139359"/>
                  <a:gd name="connsiteY22" fmla="*/ 828817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09076 w 6139359"/>
                  <a:gd name="connsiteY22" fmla="*/ 825876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09076 w 6139359"/>
                  <a:gd name="connsiteY22" fmla="*/ 825876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1396 w 6139359"/>
                  <a:gd name="connsiteY20" fmla="*/ 1294823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9076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6135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6135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55623 w 6139359"/>
                  <a:gd name="connsiteY5" fmla="*/ 2060450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6135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65068 w 6139359"/>
                  <a:gd name="connsiteY5" fmla="*/ 2079339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6135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27290 w 6139359"/>
                  <a:gd name="connsiteY5" fmla="*/ 2098228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6135 w 6139359"/>
                  <a:gd name="connsiteY22" fmla="*/ 817053 h 4207526"/>
                  <a:gd name="connsiteX23" fmla="*/ 21894 w 6139359"/>
                  <a:gd name="connsiteY23" fmla="*/ 86287 h 4207526"/>
                  <a:gd name="connsiteX24" fmla="*/ 0 w 6139359"/>
                  <a:gd name="connsiteY24" fmla="*/ 0 h 4207526"/>
                  <a:gd name="connsiteX0" fmla="*/ 0 w 6139359"/>
                  <a:gd name="connsiteY0" fmla="*/ 0 h 4207526"/>
                  <a:gd name="connsiteX1" fmla="*/ 1219629 w 6139359"/>
                  <a:gd name="connsiteY1" fmla="*/ 620761 h 4207526"/>
                  <a:gd name="connsiteX2" fmla="*/ 968490 w 6139359"/>
                  <a:gd name="connsiteY2" fmla="*/ 1457888 h 4207526"/>
                  <a:gd name="connsiteX3" fmla="*/ 2211302 w 6139359"/>
                  <a:gd name="connsiteY3" fmla="*/ 1155234 h 4207526"/>
                  <a:gd name="connsiteX4" fmla="*/ 3891995 w 6139359"/>
                  <a:gd name="connsiteY4" fmla="*/ 1644631 h 4207526"/>
                  <a:gd name="connsiteX5" fmla="*/ 2627290 w 6139359"/>
                  <a:gd name="connsiteY5" fmla="*/ 2098228 h 4207526"/>
                  <a:gd name="connsiteX6" fmla="*/ 3119690 w 6139359"/>
                  <a:gd name="connsiteY6" fmla="*/ 2848805 h 4207526"/>
                  <a:gd name="connsiteX7" fmla="*/ 3582902 w 6139359"/>
                  <a:gd name="connsiteY7" fmla="*/ 2378727 h 4207526"/>
                  <a:gd name="connsiteX8" fmla="*/ 4616215 w 6139359"/>
                  <a:gd name="connsiteY8" fmla="*/ 2063624 h 4207526"/>
                  <a:gd name="connsiteX9" fmla="*/ 5006016 w 6139359"/>
                  <a:gd name="connsiteY9" fmla="*/ 3093504 h 4207526"/>
                  <a:gd name="connsiteX10" fmla="*/ 5649961 w 6139359"/>
                  <a:gd name="connsiteY10" fmla="*/ 3731008 h 4207526"/>
                  <a:gd name="connsiteX11" fmla="*/ 5765872 w 6139359"/>
                  <a:gd name="connsiteY11" fmla="*/ 3615098 h 4207526"/>
                  <a:gd name="connsiteX12" fmla="*/ 6139359 w 6139359"/>
                  <a:gd name="connsiteY12" fmla="*/ 4175329 h 4207526"/>
                  <a:gd name="connsiteX13" fmla="*/ 5083290 w 6139359"/>
                  <a:gd name="connsiteY13" fmla="*/ 4207526 h 4207526"/>
                  <a:gd name="connsiteX14" fmla="*/ 5250716 w 6139359"/>
                  <a:gd name="connsiteY14" fmla="*/ 4059420 h 4207526"/>
                  <a:gd name="connsiteX15" fmla="*/ 4587454 w 6139359"/>
                  <a:gd name="connsiteY15" fmla="*/ 2984034 h 4207526"/>
                  <a:gd name="connsiteX16" fmla="*/ 3724569 w 6139359"/>
                  <a:gd name="connsiteY16" fmla="*/ 2674941 h 4207526"/>
                  <a:gd name="connsiteX17" fmla="*/ 1741222 w 6139359"/>
                  <a:gd name="connsiteY17" fmla="*/ 2404485 h 4207526"/>
                  <a:gd name="connsiteX18" fmla="*/ 2932520 w 6139359"/>
                  <a:gd name="connsiteY18" fmla="*/ 1863570 h 4207526"/>
                  <a:gd name="connsiteX19" fmla="*/ 3602219 w 6139359"/>
                  <a:gd name="connsiteY19" fmla="*/ 1354856 h 4207526"/>
                  <a:gd name="connsiteX20" fmla="*/ 2427278 w 6139359"/>
                  <a:gd name="connsiteY20" fmla="*/ 1300705 h 4207526"/>
                  <a:gd name="connsiteX21" fmla="*/ 1310098 w 6139359"/>
                  <a:gd name="connsiteY21" fmla="*/ 1909283 h 4207526"/>
                  <a:gd name="connsiteX22" fmla="*/ 906135 w 6139359"/>
                  <a:gd name="connsiteY22" fmla="*/ 817053 h 4207526"/>
                  <a:gd name="connsiteX23" fmla="*/ 21894 w 6139359"/>
                  <a:gd name="connsiteY23" fmla="*/ 86287 h 4207526"/>
                  <a:gd name="connsiteX24" fmla="*/ 0 w 6139359"/>
                  <a:gd name="connsiteY24" fmla="*/ 0 h 420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139359" h="4207526">
                    <a:moveTo>
                      <a:pt x="0" y="0"/>
                    </a:moveTo>
                    <a:cubicBezTo>
                      <a:pt x="201768" y="352023"/>
                      <a:pt x="1101573" y="191465"/>
                      <a:pt x="1219629" y="620761"/>
                    </a:cubicBezTo>
                    <a:cubicBezTo>
                      <a:pt x="1329098" y="1118744"/>
                      <a:pt x="818712" y="1052442"/>
                      <a:pt x="968490" y="1457888"/>
                    </a:cubicBezTo>
                    <a:cubicBezTo>
                      <a:pt x="1120890" y="1784154"/>
                      <a:pt x="1942280" y="1782564"/>
                      <a:pt x="2211302" y="1155234"/>
                    </a:cubicBezTo>
                    <a:cubicBezTo>
                      <a:pt x="2579987" y="540313"/>
                      <a:pt x="4187892" y="908350"/>
                      <a:pt x="3891995" y="1644631"/>
                    </a:cubicBezTo>
                    <a:cubicBezTo>
                      <a:pt x="3594828" y="2137725"/>
                      <a:pt x="3020096" y="2046713"/>
                      <a:pt x="2627290" y="2098228"/>
                    </a:cubicBezTo>
                    <a:cubicBezTo>
                      <a:pt x="1633732" y="2264736"/>
                      <a:pt x="2218169" y="3097796"/>
                      <a:pt x="3119690" y="2848805"/>
                    </a:cubicBezTo>
                    <a:cubicBezTo>
                      <a:pt x="3438227" y="2754791"/>
                      <a:pt x="3469139" y="2569764"/>
                      <a:pt x="3582902" y="2378727"/>
                    </a:cubicBezTo>
                    <a:cubicBezTo>
                      <a:pt x="3764924" y="2101833"/>
                      <a:pt x="4113938" y="1952605"/>
                      <a:pt x="4616215" y="2063624"/>
                    </a:cubicBezTo>
                    <a:cubicBezTo>
                      <a:pt x="5114199" y="2138752"/>
                      <a:pt x="5422433" y="2747922"/>
                      <a:pt x="5006016" y="3093504"/>
                    </a:cubicBezTo>
                    <a:cubicBezTo>
                      <a:pt x="4623941" y="3514214"/>
                      <a:pt x="5362333" y="3677347"/>
                      <a:pt x="5649961" y="3731008"/>
                    </a:cubicBezTo>
                    <a:lnTo>
                      <a:pt x="5765872" y="3615098"/>
                    </a:lnTo>
                    <a:lnTo>
                      <a:pt x="6139359" y="4175329"/>
                    </a:lnTo>
                    <a:lnTo>
                      <a:pt x="5083290" y="4207526"/>
                    </a:lnTo>
                    <a:lnTo>
                      <a:pt x="5250716" y="4059420"/>
                    </a:lnTo>
                    <a:cubicBezTo>
                      <a:pt x="4881521" y="3883409"/>
                      <a:pt x="4080885" y="3546412"/>
                      <a:pt x="4587454" y="2984034"/>
                    </a:cubicBezTo>
                    <a:cubicBezTo>
                      <a:pt x="5319403" y="2348677"/>
                      <a:pt x="4055446" y="1936592"/>
                      <a:pt x="3724569" y="2674941"/>
                    </a:cubicBezTo>
                    <a:cubicBezTo>
                      <a:pt x="3430500" y="3479870"/>
                      <a:pt x="1629605" y="3331764"/>
                      <a:pt x="1741222" y="2404485"/>
                    </a:cubicBezTo>
                    <a:cubicBezTo>
                      <a:pt x="1859317" y="1875765"/>
                      <a:pt x="2574059" y="1870009"/>
                      <a:pt x="2932520" y="1863570"/>
                    </a:cubicBezTo>
                    <a:cubicBezTo>
                      <a:pt x="3365035" y="1849618"/>
                      <a:pt x="3706324" y="1617799"/>
                      <a:pt x="3602219" y="1354856"/>
                    </a:cubicBezTo>
                    <a:cubicBezTo>
                      <a:pt x="3517434" y="1143428"/>
                      <a:pt x="2746869" y="907840"/>
                      <a:pt x="2427278" y="1300705"/>
                    </a:cubicBezTo>
                    <a:cubicBezTo>
                      <a:pt x="2163659" y="1857207"/>
                      <a:pt x="1652461" y="1941481"/>
                      <a:pt x="1310098" y="1909283"/>
                    </a:cubicBezTo>
                    <a:cubicBezTo>
                      <a:pt x="368428" y="1783911"/>
                      <a:pt x="688460" y="1098857"/>
                      <a:pt x="906135" y="817053"/>
                    </a:cubicBezTo>
                    <a:cubicBezTo>
                      <a:pt x="1119214" y="377738"/>
                      <a:pt x="163562" y="474799"/>
                      <a:pt x="21894" y="86287"/>
                    </a:cubicBezTo>
                    <a:lnTo>
                      <a:pt x="0" y="0"/>
                    </a:lnTo>
                    <a:close/>
                  </a:path>
                </a:pathLst>
              </a:custGeom>
              <a:solidFill>
                <a:srgbClr val="DCDDDD"/>
              </a:solidFill>
              <a:ln w="12700" cap="flat" cmpd="sng" algn="ctr">
                <a:noFill/>
                <a:prstDash val="solid"/>
                <a:miter lim="800000"/>
              </a:ln>
              <a:effectLst/>
            </p:spPr>
            <p:txBody>
              <a:bodyPr rtlCol="0" anchor="ctr"/>
              <a:lstStyle/>
              <a:p>
                <a:pPr algn="ctr">
                  <a:defRPr/>
                </a:pPr>
                <a:endParaRPr lang="en-US" kern="0" dirty="0">
                  <a:solidFill>
                    <a:prstClr val="white"/>
                  </a:solidFill>
                  <a:latin typeface="Arial Narrow" panose="020B0606020202030204" pitchFamily="34" charset="0"/>
                </a:endParaRPr>
              </a:p>
            </p:txBody>
          </p:sp>
          <p:sp>
            <p:nvSpPr>
              <p:cNvPr id="5" name="Freeform 247">
                <a:extLst>
                  <a:ext uri="{FF2B5EF4-FFF2-40B4-BE49-F238E27FC236}">
                    <a16:creationId xmlns:a16="http://schemas.microsoft.com/office/drawing/2014/main" id="{C57A03AD-756F-4ADE-B362-E25CEF33EF35}"/>
                  </a:ext>
                </a:extLst>
              </p:cNvPr>
              <p:cNvSpPr/>
              <p:nvPr/>
            </p:nvSpPr>
            <p:spPr>
              <a:xfrm>
                <a:off x="857999" y="1795721"/>
                <a:ext cx="7873885" cy="4138118"/>
              </a:xfrm>
              <a:custGeom>
                <a:avLst/>
                <a:gdLst>
                  <a:gd name="connsiteX0" fmla="*/ 0 w 6394361"/>
                  <a:gd name="connsiteY0" fmla="*/ 0 h 3290553"/>
                  <a:gd name="connsiteX1" fmla="*/ 1139780 w 6394361"/>
                  <a:gd name="connsiteY1" fmla="*/ 837127 h 3290553"/>
                  <a:gd name="connsiteX2" fmla="*/ 1803042 w 6394361"/>
                  <a:gd name="connsiteY2" fmla="*/ 1667814 h 3290553"/>
                  <a:gd name="connsiteX3" fmla="*/ 2665927 w 6394361"/>
                  <a:gd name="connsiteY3" fmla="*/ 985234 h 3290553"/>
                  <a:gd name="connsiteX4" fmla="*/ 3515933 w 6394361"/>
                  <a:gd name="connsiteY4" fmla="*/ 1796603 h 3290553"/>
                  <a:gd name="connsiteX5" fmla="*/ 2163651 w 6394361"/>
                  <a:gd name="connsiteY5" fmla="*/ 2034862 h 3290553"/>
                  <a:gd name="connsiteX6" fmla="*/ 3451538 w 6394361"/>
                  <a:gd name="connsiteY6" fmla="*/ 2814034 h 3290553"/>
                  <a:gd name="connsiteX7" fmla="*/ 3921617 w 6394361"/>
                  <a:gd name="connsiteY7" fmla="*/ 2189409 h 3290553"/>
                  <a:gd name="connsiteX8" fmla="*/ 4752304 w 6394361"/>
                  <a:gd name="connsiteY8" fmla="*/ 3045854 h 3290553"/>
                  <a:gd name="connsiteX9" fmla="*/ 6394361 w 6394361"/>
                  <a:gd name="connsiteY9" fmla="*/ 3290553 h 3290553"/>
                  <a:gd name="connsiteX0" fmla="*/ 0 w 6394361"/>
                  <a:gd name="connsiteY0" fmla="*/ 0 h 3290553"/>
                  <a:gd name="connsiteX1" fmla="*/ 1139780 w 6394361"/>
                  <a:gd name="connsiteY1" fmla="*/ 837127 h 3290553"/>
                  <a:gd name="connsiteX2" fmla="*/ 1803042 w 6394361"/>
                  <a:gd name="connsiteY2" fmla="*/ 1667814 h 3290553"/>
                  <a:gd name="connsiteX3" fmla="*/ 2665927 w 6394361"/>
                  <a:gd name="connsiteY3" fmla="*/ 985234 h 3290553"/>
                  <a:gd name="connsiteX4" fmla="*/ 3515933 w 6394361"/>
                  <a:gd name="connsiteY4" fmla="*/ 1796603 h 3290553"/>
                  <a:gd name="connsiteX5" fmla="*/ 2163651 w 6394361"/>
                  <a:gd name="connsiteY5" fmla="*/ 2034862 h 3290553"/>
                  <a:gd name="connsiteX6" fmla="*/ 3451538 w 6394361"/>
                  <a:gd name="connsiteY6" fmla="*/ 2814034 h 3290553"/>
                  <a:gd name="connsiteX7" fmla="*/ 3921617 w 6394361"/>
                  <a:gd name="connsiteY7" fmla="*/ 2189409 h 3290553"/>
                  <a:gd name="connsiteX8" fmla="*/ 4752304 w 6394361"/>
                  <a:gd name="connsiteY8" fmla="*/ 3045854 h 3290553"/>
                  <a:gd name="connsiteX9" fmla="*/ 6394361 w 6394361"/>
                  <a:gd name="connsiteY9" fmla="*/ 3290553 h 3290553"/>
                  <a:gd name="connsiteX0" fmla="*/ 0 w 6394361"/>
                  <a:gd name="connsiteY0" fmla="*/ 0 h 3290553"/>
                  <a:gd name="connsiteX1" fmla="*/ 991673 w 6394361"/>
                  <a:gd name="connsiteY1" fmla="*/ 431443 h 3290553"/>
                  <a:gd name="connsiteX2" fmla="*/ 1803042 w 6394361"/>
                  <a:gd name="connsiteY2" fmla="*/ 1667814 h 3290553"/>
                  <a:gd name="connsiteX3" fmla="*/ 2665927 w 6394361"/>
                  <a:gd name="connsiteY3" fmla="*/ 985234 h 3290553"/>
                  <a:gd name="connsiteX4" fmla="*/ 3515933 w 6394361"/>
                  <a:gd name="connsiteY4" fmla="*/ 1796603 h 3290553"/>
                  <a:gd name="connsiteX5" fmla="*/ 2163651 w 6394361"/>
                  <a:gd name="connsiteY5" fmla="*/ 2034862 h 3290553"/>
                  <a:gd name="connsiteX6" fmla="*/ 3451538 w 6394361"/>
                  <a:gd name="connsiteY6" fmla="*/ 2814034 h 3290553"/>
                  <a:gd name="connsiteX7" fmla="*/ 3921617 w 6394361"/>
                  <a:gd name="connsiteY7" fmla="*/ 2189409 h 3290553"/>
                  <a:gd name="connsiteX8" fmla="*/ 4752304 w 6394361"/>
                  <a:gd name="connsiteY8" fmla="*/ 3045854 h 3290553"/>
                  <a:gd name="connsiteX9" fmla="*/ 6394361 w 6394361"/>
                  <a:gd name="connsiteY9" fmla="*/ 3290553 h 3290553"/>
                  <a:gd name="connsiteX0" fmla="*/ 0 w 6394361"/>
                  <a:gd name="connsiteY0" fmla="*/ 0 h 3290553"/>
                  <a:gd name="connsiteX1" fmla="*/ 991673 w 6394361"/>
                  <a:gd name="connsiteY1" fmla="*/ 431443 h 3290553"/>
                  <a:gd name="connsiteX2" fmla="*/ 1803042 w 6394361"/>
                  <a:gd name="connsiteY2" fmla="*/ 1667814 h 3290553"/>
                  <a:gd name="connsiteX3" fmla="*/ 2665927 w 6394361"/>
                  <a:gd name="connsiteY3" fmla="*/ 985234 h 3290553"/>
                  <a:gd name="connsiteX4" fmla="*/ 3515933 w 6394361"/>
                  <a:gd name="connsiteY4" fmla="*/ 1796603 h 3290553"/>
                  <a:gd name="connsiteX5" fmla="*/ 2163651 w 6394361"/>
                  <a:gd name="connsiteY5" fmla="*/ 2034862 h 3290553"/>
                  <a:gd name="connsiteX6" fmla="*/ 3451538 w 6394361"/>
                  <a:gd name="connsiteY6" fmla="*/ 2814034 h 3290553"/>
                  <a:gd name="connsiteX7" fmla="*/ 3921617 w 6394361"/>
                  <a:gd name="connsiteY7" fmla="*/ 2189409 h 3290553"/>
                  <a:gd name="connsiteX8" fmla="*/ 4752304 w 6394361"/>
                  <a:gd name="connsiteY8" fmla="*/ 3045854 h 3290553"/>
                  <a:gd name="connsiteX9" fmla="*/ 6394361 w 6394361"/>
                  <a:gd name="connsiteY9" fmla="*/ 3290553 h 3290553"/>
                  <a:gd name="connsiteX0" fmla="*/ 0 w 6394361"/>
                  <a:gd name="connsiteY0" fmla="*/ 0 h 3290553"/>
                  <a:gd name="connsiteX1" fmla="*/ 991673 w 6394361"/>
                  <a:gd name="connsiteY1" fmla="*/ 431443 h 3290553"/>
                  <a:gd name="connsiteX2" fmla="*/ 1803042 w 6394361"/>
                  <a:gd name="connsiteY2" fmla="*/ 1667814 h 3290553"/>
                  <a:gd name="connsiteX3" fmla="*/ 2665927 w 6394361"/>
                  <a:gd name="connsiteY3" fmla="*/ 985234 h 3290553"/>
                  <a:gd name="connsiteX4" fmla="*/ 3515933 w 6394361"/>
                  <a:gd name="connsiteY4" fmla="*/ 1796603 h 3290553"/>
                  <a:gd name="connsiteX5" fmla="*/ 2163651 w 6394361"/>
                  <a:gd name="connsiteY5" fmla="*/ 2034862 h 3290553"/>
                  <a:gd name="connsiteX6" fmla="*/ 3451538 w 6394361"/>
                  <a:gd name="connsiteY6" fmla="*/ 2814034 h 3290553"/>
                  <a:gd name="connsiteX7" fmla="*/ 3921617 w 6394361"/>
                  <a:gd name="connsiteY7" fmla="*/ 2189409 h 3290553"/>
                  <a:gd name="connsiteX8" fmla="*/ 4752304 w 6394361"/>
                  <a:gd name="connsiteY8" fmla="*/ 3045854 h 3290553"/>
                  <a:gd name="connsiteX9" fmla="*/ 6394361 w 6394361"/>
                  <a:gd name="connsiteY9" fmla="*/ 3290553 h 3290553"/>
                  <a:gd name="connsiteX0" fmla="*/ 0 w 6394361"/>
                  <a:gd name="connsiteY0" fmla="*/ 0 h 3290553"/>
                  <a:gd name="connsiteX1" fmla="*/ 991673 w 6394361"/>
                  <a:gd name="connsiteY1" fmla="*/ 431443 h 3290553"/>
                  <a:gd name="connsiteX2" fmla="*/ 1803042 w 6394361"/>
                  <a:gd name="connsiteY2" fmla="*/ 1667814 h 3290553"/>
                  <a:gd name="connsiteX3" fmla="*/ 2665927 w 6394361"/>
                  <a:gd name="connsiteY3" fmla="*/ 985234 h 3290553"/>
                  <a:gd name="connsiteX4" fmla="*/ 3515933 w 6394361"/>
                  <a:gd name="connsiteY4" fmla="*/ 1796603 h 3290553"/>
                  <a:gd name="connsiteX5" fmla="*/ 2163651 w 6394361"/>
                  <a:gd name="connsiteY5" fmla="*/ 2034862 h 3290553"/>
                  <a:gd name="connsiteX6" fmla="*/ 3451538 w 6394361"/>
                  <a:gd name="connsiteY6" fmla="*/ 2814034 h 3290553"/>
                  <a:gd name="connsiteX7" fmla="*/ 3921617 w 6394361"/>
                  <a:gd name="connsiteY7" fmla="*/ 2189409 h 3290553"/>
                  <a:gd name="connsiteX8" fmla="*/ 4752304 w 6394361"/>
                  <a:gd name="connsiteY8" fmla="*/ 3045854 h 3290553"/>
                  <a:gd name="connsiteX9" fmla="*/ 6394361 w 6394361"/>
                  <a:gd name="connsiteY9" fmla="*/ 3290553 h 3290553"/>
                  <a:gd name="connsiteX0" fmla="*/ 0 w 6394361"/>
                  <a:gd name="connsiteY0" fmla="*/ 0 h 3290553"/>
                  <a:gd name="connsiteX1" fmla="*/ 991673 w 6394361"/>
                  <a:gd name="connsiteY1" fmla="*/ 431443 h 3290553"/>
                  <a:gd name="connsiteX2" fmla="*/ 1803042 w 6394361"/>
                  <a:gd name="connsiteY2" fmla="*/ 1667814 h 3290553"/>
                  <a:gd name="connsiteX3" fmla="*/ 2665927 w 6394361"/>
                  <a:gd name="connsiteY3" fmla="*/ 985234 h 3290553"/>
                  <a:gd name="connsiteX4" fmla="*/ 3515933 w 6394361"/>
                  <a:gd name="connsiteY4" fmla="*/ 1796603 h 3290553"/>
                  <a:gd name="connsiteX5" fmla="*/ 2163651 w 6394361"/>
                  <a:gd name="connsiteY5" fmla="*/ 2034862 h 3290553"/>
                  <a:gd name="connsiteX6" fmla="*/ 3451538 w 6394361"/>
                  <a:gd name="connsiteY6" fmla="*/ 2814034 h 3290553"/>
                  <a:gd name="connsiteX7" fmla="*/ 3921617 w 6394361"/>
                  <a:gd name="connsiteY7" fmla="*/ 2189409 h 3290553"/>
                  <a:gd name="connsiteX8" fmla="*/ 4752304 w 6394361"/>
                  <a:gd name="connsiteY8" fmla="*/ 3045854 h 3290553"/>
                  <a:gd name="connsiteX9" fmla="*/ 6394361 w 6394361"/>
                  <a:gd name="connsiteY9" fmla="*/ 3290553 h 3290553"/>
                  <a:gd name="connsiteX0" fmla="*/ 0 w 6394361"/>
                  <a:gd name="connsiteY0" fmla="*/ 0 h 3290553"/>
                  <a:gd name="connsiteX1" fmla="*/ 991673 w 6394361"/>
                  <a:gd name="connsiteY1" fmla="*/ 431443 h 3290553"/>
                  <a:gd name="connsiteX2" fmla="*/ 1803042 w 6394361"/>
                  <a:gd name="connsiteY2" fmla="*/ 1667814 h 3290553"/>
                  <a:gd name="connsiteX3" fmla="*/ 2665927 w 6394361"/>
                  <a:gd name="connsiteY3" fmla="*/ 985234 h 3290553"/>
                  <a:gd name="connsiteX4" fmla="*/ 3515933 w 6394361"/>
                  <a:gd name="connsiteY4" fmla="*/ 1796603 h 3290553"/>
                  <a:gd name="connsiteX5" fmla="*/ 2163651 w 6394361"/>
                  <a:gd name="connsiteY5" fmla="*/ 2034862 h 3290553"/>
                  <a:gd name="connsiteX6" fmla="*/ 3451538 w 6394361"/>
                  <a:gd name="connsiteY6" fmla="*/ 2814034 h 3290553"/>
                  <a:gd name="connsiteX7" fmla="*/ 3921617 w 6394361"/>
                  <a:gd name="connsiteY7" fmla="*/ 2189409 h 3290553"/>
                  <a:gd name="connsiteX8" fmla="*/ 4752304 w 6394361"/>
                  <a:gd name="connsiteY8" fmla="*/ 3045854 h 3290553"/>
                  <a:gd name="connsiteX9" fmla="*/ 6394361 w 6394361"/>
                  <a:gd name="connsiteY9" fmla="*/ 3290553 h 3290553"/>
                  <a:gd name="connsiteX0" fmla="*/ 0 w 6394361"/>
                  <a:gd name="connsiteY0" fmla="*/ 0 h 3290553"/>
                  <a:gd name="connsiteX1" fmla="*/ 991673 w 6394361"/>
                  <a:gd name="connsiteY1" fmla="*/ 431443 h 3290553"/>
                  <a:gd name="connsiteX2" fmla="*/ 1803042 w 6394361"/>
                  <a:gd name="connsiteY2" fmla="*/ 1667814 h 3290553"/>
                  <a:gd name="connsiteX3" fmla="*/ 2665927 w 6394361"/>
                  <a:gd name="connsiteY3" fmla="*/ 985234 h 3290553"/>
                  <a:gd name="connsiteX4" fmla="*/ 3515933 w 6394361"/>
                  <a:gd name="connsiteY4" fmla="*/ 1796603 h 3290553"/>
                  <a:gd name="connsiteX5" fmla="*/ 2163651 w 6394361"/>
                  <a:gd name="connsiteY5" fmla="*/ 2034862 h 3290553"/>
                  <a:gd name="connsiteX6" fmla="*/ 3451538 w 6394361"/>
                  <a:gd name="connsiteY6" fmla="*/ 2814034 h 3290553"/>
                  <a:gd name="connsiteX7" fmla="*/ 3921617 w 6394361"/>
                  <a:gd name="connsiteY7" fmla="*/ 2189409 h 3290553"/>
                  <a:gd name="connsiteX8" fmla="*/ 4752304 w 6394361"/>
                  <a:gd name="connsiteY8" fmla="*/ 3045854 h 3290553"/>
                  <a:gd name="connsiteX9" fmla="*/ 6394361 w 6394361"/>
                  <a:gd name="connsiteY9" fmla="*/ 3290553 h 3290553"/>
                  <a:gd name="connsiteX0" fmla="*/ 0 w 6394361"/>
                  <a:gd name="connsiteY0" fmla="*/ 0 h 3290553"/>
                  <a:gd name="connsiteX1" fmla="*/ 991673 w 6394361"/>
                  <a:gd name="connsiteY1" fmla="*/ 431443 h 3290553"/>
                  <a:gd name="connsiteX2" fmla="*/ 1803042 w 6394361"/>
                  <a:gd name="connsiteY2" fmla="*/ 1667814 h 3290553"/>
                  <a:gd name="connsiteX3" fmla="*/ 2665927 w 6394361"/>
                  <a:gd name="connsiteY3" fmla="*/ 985234 h 3290553"/>
                  <a:gd name="connsiteX4" fmla="*/ 3515933 w 6394361"/>
                  <a:gd name="connsiteY4" fmla="*/ 1796603 h 3290553"/>
                  <a:gd name="connsiteX5" fmla="*/ 2163651 w 6394361"/>
                  <a:gd name="connsiteY5" fmla="*/ 2034862 h 3290553"/>
                  <a:gd name="connsiteX6" fmla="*/ 3451538 w 6394361"/>
                  <a:gd name="connsiteY6" fmla="*/ 2814034 h 3290553"/>
                  <a:gd name="connsiteX7" fmla="*/ 3921617 w 6394361"/>
                  <a:gd name="connsiteY7" fmla="*/ 2189409 h 3290553"/>
                  <a:gd name="connsiteX8" fmla="*/ 4752304 w 6394361"/>
                  <a:gd name="connsiteY8" fmla="*/ 3045854 h 3290553"/>
                  <a:gd name="connsiteX9" fmla="*/ 6394361 w 6394361"/>
                  <a:gd name="connsiteY9" fmla="*/ 3290553 h 3290553"/>
                  <a:gd name="connsiteX0" fmla="*/ 0 w 6394361"/>
                  <a:gd name="connsiteY0" fmla="*/ 0 h 3290553"/>
                  <a:gd name="connsiteX1" fmla="*/ 991673 w 6394361"/>
                  <a:gd name="connsiteY1" fmla="*/ 431443 h 3290553"/>
                  <a:gd name="connsiteX2" fmla="*/ 1803042 w 6394361"/>
                  <a:gd name="connsiteY2" fmla="*/ 1667814 h 3290553"/>
                  <a:gd name="connsiteX3" fmla="*/ 2665927 w 6394361"/>
                  <a:gd name="connsiteY3" fmla="*/ 985234 h 3290553"/>
                  <a:gd name="connsiteX4" fmla="*/ 3515933 w 6394361"/>
                  <a:gd name="connsiteY4" fmla="*/ 1796603 h 3290553"/>
                  <a:gd name="connsiteX5" fmla="*/ 2163651 w 6394361"/>
                  <a:gd name="connsiteY5" fmla="*/ 2034862 h 3290553"/>
                  <a:gd name="connsiteX6" fmla="*/ 3451538 w 6394361"/>
                  <a:gd name="connsiteY6" fmla="*/ 2814034 h 3290553"/>
                  <a:gd name="connsiteX7" fmla="*/ 3921617 w 6394361"/>
                  <a:gd name="connsiteY7" fmla="*/ 2189409 h 3290553"/>
                  <a:gd name="connsiteX8" fmla="*/ 4752304 w 6394361"/>
                  <a:gd name="connsiteY8" fmla="*/ 3045854 h 3290553"/>
                  <a:gd name="connsiteX9" fmla="*/ 6394361 w 6394361"/>
                  <a:gd name="connsiteY9" fmla="*/ 3290553 h 3290553"/>
                  <a:gd name="connsiteX0" fmla="*/ 0 w 6394361"/>
                  <a:gd name="connsiteY0" fmla="*/ 0 h 3290553"/>
                  <a:gd name="connsiteX1" fmla="*/ 991673 w 6394361"/>
                  <a:gd name="connsiteY1" fmla="*/ 431443 h 3290553"/>
                  <a:gd name="connsiteX2" fmla="*/ 1371600 w 6394361"/>
                  <a:gd name="connsiteY2" fmla="*/ 1088265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837127 w 6394361"/>
                  <a:gd name="connsiteY2" fmla="*/ 1107583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837127 w 6394361"/>
                  <a:gd name="connsiteY2" fmla="*/ 1107583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837127 w 6394361"/>
                  <a:gd name="connsiteY2" fmla="*/ 1107583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837127 w 6394361"/>
                  <a:gd name="connsiteY2" fmla="*/ 1107583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914400 w 6394361"/>
                  <a:gd name="connsiteY2" fmla="*/ 1036749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914400 w 6394361"/>
                  <a:gd name="connsiteY2" fmla="*/ 1036749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31443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67814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42057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42057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42057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42057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42057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17431 h 3290553"/>
                  <a:gd name="connsiteX3" fmla="*/ 1803042 w 6394361"/>
                  <a:gd name="connsiteY3" fmla="*/ 1642057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2057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2057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2057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2057 h 3290553"/>
                  <a:gd name="connsiteX4" fmla="*/ 2665927 w 6394361"/>
                  <a:gd name="connsiteY4" fmla="*/ 98523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2057 h 3290553"/>
                  <a:gd name="connsiteX4" fmla="*/ 2698124 w 6394361"/>
                  <a:gd name="connsiteY4" fmla="*/ 965916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2057 h 3290553"/>
                  <a:gd name="connsiteX4" fmla="*/ 2698124 w 6394361"/>
                  <a:gd name="connsiteY4" fmla="*/ 965916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98124 w 6394361"/>
                  <a:gd name="connsiteY4" fmla="*/ 965916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98124 w 6394361"/>
                  <a:gd name="connsiteY4" fmla="*/ 965916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59488 w 6394361"/>
                  <a:gd name="connsiteY4" fmla="*/ 99167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59488 w 6394361"/>
                  <a:gd name="connsiteY4" fmla="*/ 99167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59488 w 6394361"/>
                  <a:gd name="connsiteY4" fmla="*/ 99167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59488 w 6394361"/>
                  <a:gd name="connsiteY4" fmla="*/ 99167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59488 w 6394361"/>
                  <a:gd name="connsiteY4" fmla="*/ 991674 h 3290553"/>
                  <a:gd name="connsiteX5" fmla="*/ 3515933 w 6394361"/>
                  <a:gd name="connsiteY5" fmla="*/ 1796603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59488 w 6394361"/>
                  <a:gd name="connsiteY4" fmla="*/ 991674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59488 w 6394361"/>
                  <a:gd name="connsiteY4" fmla="*/ 991674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48497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803042 w 6394361"/>
                  <a:gd name="connsiteY3" fmla="*/ 1661376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15933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35252 w 6394361"/>
                  <a:gd name="connsiteY5" fmla="*/ 1777284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35252 w 6394361"/>
                  <a:gd name="connsiteY5" fmla="*/ 1777284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35252 w 6394361"/>
                  <a:gd name="connsiteY5" fmla="*/ 1777284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35252 w 6394361"/>
                  <a:gd name="connsiteY5" fmla="*/ 1777284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63651 w 6394361"/>
                  <a:gd name="connsiteY6" fmla="*/ 2034862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76530 w 6394361"/>
                  <a:gd name="connsiteY6" fmla="*/ 2054181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76530 w 6394361"/>
                  <a:gd name="connsiteY6" fmla="*/ 2054181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76530 w 6394361"/>
                  <a:gd name="connsiteY6" fmla="*/ 2054181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76530 w 6394361"/>
                  <a:gd name="connsiteY6" fmla="*/ 2054181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76530 w 6394361"/>
                  <a:gd name="connsiteY6" fmla="*/ 2054181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34863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34863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34863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34863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15545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15545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15545 h 3290553"/>
                  <a:gd name="connsiteX7" fmla="*/ 3451538 w 6394361"/>
                  <a:gd name="connsiteY7" fmla="*/ 2814034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15545 h 3290553"/>
                  <a:gd name="connsiteX7" fmla="*/ 3438659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15545 h 3290553"/>
                  <a:gd name="connsiteX7" fmla="*/ 3438659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15545 h 3290553"/>
                  <a:gd name="connsiteX7" fmla="*/ 3438659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15545 h 3290553"/>
                  <a:gd name="connsiteX7" fmla="*/ 3438659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2970 w 6394361"/>
                  <a:gd name="connsiteY6" fmla="*/ 2015545 h 3290553"/>
                  <a:gd name="connsiteX7" fmla="*/ 3438659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38659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38659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38659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9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34496 w 6394361"/>
                  <a:gd name="connsiteY8" fmla="*/ 2195848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34496 w 6394361"/>
                  <a:gd name="connsiteY8" fmla="*/ 2195848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34496 w 6394361"/>
                  <a:gd name="connsiteY8" fmla="*/ 2195848 h 3290553"/>
                  <a:gd name="connsiteX9" fmla="*/ 4752304 w 6394361"/>
                  <a:gd name="connsiteY9" fmla="*/ 3045854 h 3290553"/>
                  <a:gd name="connsiteX10" fmla="*/ 6394361 w 6394361"/>
                  <a:gd name="connsiteY10" fmla="*/ 3290553 h 3290553"/>
                  <a:gd name="connsiteX0" fmla="*/ 0 w 6394361"/>
                  <a:gd name="connsiteY0" fmla="*/ 0 h 3436310"/>
                  <a:gd name="connsiteX1" fmla="*/ 991673 w 6394361"/>
                  <a:gd name="connsiteY1" fmla="*/ 425004 h 3436310"/>
                  <a:gd name="connsiteX2" fmla="*/ 920839 w 6394361"/>
                  <a:gd name="connsiteY2" fmla="*/ 1023870 h 3436310"/>
                  <a:gd name="connsiteX3" fmla="*/ 1796603 w 6394361"/>
                  <a:gd name="connsiteY3" fmla="*/ 1654937 h 3436310"/>
                  <a:gd name="connsiteX4" fmla="*/ 2685246 w 6394361"/>
                  <a:gd name="connsiteY4" fmla="*/ 972356 h 3436310"/>
                  <a:gd name="connsiteX5" fmla="*/ 3528812 w 6394361"/>
                  <a:gd name="connsiteY5" fmla="*/ 1770845 h 3436310"/>
                  <a:gd name="connsiteX6" fmla="*/ 2189410 w 6394361"/>
                  <a:gd name="connsiteY6" fmla="*/ 2021984 h 3436310"/>
                  <a:gd name="connsiteX7" fmla="*/ 3451538 w 6394361"/>
                  <a:gd name="connsiteY7" fmla="*/ 2794716 h 3436310"/>
                  <a:gd name="connsiteX8" fmla="*/ 3934496 w 6394361"/>
                  <a:gd name="connsiteY8" fmla="*/ 2195848 h 3436310"/>
                  <a:gd name="connsiteX9" fmla="*/ 4752304 w 6394361"/>
                  <a:gd name="connsiteY9" fmla="*/ 3045854 h 3436310"/>
                  <a:gd name="connsiteX10" fmla="*/ 6394361 w 6394361"/>
                  <a:gd name="connsiteY10" fmla="*/ 3290553 h 3436310"/>
                  <a:gd name="connsiteX0" fmla="*/ 0 w 6394361"/>
                  <a:gd name="connsiteY0" fmla="*/ 0 h 3428141"/>
                  <a:gd name="connsiteX1" fmla="*/ 991673 w 6394361"/>
                  <a:gd name="connsiteY1" fmla="*/ 425004 h 3428141"/>
                  <a:gd name="connsiteX2" fmla="*/ 920839 w 6394361"/>
                  <a:gd name="connsiteY2" fmla="*/ 1023870 h 3428141"/>
                  <a:gd name="connsiteX3" fmla="*/ 1796603 w 6394361"/>
                  <a:gd name="connsiteY3" fmla="*/ 1654937 h 3428141"/>
                  <a:gd name="connsiteX4" fmla="*/ 2685246 w 6394361"/>
                  <a:gd name="connsiteY4" fmla="*/ 972356 h 3428141"/>
                  <a:gd name="connsiteX5" fmla="*/ 3528812 w 6394361"/>
                  <a:gd name="connsiteY5" fmla="*/ 1770845 h 3428141"/>
                  <a:gd name="connsiteX6" fmla="*/ 2189410 w 6394361"/>
                  <a:gd name="connsiteY6" fmla="*/ 2021984 h 3428141"/>
                  <a:gd name="connsiteX7" fmla="*/ 3451538 w 6394361"/>
                  <a:gd name="connsiteY7" fmla="*/ 2794716 h 3428141"/>
                  <a:gd name="connsiteX8" fmla="*/ 3934496 w 6394361"/>
                  <a:gd name="connsiteY8" fmla="*/ 2195848 h 3428141"/>
                  <a:gd name="connsiteX9" fmla="*/ 4752304 w 6394361"/>
                  <a:gd name="connsiteY9" fmla="*/ 3045854 h 3428141"/>
                  <a:gd name="connsiteX10" fmla="*/ 6394361 w 6394361"/>
                  <a:gd name="connsiteY10" fmla="*/ 3290553 h 3428141"/>
                  <a:gd name="connsiteX0" fmla="*/ 0 w 6394361"/>
                  <a:gd name="connsiteY0" fmla="*/ 0 h 3428141"/>
                  <a:gd name="connsiteX1" fmla="*/ 991673 w 6394361"/>
                  <a:gd name="connsiteY1" fmla="*/ 425004 h 3428141"/>
                  <a:gd name="connsiteX2" fmla="*/ 920839 w 6394361"/>
                  <a:gd name="connsiteY2" fmla="*/ 1023870 h 3428141"/>
                  <a:gd name="connsiteX3" fmla="*/ 1796603 w 6394361"/>
                  <a:gd name="connsiteY3" fmla="*/ 1654937 h 3428141"/>
                  <a:gd name="connsiteX4" fmla="*/ 2685246 w 6394361"/>
                  <a:gd name="connsiteY4" fmla="*/ 972356 h 3428141"/>
                  <a:gd name="connsiteX5" fmla="*/ 3528812 w 6394361"/>
                  <a:gd name="connsiteY5" fmla="*/ 1770845 h 3428141"/>
                  <a:gd name="connsiteX6" fmla="*/ 2189410 w 6394361"/>
                  <a:gd name="connsiteY6" fmla="*/ 2021984 h 3428141"/>
                  <a:gd name="connsiteX7" fmla="*/ 3451538 w 6394361"/>
                  <a:gd name="connsiteY7" fmla="*/ 2794716 h 3428141"/>
                  <a:gd name="connsiteX8" fmla="*/ 3934496 w 6394361"/>
                  <a:gd name="connsiteY8" fmla="*/ 2195848 h 3428141"/>
                  <a:gd name="connsiteX9" fmla="*/ 4752304 w 6394361"/>
                  <a:gd name="connsiteY9" fmla="*/ 3045854 h 3428141"/>
                  <a:gd name="connsiteX10" fmla="*/ 6394361 w 6394361"/>
                  <a:gd name="connsiteY10" fmla="*/ 3290553 h 3428141"/>
                  <a:gd name="connsiteX0" fmla="*/ 0 w 6394361"/>
                  <a:gd name="connsiteY0" fmla="*/ 0 h 3428141"/>
                  <a:gd name="connsiteX1" fmla="*/ 991673 w 6394361"/>
                  <a:gd name="connsiteY1" fmla="*/ 425004 h 3428141"/>
                  <a:gd name="connsiteX2" fmla="*/ 920839 w 6394361"/>
                  <a:gd name="connsiteY2" fmla="*/ 1023870 h 3428141"/>
                  <a:gd name="connsiteX3" fmla="*/ 1796603 w 6394361"/>
                  <a:gd name="connsiteY3" fmla="*/ 1654937 h 3428141"/>
                  <a:gd name="connsiteX4" fmla="*/ 2685246 w 6394361"/>
                  <a:gd name="connsiteY4" fmla="*/ 972356 h 3428141"/>
                  <a:gd name="connsiteX5" fmla="*/ 3528812 w 6394361"/>
                  <a:gd name="connsiteY5" fmla="*/ 1770845 h 3428141"/>
                  <a:gd name="connsiteX6" fmla="*/ 2189410 w 6394361"/>
                  <a:gd name="connsiteY6" fmla="*/ 2021984 h 3428141"/>
                  <a:gd name="connsiteX7" fmla="*/ 3451538 w 6394361"/>
                  <a:gd name="connsiteY7" fmla="*/ 2794716 h 3428141"/>
                  <a:gd name="connsiteX8" fmla="*/ 3934496 w 6394361"/>
                  <a:gd name="connsiteY8" fmla="*/ 2195848 h 3428141"/>
                  <a:gd name="connsiteX9" fmla="*/ 4752304 w 6394361"/>
                  <a:gd name="connsiteY9" fmla="*/ 3045854 h 3428141"/>
                  <a:gd name="connsiteX10" fmla="*/ 6394361 w 6394361"/>
                  <a:gd name="connsiteY10" fmla="*/ 3290553 h 3428141"/>
                  <a:gd name="connsiteX0" fmla="*/ 0 w 6394361"/>
                  <a:gd name="connsiteY0" fmla="*/ 0 h 3428141"/>
                  <a:gd name="connsiteX1" fmla="*/ 991673 w 6394361"/>
                  <a:gd name="connsiteY1" fmla="*/ 425004 h 3428141"/>
                  <a:gd name="connsiteX2" fmla="*/ 920839 w 6394361"/>
                  <a:gd name="connsiteY2" fmla="*/ 1023870 h 3428141"/>
                  <a:gd name="connsiteX3" fmla="*/ 1796603 w 6394361"/>
                  <a:gd name="connsiteY3" fmla="*/ 1654937 h 3428141"/>
                  <a:gd name="connsiteX4" fmla="*/ 2685246 w 6394361"/>
                  <a:gd name="connsiteY4" fmla="*/ 972356 h 3428141"/>
                  <a:gd name="connsiteX5" fmla="*/ 3528812 w 6394361"/>
                  <a:gd name="connsiteY5" fmla="*/ 1770845 h 3428141"/>
                  <a:gd name="connsiteX6" fmla="*/ 2189410 w 6394361"/>
                  <a:gd name="connsiteY6" fmla="*/ 2021984 h 3428141"/>
                  <a:gd name="connsiteX7" fmla="*/ 3451538 w 6394361"/>
                  <a:gd name="connsiteY7" fmla="*/ 2794716 h 3428141"/>
                  <a:gd name="connsiteX8" fmla="*/ 3934496 w 6394361"/>
                  <a:gd name="connsiteY8" fmla="*/ 2195848 h 3428141"/>
                  <a:gd name="connsiteX9" fmla="*/ 4752304 w 6394361"/>
                  <a:gd name="connsiteY9" fmla="*/ 3045854 h 3428141"/>
                  <a:gd name="connsiteX10" fmla="*/ 6394361 w 6394361"/>
                  <a:gd name="connsiteY10" fmla="*/ 3290553 h 3428141"/>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8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8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8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8 h 3290553"/>
                  <a:gd name="connsiteX9" fmla="*/ 4752304 w 6394361"/>
                  <a:gd name="connsiteY9" fmla="*/ 3045854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8 h 3290553"/>
                  <a:gd name="connsiteX9" fmla="*/ 4739426 w 6394361"/>
                  <a:gd name="connsiteY9" fmla="*/ 3032975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8 h 3290553"/>
                  <a:gd name="connsiteX9" fmla="*/ 4739426 w 6394361"/>
                  <a:gd name="connsiteY9" fmla="*/ 3032975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8 h 3290553"/>
                  <a:gd name="connsiteX9" fmla="*/ 4765183 w 6394361"/>
                  <a:gd name="connsiteY9" fmla="*/ 3007217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8 h 3290553"/>
                  <a:gd name="connsiteX9" fmla="*/ 4765183 w 6394361"/>
                  <a:gd name="connsiteY9" fmla="*/ 3007217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8 h 3290553"/>
                  <a:gd name="connsiteX9" fmla="*/ 4765183 w 6394361"/>
                  <a:gd name="connsiteY9" fmla="*/ 3007217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8 h 3290553"/>
                  <a:gd name="connsiteX9" fmla="*/ 4765183 w 6394361"/>
                  <a:gd name="connsiteY9" fmla="*/ 3007217 h 3290553"/>
                  <a:gd name="connsiteX10" fmla="*/ 6394361 w 6394361"/>
                  <a:gd name="connsiteY10" fmla="*/ 3290553 h 3290553"/>
                  <a:gd name="connsiteX0" fmla="*/ 0 w 6394361"/>
                  <a:gd name="connsiteY0" fmla="*/ 0 h 3290553"/>
                  <a:gd name="connsiteX1" fmla="*/ 991673 w 6394361"/>
                  <a:gd name="connsiteY1" fmla="*/ 425004 h 3290553"/>
                  <a:gd name="connsiteX2" fmla="*/ 920839 w 6394361"/>
                  <a:gd name="connsiteY2" fmla="*/ 1023870 h 3290553"/>
                  <a:gd name="connsiteX3" fmla="*/ 1796603 w 6394361"/>
                  <a:gd name="connsiteY3" fmla="*/ 1654937 h 3290553"/>
                  <a:gd name="connsiteX4" fmla="*/ 2685246 w 6394361"/>
                  <a:gd name="connsiteY4" fmla="*/ 972356 h 3290553"/>
                  <a:gd name="connsiteX5" fmla="*/ 3528812 w 6394361"/>
                  <a:gd name="connsiteY5" fmla="*/ 1770845 h 3290553"/>
                  <a:gd name="connsiteX6" fmla="*/ 2189410 w 6394361"/>
                  <a:gd name="connsiteY6" fmla="*/ 2021984 h 3290553"/>
                  <a:gd name="connsiteX7" fmla="*/ 3451538 w 6394361"/>
                  <a:gd name="connsiteY7" fmla="*/ 2794716 h 3290553"/>
                  <a:gd name="connsiteX8" fmla="*/ 3921617 w 6394361"/>
                  <a:gd name="connsiteY8" fmla="*/ 2189408 h 3290553"/>
                  <a:gd name="connsiteX9" fmla="*/ 4765183 w 6394361"/>
                  <a:gd name="connsiteY9" fmla="*/ 3007217 h 3290553"/>
                  <a:gd name="connsiteX10" fmla="*/ 6394361 w 6394361"/>
                  <a:gd name="connsiteY10" fmla="*/ 3290553 h 3290553"/>
                  <a:gd name="connsiteX0" fmla="*/ 0 w 5454204"/>
                  <a:gd name="connsiteY0" fmla="*/ 0 h 3870102"/>
                  <a:gd name="connsiteX1" fmla="*/ 991673 w 5454204"/>
                  <a:gd name="connsiteY1" fmla="*/ 425004 h 3870102"/>
                  <a:gd name="connsiteX2" fmla="*/ 920839 w 5454204"/>
                  <a:gd name="connsiteY2" fmla="*/ 1023870 h 3870102"/>
                  <a:gd name="connsiteX3" fmla="*/ 1796603 w 5454204"/>
                  <a:gd name="connsiteY3" fmla="*/ 1654937 h 3870102"/>
                  <a:gd name="connsiteX4" fmla="*/ 2685246 w 5454204"/>
                  <a:gd name="connsiteY4" fmla="*/ 972356 h 3870102"/>
                  <a:gd name="connsiteX5" fmla="*/ 3528812 w 5454204"/>
                  <a:gd name="connsiteY5" fmla="*/ 1770845 h 3870102"/>
                  <a:gd name="connsiteX6" fmla="*/ 2189410 w 5454204"/>
                  <a:gd name="connsiteY6" fmla="*/ 2021984 h 3870102"/>
                  <a:gd name="connsiteX7" fmla="*/ 3451538 w 5454204"/>
                  <a:gd name="connsiteY7" fmla="*/ 2794716 h 3870102"/>
                  <a:gd name="connsiteX8" fmla="*/ 3921617 w 5454204"/>
                  <a:gd name="connsiteY8" fmla="*/ 2189408 h 3870102"/>
                  <a:gd name="connsiteX9" fmla="*/ 4765183 w 5454204"/>
                  <a:gd name="connsiteY9" fmla="*/ 3007217 h 3870102"/>
                  <a:gd name="connsiteX10" fmla="*/ 5454204 w 5454204"/>
                  <a:gd name="connsiteY10" fmla="*/ 3870102 h 3870102"/>
                  <a:gd name="connsiteX0" fmla="*/ 0 w 5454204"/>
                  <a:gd name="connsiteY0" fmla="*/ 0 h 3870102"/>
                  <a:gd name="connsiteX1" fmla="*/ 991673 w 5454204"/>
                  <a:gd name="connsiteY1" fmla="*/ 425004 h 3870102"/>
                  <a:gd name="connsiteX2" fmla="*/ 920839 w 5454204"/>
                  <a:gd name="connsiteY2" fmla="*/ 1023870 h 3870102"/>
                  <a:gd name="connsiteX3" fmla="*/ 1796603 w 5454204"/>
                  <a:gd name="connsiteY3" fmla="*/ 1654937 h 3870102"/>
                  <a:gd name="connsiteX4" fmla="*/ 2685246 w 5454204"/>
                  <a:gd name="connsiteY4" fmla="*/ 972356 h 3870102"/>
                  <a:gd name="connsiteX5" fmla="*/ 3528812 w 5454204"/>
                  <a:gd name="connsiteY5" fmla="*/ 1770845 h 3870102"/>
                  <a:gd name="connsiteX6" fmla="*/ 2189410 w 5454204"/>
                  <a:gd name="connsiteY6" fmla="*/ 2021984 h 3870102"/>
                  <a:gd name="connsiteX7" fmla="*/ 3451538 w 5454204"/>
                  <a:gd name="connsiteY7" fmla="*/ 2794716 h 3870102"/>
                  <a:gd name="connsiteX8" fmla="*/ 3921617 w 5454204"/>
                  <a:gd name="connsiteY8" fmla="*/ 2189408 h 3870102"/>
                  <a:gd name="connsiteX9" fmla="*/ 4765183 w 5454204"/>
                  <a:gd name="connsiteY9" fmla="*/ 3007217 h 3870102"/>
                  <a:gd name="connsiteX10" fmla="*/ 5454204 w 5454204"/>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91673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189410 w 5473523"/>
                  <a:gd name="connsiteY6" fmla="*/ 2021984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209046 w 5473523"/>
                  <a:gd name="connsiteY6" fmla="*/ 2041620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28812 w 5473523"/>
                  <a:gd name="connsiteY5" fmla="*/ 1770845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48449 w 5473523"/>
                  <a:gd name="connsiteY5" fmla="*/ 1780663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48449 w 5473523"/>
                  <a:gd name="connsiteY5" fmla="*/ 1780663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48449 w 5473523"/>
                  <a:gd name="connsiteY5" fmla="*/ 1780663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48449 w 5473523"/>
                  <a:gd name="connsiteY5" fmla="*/ 1780663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48449 w 5473523"/>
                  <a:gd name="connsiteY5" fmla="*/ 1780663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48449 w 5473523"/>
                  <a:gd name="connsiteY5" fmla="*/ 1780663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48449 w 5473523"/>
                  <a:gd name="connsiteY5" fmla="*/ 1780663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48449 w 5473523"/>
                  <a:gd name="connsiteY5" fmla="*/ 1780663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48449 w 5473523"/>
                  <a:gd name="connsiteY5" fmla="*/ 1780663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48449 w 5473523"/>
                  <a:gd name="connsiteY5" fmla="*/ 1780663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73523"/>
                  <a:gd name="connsiteY0" fmla="*/ 0 h 3870102"/>
                  <a:gd name="connsiteX1" fmla="*/ 962220 w 5473523"/>
                  <a:gd name="connsiteY1" fmla="*/ 425004 h 3870102"/>
                  <a:gd name="connsiteX2" fmla="*/ 920839 w 5473523"/>
                  <a:gd name="connsiteY2" fmla="*/ 1023870 h 3870102"/>
                  <a:gd name="connsiteX3" fmla="*/ 1796603 w 5473523"/>
                  <a:gd name="connsiteY3" fmla="*/ 1654937 h 3870102"/>
                  <a:gd name="connsiteX4" fmla="*/ 2685246 w 5473523"/>
                  <a:gd name="connsiteY4" fmla="*/ 972356 h 3870102"/>
                  <a:gd name="connsiteX5" fmla="*/ 3548449 w 5473523"/>
                  <a:gd name="connsiteY5" fmla="*/ 1780663 h 3870102"/>
                  <a:gd name="connsiteX6" fmla="*/ 2218864 w 5473523"/>
                  <a:gd name="connsiteY6" fmla="*/ 2031802 h 3870102"/>
                  <a:gd name="connsiteX7" fmla="*/ 3451538 w 5473523"/>
                  <a:gd name="connsiteY7" fmla="*/ 2794716 h 3870102"/>
                  <a:gd name="connsiteX8" fmla="*/ 3921617 w 5473523"/>
                  <a:gd name="connsiteY8" fmla="*/ 2189408 h 3870102"/>
                  <a:gd name="connsiteX9" fmla="*/ 4765183 w 5473523"/>
                  <a:gd name="connsiteY9" fmla="*/ 3007217 h 3870102"/>
                  <a:gd name="connsiteX10" fmla="*/ 5473523 w 5473523"/>
                  <a:gd name="connsiteY10" fmla="*/ 3870102 h 3870102"/>
                  <a:gd name="connsiteX0" fmla="*/ 0 w 5492412"/>
                  <a:gd name="connsiteY0" fmla="*/ 0 h 3860657"/>
                  <a:gd name="connsiteX1" fmla="*/ 962220 w 5492412"/>
                  <a:gd name="connsiteY1" fmla="*/ 425004 h 3860657"/>
                  <a:gd name="connsiteX2" fmla="*/ 920839 w 5492412"/>
                  <a:gd name="connsiteY2" fmla="*/ 1023870 h 3860657"/>
                  <a:gd name="connsiteX3" fmla="*/ 1796603 w 5492412"/>
                  <a:gd name="connsiteY3" fmla="*/ 1654937 h 3860657"/>
                  <a:gd name="connsiteX4" fmla="*/ 2685246 w 5492412"/>
                  <a:gd name="connsiteY4" fmla="*/ 972356 h 3860657"/>
                  <a:gd name="connsiteX5" fmla="*/ 3548449 w 5492412"/>
                  <a:gd name="connsiteY5" fmla="*/ 1780663 h 3860657"/>
                  <a:gd name="connsiteX6" fmla="*/ 2218864 w 5492412"/>
                  <a:gd name="connsiteY6" fmla="*/ 2031802 h 3860657"/>
                  <a:gd name="connsiteX7" fmla="*/ 3451538 w 5492412"/>
                  <a:gd name="connsiteY7" fmla="*/ 2794716 h 3860657"/>
                  <a:gd name="connsiteX8" fmla="*/ 3921617 w 5492412"/>
                  <a:gd name="connsiteY8" fmla="*/ 2189408 h 3860657"/>
                  <a:gd name="connsiteX9" fmla="*/ 4765183 w 5492412"/>
                  <a:gd name="connsiteY9" fmla="*/ 3007217 h 3860657"/>
                  <a:gd name="connsiteX10" fmla="*/ 5492412 w 5492412"/>
                  <a:gd name="connsiteY10" fmla="*/ 3860657 h 3860657"/>
                  <a:gd name="connsiteX0" fmla="*/ 0 w 5492412"/>
                  <a:gd name="connsiteY0" fmla="*/ 0 h 3860657"/>
                  <a:gd name="connsiteX1" fmla="*/ 962220 w 5492412"/>
                  <a:gd name="connsiteY1" fmla="*/ 425004 h 3860657"/>
                  <a:gd name="connsiteX2" fmla="*/ 920839 w 5492412"/>
                  <a:gd name="connsiteY2" fmla="*/ 1023870 h 3860657"/>
                  <a:gd name="connsiteX3" fmla="*/ 1796603 w 5492412"/>
                  <a:gd name="connsiteY3" fmla="*/ 1654937 h 3860657"/>
                  <a:gd name="connsiteX4" fmla="*/ 2685246 w 5492412"/>
                  <a:gd name="connsiteY4" fmla="*/ 972356 h 3860657"/>
                  <a:gd name="connsiteX5" fmla="*/ 3548449 w 5492412"/>
                  <a:gd name="connsiteY5" fmla="*/ 1780663 h 3860657"/>
                  <a:gd name="connsiteX6" fmla="*/ 2218864 w 5492412"/>
                  <a:gd name="connsiteY6" fmla="*/ 2031802 h 3860657"/>
                  <a:gd name="connsiteX7" fmla="*/ 3451538 w 5492412"/>
                  <a:gd name="connsiteY7" fmla="*/ 2794716 h 3860657"/>
                  <a:gd name="connsiteX8" fmla="*/ 3921617 w 5492412"/>
                  <a:gd name="connsiteY8" fmla="*/ 2189408 h 3860657"/>
                  <a:gd name="connsiteX9" fmla="*/ 4765183 w 5492412"/>
                  <a:gd name="connsiteY9" fmla="*/ 3007217 h 3860657"/>
                  <a:gd name="connsiteX10" fmla="*/ 5492412 w 5492412"/>
                  <a:gd name="connsiteY10" fmla="*/ 3860657 h 3860657"/>
                  <a:gd name="connsiteX0" fmla="*/ 0 w 5492412"/>
                  <a:gd name="connsiteY0" fmla="*/ 0 h 3860657"/>
                  <a:gd name="connsiteX1" fmla="*/ 962220 w 5492412"/>
                  <a:gd name="connsiteY1" fmla="*/ 425004 h 3860657"/>
                  <a:gd name="connsiteX2" fmla="*/ 920839 w 5492412"/>
                  <a:gd name="connsiteY2" fmla="*/ 1023870 h 3860657"/>
                  <a:gd name="connsiteX3" fmla="*/ 1796603 w 5492412"/>
                  <a:gd name="connsiteY3" fmla="*/ 1654937 h 3860657"/>
                  <a:gd name="connsiteX4" fmla="*/ 2685246 w 5492412"/>
                  <a:gd name="connsiteY4" fmla="*/ 972356 h 3860657"/>
                  <a:gd name="connsiteX5" fmla="*/ 3548449 w 5492412"/>
                  <a:gd name="connsiteY5" fmla="*/ 1780663 h 3860657"/>
                  <a:gd name="connsiteX6" fmla="*/ 2218864 w 5492412"/>
                  <a:gd name="connsiteY6" fmla="*/ 2031802 h 3860657"/>
                  <a:gd name="connsiteX7" fmla="*/ 3451538 w 5492412"/>
                  <a:gd name="connsiteY7" fmla="*/ 2794716 h 3860657"/>
                  <a:gd name="connsiteX8" fmla="*/ 3921617 w 5492412"/>
                  <a:gd name="connsiteY8" fmla="*/ 2189408 h 3860657"/>
                  <a:gd name="connsiteX9" fmla="*/ 4765183 w 5492412"/>
                  <a:gd name="connsiteY9" fmla="*/ 3007217 h 3860657"/>
                  <a:gd name="connsiteX10" fmla="*/ 5492412 w 5492412"/>
                  <a:gd name="connsiteY10" fmla="*/ 3860657 h 3860657"/>
                  <a:gd name="connsiteX0" fmla="*/ 0 w 5492412"/>
                  <a:gd name="connsiteY0" fmla="*/ 0 h 3860657"/>
                  <a:gd name="connsiteX1" fmla="*/ 962220 w 5492412"/>
                  <a:gd name="connsiteY1" fmla="*/ 425004 h 3860657"/>
                  <a:gd name="connsiteX2" fmla="*/ 920839 w 5492412"/>
                  <a:gd name="connsiteY2" fmla="*/ 1023870 h 3860657"/>
                  <a:gd name="connsiteX3" fmla="*/ 1796603 w 5492412"/>
                  <a:gd name="connsiteY3" fmla="*/ 1654937 h 3860657"/>
                  <a:gd name="connsiteX4" fmla="*/ 2685246 w 5492412"/>
                  <a:gd name="connsiteY4" fmla="*/ 972356 h 3860657"/>
                  <a:gd name="connsiteX5" fmla="*/ 3548449 w 5492412"/>
                  <a:gd name="connsiteY5" fmla="*/ 1780663 h 3860657"/>
                  <a:gd name="connsiteX6" fmla="*/ 2218864 w 5492412"/>
                  <a:gd name="connsiteY6" fmla="*/ 2031802 h 3860657"/>
                  <a:gd name="connsiteX7" fmla="*/ 3451538 w 5492412"/>
                  <a:gd name="connsiteY7" fmla="*/ 2794716 h 3860657"/>
                  <a:gd name="connsiteX8" fmla="*/ 3921617 w 5492412"/>
                  <a:gd name="connsiteY8" fmla="*/ 2189408 h 3860657"/>
                  <a:gd name="connsiteX9" fmla="*/ 4765183 w 5492412"/>
                  <a:gd name="connsiteY9" fmla="*/ 3007217 h 3860657"/>
                  <a:gd name="connsiteX10" fmla="*/ 5492412 w 5492412"/>
                  <a:gd name="connsiteY10" fmla="*/ 3860657 h 3860657"/>
                  <a:gd name="connsiteX0" fmla="*/ 0 w 5492412"/>
                  <a:gd name="connsiteY0" fmla="*/ 0 h 3860657"/>
                  <a:gd name="connsiteX1" fmla="*/ 962220 w 5492412"/>
                  <a:gd name="connsiteY1" fmla="*/ 425004 h 3860657"/>
                  <a:gd name="connsiteX2" fmla="*/ 920839 w 5492412"/>
                  <a:gd name="connsiteY2" fmla="*/ 1023870 h 3860657"/>
                  <a:gd name="connsiteX3" fmla="*/ 1796603 w 5492412"/>
                  <a:gd name="connsiteY3" fmla="*/ 1654937 h 3860657"/>
                  <a:gd name="connsiteX4" fmla="*/ 2685246 w 5492412"/>
                  <a:gd name="connsiteY4" fmla="*/ 972356 h 3860657"/>
                  <a:gd name="connsiteX5" fmla="*/ 3548449 w 5492412"/>
                  <a:gd name="connsiteY5" fmla="*/ 1780663 h 3860657"/>
                  <a:gd name="connsiteX6" fmla="*/ 2218864 w 5492412"/>
                  <a:gd name="connsiteY6" fmla="*/ 2031802 h 3860657"/>
                  <a:gd name="connsiteX7" fmla="*/ 3451538 w 5492412"/>
                  <a:gd name="connsiteY7" fmla="*/ 2794716 h 3860657"/>
                  <a:gd name="connsiteX8" fmla="*/ 3921617 w 5492412"/>
                  <a:gd name="connsiteY8" fmla="*/ 2189408 h 3860657"/>
                  <a:gd name="connsiteX9" fmla="*/ 4765183 w 5492412"/>
                  <a:gd name="connsiteY9" fmla="*/ 3007217 h 3860657"/>
                  <a:gd name="connsiteX10" fmla="*/ 5492412 w 5492412"/>
                  <a:gd name="connsiteY10" fmla="*/ 3860657 h 3860657"/>
                  <a:gd name="connsiteX0" fmla="*/ 0 w 5492412"/>
                  <a:gd name="connsiteY0" fmla="*/ 0 h 3860657"/>
                  <a:gd name="connsiteX1" fmla="*/ 962220 w 5492412"/>
                  <a:gd name="connsiteY1" fmla="*/ 425004 h 3860657"/>
                  <a:gd name="connsiteX2" fmla="*/ 920839 w 5492412"/>
                  <a:gd name="connsiteY2" fmla="*/ 1023870 h 3860657"/>
                  <a:gd name="connsiteX3" fmla="*/ 1796603 w 5492412"/>
                  <a:gd name="connsiteY3" fmla="*/ 1654937 h 3860657"/>
                  <a:gd name="connsiteX4" fmla="*/ 2685246 w 5492412"/>
                  <a:gd name="connsiteY4" fmla="*/ 972356 h 3860657"/>
                  <a:gd name="connsiteX5" fmla="*/ 3548449 w 5492412"/>
                  <a:gd name="connsiteY5" fmla="*/ 1780663 h 3860657"/>
                  <a:gd name="connsiteX6" fmla="*/ 2218864 w 5492412"/>
                  <a:gd name="connsiteY6" fmla="*/ 2031802 h 3860657"/>
                  <a:gd name="connsiteX7" fmla="*/ 3451538 w 5492412"/>
                  <a:gd name="connsiteY7" fmla="*/ 2794716 h 3860657"/>
                  <a:gd name="connsiteX8" fmla="*/ 3921617 w 5492412"/>
                  <a:gd name="connsiteY8" fmla="*/ 2189408 h 3860657"/>
                  <a:gd name="connsiteX9" fmla="*/ 4765183 w 5492412"/>
                  <a:gd name="connsiteY9" fmla="*/ 3007217 h 3860657"/>
                  <a:gd name="connsiteX10" fmla="*/ 5492412 w 5492412"/>
                  <a:gd name="connsiteY10" fmla="*/ 3860657 h 386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2412" h="3860657">
                    <a:moveTo>
                      <a:pt x="0" y="0"/>
                    </a:moveTo>
                    <a:cubicBezTo>
                      <a:pt x="329054" y="379176"/>
                      <a:pt x="645504" y="225046"/>
                      <a:pt x="962220" y="425004"/>
                    </a:cubicBezTo>
                    <a:cubicBezTo>
                      <a:pt x="1169951" y="584759"/>
                      <a:pt x="1093845" y="792051"/>
                      <a:pt x="920839" y="1023870"/>
                    </a:cubicBezTo>
                    <a:cubicBezTo>
                      <a:pt x="508715" y="1577661"/>
                      <a:pt x="1166589" y="1898855"/>
                      <a:pt x="1796603" y="1654937"/>
                    </a:cubicBezTo>
                    <a:cubicBezTo>
                      <a:pt x="2370787" y="1456387"/>
                      <a:pt x="2151918" y="1136926"/>
                      <a:pt x="2685246" y="972356"/>
                    </a:cubicBezTo>
                    <a:cubicBezTo>
                      <a:pt x="3105957" y="804931"/>
                      <a:pt x="4326547" y="1136721"/>
                      <a:pt x="3548449" y="1780663"/>
                    </a:cubicBezTo>
                    <a:cubicBezTo>
                      <a:pt x="3221228" y="2003301"/>
                      <a:pt x="2772656" y="1838620"/>
                      <a:pt x="2218864" y="2031802"/>
                    </a:cubicBezTo>
                    <a:cubicBezTo>
                      <a:pt x="1246471" y="2655905"/>
                      <a:pt x="2750444" y="3386763"/>
                      <a:pt x="3451538" y="2794716"/>
                    </a:cubicBezTo>
                    <a:cubicBezTo>
                      <a:pt x="3638281" y="2643388"/>
                      <a:pt x="3702941" y="2313944"/>
                      <a:pt x="3921617" y="2189408"/>
                    </a:cubicBezTo>
                    <a:cubicBezTo>
                      <a:pt x="4773340" y="1819569"/>
                      <a:pt x="5279752" y="2569261"/>
                      <a:pt x="4765183" y="3007217"/>
                    </a:cubicBezTo>
                    <a:cubicBezTo>
                      <a:pt x="4449650" y="3377485"/>
                      <a:pt x="4948278" y="3742922"/>
                      <a:pt x="5492412" y="3860657"/>
                    </a:cubicBezTo>
                  </a:path>
                </a:pathLst>
              </a:custGeom>
              <a:noFill/>
              <a:ln w="25400" cap="flat" cmpd="sng" algn="ctr">
                <a:solidFill>
                  <a:sysClr val="window" lastClr="FFFFFF"/>
                </a:solidFill>
                <a:prstDash val="lgDash"/>
                <a:miter lim="800000"/>
              </a:ln>
              <a:effectLst/>
            </p:spPr>
            <p:txBody>
              <a:bodyPr rtlCol="0" anchor="ctr"/>
              <a:lstStyle/>
              <a:p>
                <a:pPr algn="ctr">
                  <a:defRPr/>
                </a:pPr>
                <a:endParaRPr lang="en-US" kern="0" dirty="0">
                  <a:solidFill>
                    <a:prstClr val="white"/>
                  </a:solidFill>
                  <a:latin typeface="Arial Narrow" panose="020B0606020202030204" pitchFamily="34" charset="0"/>
                </a:endParaRPr>
              </a:p>
            </p:txBody>
          </p:sp>
        </p:grpSp>
        <p:grpSp>
          <p:nvGrpSpPr>
            <p:cNvPr id="10" name="Gruppo 9">
              <a:extLst>
                <a:ext uri="{FF2B5EF4-FFF2-40B4-BE49-F238E27FC236}">
                  <a16:creationId xmlns:a16="http://schemas.microsoft.com/office/drawing/2014/main" id="{9B7B7705-6BD9-4B92-BFA1-530153300BC0}"/>
                </a:ext>
              </a:extLst>
            </p:cNvPr>
            <p:cNvGrpSpPr/>
            <p:nvPr/>
          </p:nvGrpSpPr>
          <p:grpSpPr>
            <a:xfrm>
              <a:off x="1590285" y="972462"/>
              <a:ext cx="548140" cy="712407"/>
              <a:chOff x="3482585" y="2031061"/>
              <a:chExt cx="548140" cy="712407"/>
            </a:xfrm>
          </p:grpSpPr>
          <p:sp>
            <p:nvSpPr>
              <p:cNvPr id="8" name="Freeform 285">
                <a:extLst>
                  <a:ext uri="{FF2B5EF4-FFF2-40B4-BE49-F238E27FC236}">
                    <a16:creationId xmlns:a16="http://schemas.microsoft.com/office/drawing/2014/main" id="{9F32A1B0-3C1D-493E-9B91-1604F721D61D}"/>
                  </a:ext>
                </a:extLst>
              </p:cNvPr>
              <p:cNvSpPr/>
              <p:nvPr/>
            </p:nvSpPr>
            <p:spPr>
              <a:xfrm>
                <a:off x="3482585" y="2031061"/>
                <a:ext cx="548140" cy="712407"/>
              </a:xfrm>
              <a:custGeom>
                <a:avLst/>
                <a:gdLst>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1805269 w 3610536"/>
                  <a:gd name="connsiteY8" fmla="*/ 621287 h 4598092"/>
                  <a:gd name="connsiteX9" fmla="*/ 621203 w 3610536"/>
                  <a:gd name="connsiteY9" fmla="*/ 1805513 h 4598092"/>
                  <a:gd name="connsiteX10" fmla="*/ 1805269 w 3610536"/>
                  <a:gd name="connsiteY10" fmla="*/ 2989739 h 4598092"/>
                  <a:gd name="connsiteX11" fmla="*/ 2989335 w 3610536"/>
                  <a:gd name="connsiteY11" fmla="*/ 1805513 h 4598092"/>
                  <a:gd name="connsiteX12" fmla="*/ 1805269 w 3610536"/>
                  <a:gd name="connsiteY12" fmla="*/ 621287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2989335 w 3610536"/>
                  <a:gd name="connsiteY8" fmla="*/ 1805513 h 4598092"/>
                  <a:gd name="connsiteX9" fmla="*/ 621203 w 3610536"/>
                  <a:gd name="connsiteY9" fmla="*/ 1805513 h 4598092"/>
                  <a:gd name="connsiteX10" fmla="*/ 1805269 w 3610536"/>
                  <a:gd name="connsiteY10" fmla="*/ 2989739 h 4598092"/>
                  <a:gd name="connsiteX11" fmla="*/ 2989335 w 3610536"/>
                  <a:gd name="connsiteY11" fmla="*/ 1805513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2989335 w 3610536"/>
                  <a:gd name="connsiteY8" fmla="*/ 1805513 h 4598092"/>
                  <a:gd name="connsiteX9" fmla="*/ 1805269 w 3610536"/>
                  <a:gd name="connsiteY9" fmla="*/ 2989739 h 4598092"/>
                  <a:gd name="connsiteX10" fmla="*/ 2989335 w 3610536"/>
                  <a:gd name="connsiteY10" fmla="*/ 1805513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0" fmla="*/ 1805268 w 3610536"/>
                  <a:gd name="connsiteY0" fmla="*/ 0 h 4725493"/>
                  <a:gd name="connsiteX1" fmla="*/ 3610536 w 3610536"/>
                  <a:gd name="connsiteY1" fmla="*/ 1805513 h 4725493"/>
                  <a:gd name="connsiteX2" fmla="*/ 3198301 w 3610536"/>
                  <a:gd name="connsiteY2" fmla="*/ 2953987 h 4725493"/>
                  <a:gd name="connsiteX3" fmla="*/ 1965282 w 3610536"/>
                  <a:gd name="connsiteY3" fmla="*/ 4527908 h 4725493"/>
                  <a:gd name="connsiteX4" fmla="*/ 1749704 w 3610536"/>
                  <a:gd name="connsiteY4" fmla="*/ 4704007 h 4725493"/>
                  <a:gd name="connsiteX5" fmla="*/ 528751 w 3610536"/>
                  <a:gd name="connsiteY5" fmla="*/ 3082203 h 4725493"/>
                  <a:gd name="connsiteX6" fmla="*/ 0 w 3610536"/>
                  <a:gd name="connsiteY6" fmla="*/ 1805513 h 4725493"/>
                  <a:gd name="connsiteX7" fmla="*/ 1805268 w 3610536"/>
                  <a:gd name="connsiteY7" fmla="*/ 0 h 4725493"/>
                  <a:gd name="connsiteX0" fmla="*/ 1805268 w 3610536"/>
                  <a:gd name="connsiteY0" fmla="*/ 0 h 4761370"/>
                  <a:gd name="connsiteX1" fmla="*/ 3610536 w 3610536"/>
                  <a:gd name="connsiteY1" fmla="*/ 1805513 h 4761370"/>
                  <a:gd name="connsiteX2" fmla="*/ 3198301 w 3610536"/>
                  <a:gd name="connsiteY2" fmla="*/ 2953987 h 4761370"/>
                  <a:gd name="connsiteX3" fmla="*/ 1932626 w 3610536"/>
                  <a:gd name="connsiteY3" fmla="*/ 4691185 h 4761370"/>
                  <a:gd name="connsiteX4" fmla="*/ 1749704 w 3610536"/>
                  <a:gd name="connsiteY4" fmla="*/ 4704007 h 4761370"/>
                  <a:gd name="connsiteX5" fmla="*/ 528751 w 3610536"/>
                  <a:gd name="connsiteY5" fmla="*/ 3082203 h 4761370"/>
                  <a:gd name="connsiteX6" fmla="*/ 0 w 3610536"/>
                  <a:gd name="connsiteY6" fmla="*/ 1805513 h 4761370"/>
                  <a:gd name="connsiteX7" fmla="*/ 1805268 w 3610536"/>
                  <a:gd name="connsiteY7" fmla="*/ 0 h 4761370"/>
                  <a:gd name="connsiteX0" fmla="*/ 1805268 w 3610536"/>
                  <a:gd name="connsiteY0" fmla="*/ 0 h 4754678"/>
                  <a:gd name="connsiteX1" fmla="*/ 3610536 w 3610536"/>
                  <a:gd name="connsiteY1" fmla="*/ 1805513 h 4754678"/>
                  <a:gd name="connsiteX2" fmla="*/ 3198301 w 3610536"/>
                  <a:gd name="connsiteY2" fmla="*/ 2953987 h 4754678"/>
                  <a:gd name="connsiteX3" fmla="*/ 1932626 w 3610536"/>
                  <a:gd name="connsiteY3" fmla="*/ 4691185 h 4754678"/>
                  <a:gd name="connsiteX4" fmla="*/ 1710518 w 3610536"/>
                  <a:gd name="connsiteY4" fmla="*/ 4690943 h 4754678"/>
                  <a:gd name="connsiteX5" fmla="*/ 528751 w 3610536"/>
                  <a:gd name="connsiteY5" fmla="*/ 3082203 h 4754678"/>
                  <a:gd name="connsiteX6" fmla="*/ 0 w 3610536"/>
                  <a:gd name="connsiteY6" fmla="*/ 1805513 h 4754678"/>
                  <a:gd name="connsiteX7" fmla="*/ 1805268 w 3610536"/>
                  <a:gd name="connsiteY7" fmla="*/ 0 h 4754678"/>
                  <a:gd name="connsiteX0" fmla="*/ 1805268 w 3610536"/>
                  <a:gd name="connsiteY0" fmla="*/ 0 h 4918829"/>
                  <a:gd name="connsiteX1" fmla="*/ 3610536 w 3610536"/>
                  <a:gd name="connsiteY1" fmla="*/ 1805513 h 4918829"/>
                  <a:gd name="connsiteX2" fmla="*/ 3198301 w 3610536"/>
                  <a:gd name="connsiteY2" fmla="*/ 2953987 h 4918829"/>
                  <a:gd name="connsiteX3" fmla="*/ 1932626 w 3610536"/>
                  <a:gd name="connsiteY3" fmla="*/ 4691185 h 4918829"/>
                  <a:gd name="connsiteX4" fmla="*/ 1723579 w 3610536"/>
                  <a:gd name="connsiteY4" fmla="*/ 4899937 h 4918829"/>
                  <a:gd name="connsiteX5" fmla="*/ 528751 w 3610536"/>
                  <a:gd name="connsiteY5" fmla="*/ 3082203 h 4918829"/>
                  <a:gd name="connsiteX6" fmla="*/ 0 w 3610536"/>
                  <a:gd name="connsiteY6" fmla="*/ 1805513 h 4918829"/>
                  <a:gd name="connsiteX7" fmla="*/ 1805268 w 3610536"/>
                  <a:gd name="connsiteY7" fmla="*/ 0 h 4918829"/>
                  <a:gd name="connsiteX0" fmla="*/ 1805268 w 3610536"/>
                  <a:gd name="connsiteY0" fmla="*/ 0 h 4957301"/>
                  <a:gd name="connsiteX1" fmla="*/ 3610536 w 3610536"/>
                  <a:gd name="connsiteY1" fmla="*/ 1805513 h 4957301"/>
                  <a:gd name="connsiteX2" fmla="*/ 3198301 w 3610536"/>
                  <a:gd name="connsiteY2" fmla="*/ 2953987 h 4957301"/>
                  <a:gd name="connsiteX3" fmla="*/ 1893438 w 3610536"/>
                  <a:gd name="connsiteY3" fmla="*/ 4887118 h 4957301"/>
                  <a:gd name="connsiteX4" fmla="*/ 1723579 w 3610536"/>
                  <a:gd name="connsiteY4" fmla="*/ 4899937 h 4957301"/>
                  <a:gd name="connsiteX5" fmla="*/ 528751 w 3610536"/>
                  <a:gd name="connsiteY5" fmla="*/ 3082203 h 4957301"/>
                  <a:gd name="connsiteX6" fmla="*/ 0 w 3610536"/>
                  <a:gd name="connsiteY6" fmla="*/ 1805513 h 4957301"/>
                  <a:gd name="connsiteX7" fmla="*/ 1805268 w 3610536"/>
                  <a:gd name="connsiteY7" fmla="*/ 0 h 4957301"/>
                  <a:gd name="connsiteX0" fmla="*/ 1805268 w 3610536"/>
                  <a:gd name="connsiteY0" fmla="*/ 0 h 4960927"/>
                  <a:gd name="connsiteX1" fmla="*/ 3610536 w 3610536"/>
                  <a:gd name="connsiteY1" fmla="*/ 1805513 h 4960927"/>
                  <a:gd name="connsiteX2" fmla="*/ 3198301 w 3610536"/>
                  <a:gd name="connsiteY2" fmla="*/ 2953987 h 4960927"/>
                  <a:gd name="connsiteX3" fmla="*/ 1893438 w 3610536"/>
                  <a:gd name="connsiteY3" fmla="*/ 4887118 h 4960927"/>
                  <a:gd name="connsiteX4" fmla="*/ 1684391 w 3610536"/>
                  <a:gd name="connsiteY4" fmla="*/ 4906468 h 4960927"/>
                  <a:gd name="connsiteX5" fmla="*/ 528751 w 3610536"/>
                  <a:gd name="connsiteY5" fmla="*/ 3082203 h 4960927"/>
                  <a:gd name="connsiteX6" fmla="*/ 0 w 3610536"/>
                  <a:gd name="connsiteY6" fmla="*/ 1805513 h 4960927"/>
                  <a:gd name="connsiteX7" fmla="*/ 1805268 w 3610536"/>
                  <a:gd name="connsiteY7" fmla="*/ 0 h 4960927"/>
                  <a:gd name="connsiteX0" fmla="*/ 1805268 w 3610536"/>
                  <a:gd name="connsiteY0" fmla="*/ 0 h 4957301"/>
                  <a:gd name="connsiteX1" fmla="*/ 3610536 w 3610536"/>
                  <a:gd name="connsiteY1" fmla="*/ 1805513 h 4957301"/>
                  <a:gd name="connsiteX2" fmla="*/ 3198301 w 3610536"/>
                  <a:gd name="connsiteY2" fmla="*/ 2953987 h 4957301"/>
                  <a:gd name="connsiteX3" fmla="*/ 1893438 w 3610536"/>
                  <a:gd name="connsiteY3" fmla="*/ 4887118 h 4957301"/>
                  <a:gd name="connsiteX4" fmla="*/ 1671331 w 3610536"/>
                  <a:gd name="connsiteY4" fmla="*/ 4899938 h 4957301"/>
                  <a:gd name="connsiteX5" fmla="*/ 528751 w 3610536"/>
                  <a:gd name="connsiteY5" fmla="*/ 3082203 h 4957301"/>
                  <a:gd name="connsiteX6" fmla="*/ 0 w 3610536"/>
                  <a:gd name="connsiteY6" fmla="*/ 1805513 h 4957301"/>
                  <a:gd name="connsiteX7" fmla="*/ 1805268 w 3610536"/>
                  <a:gd name="connsiteY7" fmla="*/ 0 h 495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10536" h="4957301">
                    <a:moveTo>
                      <a:pt x="1805268" y="0"/>
                    </a:moveTo>
                    <a:cubicBezTo>
                      <a:pt x="2802290" y="0"/>
                      <a:pt x="3610536" y="808356"/>
                      <a:pt x="3610536" y="1805513"/>
                    </a:cubicBezTo>
                    <a:cubicBezTo>
                      <a:pt x="3610536" y="2241769"/>
                      <a:pt x="3455833" y="2641888"/>
                      <a:pt x="3198301" y="2953987"/>
                    </a:cubicBezTo>
                    <a:lnTo>
                      <a:pt x="1893438" y="4887118"/>
                    </a:lnTo>
                    <a:cubicBezTo>
                      <a:pt x="1812199" y="4975437"/>
                      <a:pt x="1759650" y="4981177"/>
                      <a:pt x="1671331" y="4899938"/>
                    </a:cubicBezTo>
                    <a:lnTo>
                      <a:pt x="528751" y="3082203"/>
                    </a:lnTo>
                    <a:cubicBezTo>
                      <a:pt x="244924" y="2755470"/>
                      <a:pt x="0" y="2304091"/>
                      <a:pt x="0" y="1805513"/>
                    </a:cubicBezTo>
                    <a:cubicBezTo>
                      <a:pt x="0" y="808356"/>
                      <a:pt x="808246" y="0"/>
                      <a:pt x="1805268" y="0"/>
                    </a:cubicBezTo>
                    <a:close/>
                  </a:path>
                </a:pathLst>
              </a:custGeom>
              <a:solidFill>
                <a:schemeClr val="accent1"/>
              </a:solidFill>
              <a:ln w="12700" cap="flat" cmpd="sng" algn="ctr">
                <a:noFill/>
                <a:prstDash val="solid"/>
                <a:miter lim="800000"/>
              </a:ln>
              <a:effectLst/>
            </p:spPr>
            <p:txBody>
              <a:bodyPr rtlCol="0" anchor="ctr"/>
              <a:lstStyle/>
              <a:p>
                <a:pPr algn="ctr">
                  <a:defRPr/>
                </a:pPr>
                <a:endParaRPr lang="en-US" kern="0" dirty="0">
                  <a:solidFill>
                    <a:prstClr val="white"/>
                  </a:solidFill>
                  <a:latin typeface="Arial Narrow" panose="020B0606020202030204" pitchFamily="34" charset="0"/>
                </a:endParaRPr>
              </a:p>
            </p:txBody>
          </p:sp>
          <p:sp>
            <p:nvSpPr>
              <p:cNvPr id="9" name="Rectangle 284">
                <a:extLst>
                  <a:ext uri="{FF2B5EF4-FFF2-40B4-BE49-F238E27FC236}">
                    <a16:creationId xmlns:a16="http://schemas.microsoft.com/office/drawing/2014/main" id="{7DDD6F7B-D773-4B76-8BF3-AB802A526D9D}"/>
                  </a:ext>
                </a:extLst>
              </p:cNvPr>
              <p:cNvSpPr/>
              <p:nvPr/>
            </p:nvSpPr>
            <p:spPr>
              <a:xfrm>
                <a:off x="3528372" y="2031061"/>
                <a:ext cx="418704" cy="400108"/>
              </a:xfrm>
              <a:prstGeom prst="rect">
                <a:avLst/>
              </a:prstGeom>
            </p:spPr>
            <p:txBody>
              <a:bodyPr wrap="none">
                <a:spAutoFit/>
              </a:bodyPr>
              <a:lstStyle/>
              <a:p>
                <a:pPr algn="ctr"/>
                <a:r>
                  <a:rPr lang="en-US" sz="2000" b="1" dirty="0">
                    <a:solidFill>
                      <a:schemeClr val="bg1"/>
                    </a:solidFill>
                    <a:latin typeface="Arial Narrow" panose="020B0606020202030204" pitchFamily="34" charset="0"/>
                    <a:ea typeface="Cambria Math" panose="02040503050406030204" pitchFamily="18" charset="0"/>
                  </a:rPr>
                  <a:t>01</a:t>
                </a:r>
                <a:endParaRPr lang="en-US" sz="2000" dirty="0">
                  <a:solidFill>
                    <a:schemeClr val="bg1"/>
                  </a:solidFill>
                  <a:latin typeface="Arial Narrow" panose="020B0606020202030204" pitchFamily="34" charset="0"/>
                </a:endParaRPr>
              </a:p>
            </p:txBody>
          </p:sp>
        </p:grpSp>
        <p:grpSp>
          <p:nvGrpSpPr>
            <p:cNvPr id="14" name="Gruppo 13">
              <a:extLst>
                <a:ext uri="{FF2B5EF4-FFF2-40B4-BE49-F238E27FC236}">
                  <a16:creationId xmlns:a16="http://schemas.microsoft.com/office/drawing/2014/main" id="{49747055-0BB9-4C7D-BF89-F53D6402E710}"/>
                </a:ext>
              </a:extLst>
            </p:cNvPr>
            <p:cNvGrpSpPr/>
            <p:nvPr/>
          </p:nvGrpSpPr>
          <p:grpSpPr>
            <a:xfrm>
              <a:off x="7390897" y="1475686"/>
              <a:ext cx="548140" cy="712407"/>
              <a:chOff x="5390534" y="2069215"/>
              <a:chExt cx="548140" cy="712407"/>
            </a:xfrm>
          </p:grpSpPr>
          <p:sp>
            <p:nvSpPr>
              <p:cNvPr id="15" name="Freeform 285">
                <a:extLst>
                  <a:ext uri="{FF2B5EF4-FFF2-40B4-BE49-F238E27FC236}">
                    <a16:creationId xmlns:a16="http://schemas.microsoft.com/office/drawing/2014/main" id="{ECC655BD-E358-4A82-8968-DFC7AB77FD77}"/>
                  </a:ext>
                </a:extLst>
              </p:cNvPr>
              <p:cNvSpPr/>
              <p:nvPr/>
            </p:nvSpPr>
            <p:spPr>
              <a:xfrm>
                <a:off x="5390534" y="2069215"/>
                <a:ext cx="548140" cy="712407"/>
              </a:xfrm>
              <a:custGeom>
                <a:avLst/>
                <a:gdLst>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1805269 w 3610536"/>
                  <a:gd name="connsiteY8" fmla="*/ 621287 h 4598092"/>
                  <a:gd name="connsiteX9" fmla="*/ 621203 w 3610536"/>
                  <a:gd name="connsiteY9" fmla="*/ 1805513 h 4598092"/>
                  <a:gd name="connsiteX10" fmla="*/ 1805269 w 3610536"/>
                  <a:gd name="connsiteY10" fmla="*/ 2989739 h 4598092"/>
                  <a:gd name="connsiteX11" fmla="*/ 2989335 w 3610536"/>
                  <a:gd name="connsiteY11" fmla="*/ 1805513 h 4598092"/>
                  <a:gd name="connsiteX12" fmla="*/ 1805269 w 3610536"/>
                  <a:gd name="connsiteY12" fmla="*/ 621287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2989335 w 3610536"/>
                  <a:gd name="connsiteY8" fmla="*/ 1805513 h 4598092"/>
                  <a:gd name="connsiteX9" fmla="*/ 621203 w 3610536"/>
                  <a:gd name="connsiteY9" fmla="*/ 1805513 h 4598092"/>
                  <a:gd name="connsiteX10" fmla="*/ 1805269 w 3610536"/>
                  <a:gd name="connsiteY10" fmla="*/ 2989739 h 4598092"/>
                  <a:gd name="connsiteX11" fmla="*/ 2989335 w 3610536"/>
                  <a:gd name="connsiteY11" fmla="*/ 1805513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2989335 w 3610536"/>
                  <a:gd name="connsiteY8" fmla="*/ 1805513 h 4598092"/>
                  <a:gd name="connsiteX9" fmla="*/ 1805269 w 3610536"/>
                  <a:gd name="connsiteY9" fmla="*/ 2989739 h 4598092"/>
                  <a:gd name="connsiteX10" fmla="*/ 2989335 w 3610536"/>
                  <a:gd name="connsiteY10" fmla="*/ 1805513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0" fmla="*/ 1805268 w 3610536"/>
                  <a:gd name="connsiteY0" fmla="*/ 0 h 4725493"/>
                  <a:gd name="connsiteX1" fmla="*/ 3610536 w 3610536"/>
                  <a:gd name="connsiteY1" fmla="*/ 1805513 h 4725493"/>
                  <a:gd name="connsiteX2" fmla="*/ 3198301 w 3610536"/>
                  <a:gd name="connsiteY2" fmla="*/ 2953987 h 4725493"/>
                  <a:gd name="connsiteX3" fmla="*/ 1965282 w 3610536"/>
                  <a:gd name="connsiteY3" fmla="*/ 4527908 h 4725493"/>
                  <a:gd name="connsiteX4" fmla="*/ 1749704 w 3610536"/>
                  <a:gd name="connsiteY4" fmla="*/ 4704007 h 4725493"/>
                  <a:gd name="connsiteX5" fmla="*/ 528751 w 3610536"/>
                  <a:gd name="connsiteY5" fmla="*/ 3082203 h 4725493"/>
                  <a:gd name="connsiteX6" fmla="*/ 0 w 3610536"/>
                  <a:gd name="connsiteY6" fmla="*/ 1805513 h 4725493"/>
                  <a:gd name="connsiteX7" fmla="*/ 1805268 w 3610536"/>
                  <a:gd name="connsiteY7" fmla="*/ 0 h 4725493"/>
                  <a:gd name="connsiteX0" fmla="*/ 1805268 w 3610536"/>
                  <a:gd name="connsiteY0" fmla="*/ 0 h 4761370"/>
                  <a:gd name="connsiteX1" fmla="*/ 3610536 w 3610536"/>
                  <a:gd name="connsiteY1" fmla="*/ 1805513 h 4761370"/>
                  <a:gd name="connsiteX2" fmla="*/ 3198301 w 3610536"/>
                  <a:gd name="connsiteY2" fmla="*/ 2953987 h 4761370"/>
                  <a:gd name="connsiteX3" fmla="*/ 1932626 w 3610536"/>
                  <a:gd name="connsiteY3" fmla="*/ 4691185 h 4761370"/>
                  <a:gd name="connsiteX4" fmla="*/ 1749704 w 3610536"/>
                  <a:gd name="connsiteY4" fmla="*/ 4704007 h 4761370"/>
                  <a:gd name="connsiteX5" fmla="*/ 528751 w 3610536"/>
                  <a:gd name="connsiteY5" fmla="*/ 3082203 h 4761370"/>
                  <a:gd name="connsiteX6" fmla="*/ 0 w 3610536"/>
                  <a:gd name="connsiteY6" fmla="*/ 1805513 h 4761370"/>
                  <a:gd name="connsiteX7" fmla="*/ 1805268 w 3610536"/>
                  <a:gd name="connsiteY7" fmla="*/ 0 h 4761370"/>
                  <a:gd name="connsiteX0" fmla="*/ 1805268 w 3610536"/>
                  <a:gd name="connsiteY0" fmla="*/ 0 h 4754678"/>
                  <a:gd name="connsiteX1" fmla="*/ 3610536 w 3610536"/>
                  <a:gd name="connsiteY1" fmla="*/ 1805513 h 4754678"/>
                  <a:gd name="connsiteX2" fmla="*/ 3198301 w 3610536"/>
                  <a:gd name="connsiteY2" fmla="*/ 2953987 h 4754678"/>
                  <a:gd name="connsiteX3" fmla="*/ 1932626 w 3610536"/>
                  <a:gd name="connsiteY3" fmla="*/ 4691185 h 4754678"/>
                  <a:gd name="connsiteX4" fmla="*/ 1710518 w 3610536"/>
                  <a:gd name="connsiteY4" fmla="*/ 4690943 h 4754678"/>
                  <a:gd name="connsiteX5" fmla="*/ 528751 w 3610536"/>
                  <a:gd name="connsiteY5" fmla="*/ 3082203 h 4754678"/>
                  <a:gd name="connsiteX6" fmla="*/ 0 w 3610536"/>
                  <a:gd name="connsiteY6" fmla="*/ 1805513 h 4754678"/>
                  <a:gd name="connsiteX7" fmla="*/ 1805268 w 3610536"/>
                  <a:gd name="connsiteY7" fmla="*/ 0 h 4754678"/>
                  <a:gd name="connsiteX0" fmla="*/ 1805268 w 3610536"/>
                  <a:gd name="connsiteY0" fmla="*/ 0 h 4918829"/>
                  <a:gd name="connsiteX1" fmla="*/ 3610536 w 3610536"/>
                  <a:gd name="connsiteY1" fmla="*/ 1805513 h 4918829"/>
                  <a:gd name="connsiteX2" fmla="*/ 3198301 w 3610536"/>
                  <a:gd name="connsiteY2" fmla="*/ 2953987 h 4918829"/>
                  <a:gd name="connsiteX3" fmla="*/ 1932626 w 3610536"/>
                  <a:gd name="connsiteY3" fmla="*/ 4691185 h 4918829"/>
                  <a:gd name="connsiteX4" fmla="*/ 1723579 w 3610536"/>
                  <a:gd name="connsiteY4" fmla="*/ 4899937 h 4918829"/>
                  <a:gd name="connsiteX5" fmla="*/ 528751 w 3610536"/>
                  <a:gd name="connsiteY5" fmla="*/ 3082203 h 4918829"/>
                  <a:gd name="connsiteX6" fmla="*/ 0 w 3610536"/>
                  <a:gd name="connsiteY6" fmla="*/ 1805513 h 4918829"/>
                  <a:gd name="connsiteX7" fmla="*/ 1805268 w 3610536"/>
                  <a:gd name="connsiteY7" fmla="*/ 0 h 4918829"/>
                  <a:gd name="connsiteX0" fmla="*/ 1805268 w 3610536"/>
                  <a:gd name="connsiteY0" fmla="*/ 0 h 4957301"/>
                  <a:gd name="connsiteX1" fmla="*/ 3610536 w 3610536"/>
                  <a:gd name="connsiteY1" fmla="*/ 1805513 h 4957301"/>
                  <a:gd name="connsiteX2" fmla="*/ 3198301 w 3610536"/>
                  <a:gd name="connsiteY2" fmla="*/ 2953987 h 4957301"/>
                  <a:gd name="connsiteX3" fmla="*/ 1893438 w 3610536"/>
                  <a:gd name="connsiteY3" fmla="*/ 4887118 h 4957301"/>
                  <a:gd name="connsiteX4" fmla="*/ 1723579 w 3610536"/>
                  <a:gd name="connsiteY4" fmla="*/ 4899937 h 4957301"/>
                  <a:gd name="connsiteX5" fmla="*/ 528751 w 3610536"/>
                  <a:gd name="connsiteY5" fmla="*/ 3082203 h 4957301"/>
                  <a:gd name="connsiteX6" fmla="*/ 0 w 3610536"/>
                  <a:gd name="connsiteY6" fmla="*/ 1805513 h 4957301"/>
                  <a:gd name="connsiteX7" fmla="*/ 1805268 w 3610536"/>
                  <a:gd name="connsiteY7" fmla="*/ 0 h 4957301"/>
                  <a:gd name="connsiteX0" fmla="*/ 1805268 w 3610536"/>
                  <a:gd name="connsiteY0" fmla="*/ 0 h 4960927"/>
                  <a:gd name="connsiteX1" fmla="*/ 3610536 w 3610536"/>
                  <a:gd name="connsiteY1" fmla="*/ 1805513 h 4960927"/>
                  <a:gd name="connsiteX2" fmla="*/ 3198301 w 3610536"/>
                  <a:gd name="connsiteY2" fmla="*/ 2953987 h 4960927"/>
                  <a:gd name="connsiteX3" fmla="*/ 1893438 w 3610536"/>
                  <a:gd name="connsiteY3" fmla="*/ 4887118 h 4960927"/>
                  <a:gd name="connsiteX4" fmla="*/ 1684391 w 3610536"/>
                  <a:gd name="connsiteY4" fmla="*/ 4906468 h 4960927"/>
                  <a:gd name="connsiteX5" fmla="*/ 528751 w 3610536"/>
                  <a:gd name="connsiteY5" fmla="*/ 3082203 h 4960927"/>
                  <a:gd name="connsiteX6" fmla="*/ 0 w 3610536"/>
                  <a:gd name="connsiteY6" fmla="*/ 1805513 h 4960927"/>
                  <a:gd name="connsiteX7" fmla="*/ 1805268 w 3610536"/>
                  <a:gd name="connsiteY7" fmla="*/ 0 h 4960927"/>
                  <a:gd name="connsiteX0" fmla="*/ 1805268 w 3610536"/>
                  <a:gd name="connsiteY0" fmla="*/ 0 h 4957301"/>
                  <a:gd name="connsiteX1" fmla="*/ 3610536 w 3610536"/>
                  <a:gd name="connsiteY1" fmla="*/ 1805513 h 4957301"/>
                  <a:gd name="connsiteX2" fmla="*/ 3198301 w 3610536"/>
                  <a:gd name="connsiteY2" fmla="*/ 2953987 h 4957301"/>
                  <a:gd name="connsiteX3" fmla="*/ 1893438 w 3610536"/>
                  <a:gd name="connsiteY3" fmla="*/ 4887118 h 4957301"/>
                  <a:gd name="connsiteX4" fmla="*/ 1671331 w 3610536"/>
                  <a:gd name="connsiteY4" fmla="*/ 4899938 h 4957301"/>
                  <a:gd name="connsiteX5" fmla="*/ 528751 w 3610536"/>
                  <a:gd name="connsiteY5" fmla="*/ 3082203 h 4957301"/>
                  <a:gd name="connsiteX6" fmla="*/ 0 w 3610536"/>
                  <a:gd name="connsiteY6" fmla="*/ 1805513 h 4957301"/>
                  <a:gd name="connsiteX7" fmla="*/ 1805268 w 3610536"/>
                  <a:gd name="connsiteY7" fmla="*/ 0 h 495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10536" h="4957301">
                    <a:moveTo>
                      <a:pt x="1805268" y="0"/>
                    </a:moveTo>
                    <a:cubicBezTo>
                      <a:pt x="2802290" y="0"/>
                      <a:pt x="3610536" y="808356"/>
                      <a:pt x="3610536" y="1805513"/>
                    </a:cubicBezTo>
                    <a:cubicBezTo>
                      <a:pt x="3610536" y="2241769"/>
                      <a:pt x="3455833" y="2641888"/>
                      <a:pt x="3198301" y="2953987"/>
                    </a:cubicBezTo>
                    <a:lnTo>
                      <a:pt x="1893438" y="4887118"/>
                    </a:lnTo>
                    <a:cubicBezTo>
                      <a:pt x="1812199" y="4975437"/>
                      <a:pt x="1759650" y="4981177"/>
                      <a:pt x="1671331" y="4899938"/>
                    </a:cubicBezTo>
                    <a:lnTo>
                      <a:pt x="528751" y="3082203"/>
                    </a:lnTo>
                    <a:cubicBezTo>
                      <a:pt x="244924" y="2755470"/>
                      <a:pt x="0" y="2304091"/>
                      <a:pt x="0" y="1805513"/>
                    </a:cubicBezTo>
                    <a:cubicBezTo>
                      <a:pt x="0" y="808356"/>
                      <a:pt x="808246" y="0"/>
                      <a:pt x="1805268" y="0"/>
                    </a:cubicBezTo>
                    <a:close/>
                  </a:path>
                </a:pathLst>
              </a:custGeom>
              <a:solidFill>
                <a:schemeClr val="accent1"/>
              </a:solidFill>
              <a:ln w="12700" cap="flat" cmpd="sng" algn="ctr">
                <a:noFill/>
                <a:prstDash val="solid"/>
                <a:miter lim="800000"/>
              </a:ln>
              <a:effectLst/>
            </p:spPr>
            <p:txBody>
              <a:bodyPr rtlCol="0" anchor="ctr"/>
              <a:lstStyle/>
              <a:p>
                <a:pPr algn="ctr">
                  <a:defRPr/>
                </a:pPr>
                <a:endParaRPr lang="en-US" kern="0" dirty="0">
                  <a:solidFill>
                    <a:prstClr val="white"/>
                  </a:solidFill>
                  <a:latin typeface="Arial Narrow" panose="020B0606020202030204" pitchFamily="34" charset="0"/>
                </a:endParaRPr>
              </a:p>
            </p:txBody>
          </p:sp>
          <p:sp>
            <p:nvSpPr>
              <p:cNvPr id="16" name="Rectangle 284">
                <a:extLst>
                  <a:ext uri="{FF2B5EF4-FFF2-40B4-BE49-F238E27FC236}">
                    <a16:creationId xmlns:a16="http://schemas.microsoft.com/office/drawing/2014/main" id="{820EF8C1-3753-49AE-A373-D5956F4E1743}"/>
                  </a:ext>
                </a:extLst>
              </p:cNvPr>
              <p:cNvSpPr/>
              <p:nvPr/>
            </p:nvSpPr>
            <p:spPr>
              <a:xfrm>
                <a:off x="5456317" y="2087115"/>
                <a:ext cx="416574" cy="572507"/>
              </a:xfrm>
              <a:prstGeom prst="rect">
                <a:avLst/>
              </a:prstGeom>
            </p:spPr>
            <p:txBody>
              <a:bodyPr wrap="none">
                <a:spAutoFit/>
              </a:bodyPr>
              <a:lstStyle/>
              <a:p>
                <a:pPr algn="ctr"/>
                <a:r>
                  <a:rPr lang="en-US" sz="2000" b="1" dirty="0">
                    <a:solidFill>
                      <a:schemeClr val="bg1"/>
                    </a:solidFill>
                    <a:latin typeface="Arial Narrow" panose="020B0606020202030204" pitchFamily="34" charset="0"/>
                    <a:ea typeface="Cambria Math" panose="02040503050406030204" pitchFamily="18" charset="0"/>
                  </a:rPr>
                  <a:t>02</a:t>
                </a:r>
                <a:endParaRPr lang="en-US" sz="2000" dirty="0">
                  <a:solidFill>
                    <a:schemeClr val="bg1"/>
                  </a:solidFill>
                  <a:latin typeface="Arial Narrow" panose="020B0606020202030204" pitchFamily="34" charset="0"/>
                </a:endParaRPr>
              </a:p>
            </p:txBody>
          </p:sp>
        </p:grpSp>
        <p:grpSp>
          <p:nvGrpSpPr>
            <p:cNvPr id="17" name="Gruppo 16">
              <a:extLst>
                <a:ext uri="{FF2B5EF4-FFF2-40B4-BE49-F238E27FC236}">
                  <a16:creationId xmlns:a16="http://schemas.microsoft.com/office/drawing/2014/main" id="{811306F3-3335-40C9-848E-3EAC600A9B47}"/>
                </a:ext>
              </a:extLst>
            </p:cNvPr>
            <p:cNvGrpSpPr/>
            <p:nvPr/>
          </p:nvGrpSpPr>
          <p:grpSpPr>
            <a:xfrm>
              <a:off x="4593808" y="3953821"/>
              <a:ext cx="548140" cy="723667"/>
              <a:chOff x="3412708" y="1985534"/>
              <a:chExt cx="548140" cy="723667"/>
            </a:xfrm>
          </p:grpSpPr>
          <p:sp>
            <p:nvSpPr>
              <p:cNvPr id="18" name="Freeform 285">
                <a:extLst>
                  <a:ext uri="{FF2B5EF4-FFF2-40B4-BE49-F238E27FC236}">
                    <a16:creationId xmlns:a16="http://schemas.microsoft.com/office/drawing/2014/main" id="{54CB96C1-71EE-48C8-A4B7-F0C5DC7BA526}"/>
                  </a:ext>
                </a:extLst>
              </p:cNvPr>
              <p:cNvSpPr/>
              <p:nvPr/>
            </p:nvSpPr>
            <p:spPr>
              <a:xfrm>
                <a:off x="3412708" y="1996794"/>
                <a:ext cx="548140" cy="712407"/>
              </a:xfrm>
              <a:custGeom>
                <a:avLst/>
                <a:gdLst>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1805269 w 3610536"/>
                  <a:gd name="connsiteY8" fmla="*/ 621287 h 4598092"/>
                  <a:gd name="connsiteX9" fmla="*/ 621203 w 3610536"/>
                  <a:gd name="connsiteY9" fmla="*/ 1805513 h 4598092"/>
                  <a:gd name="connsiteX10" fmla="*/ 1805269 w 3610536"/>
                  <a:gd name="connsiteY10" fmla="*/ 2989739 h 4598092"/>
                  <a:gd name="connsiteX11" fmla="*/ 2989335 w 3610536"/>
                  <a:gd name="connsiteY11" fmla="*/ 1805513 h 4598092"/>
                  <a:gd name="connsiteX12" fmla="*/ 1805269 w 3610536"/>
                  <a:gd name="connsiteY12" fmla="*/ 621287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2989335 w 3610536"/>
                  <a:gd name="connsiteY8" fmla="*/ 1805513 h 4598092"/>
                  <a:gd name="connsiteX9" fmla="*/ 621203 w 3610536"/>
                  <a:gd name="connsiteY9" fmla="*/ 1805513 h 4598092"/>
                  <a:gd name="connsiteX10" fmla="*/ 1805269 w 3610536"/>
                  <a:gd name="connsiteY10" fmla="*/ 2989739 h 4598092"/>
                  <a:gd name="connsiteX11" fmla="*/ 2989335 w 3610536"/>
                  <a:gd name="connsiteY11" fmla="*/ 1805513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2989335 w 3610536"/>
                  <a:gd name="connsiteY8" fmla="*/ 1805513 h 4598092"/>
                  <a:gd name="connsiteX9" fmla="*/ 1805269 w 3610536"/>
                  <a:gd name="connsiteY9" fmla="*/ 2989739 h 4598092"/>
                  <a:gd name="connsiteX10" fmla="*/ 2989335 w 3610536"/>
                  <a:gd name="connsiteY10" fmla="*/ 1805513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0" fmla="*/ 1805268 w 3610536"/>
                  <a:gd name="connsiteY0" fmla="*/ 0 h 4725493"/>
                  <a:gd name="connsiteX1" fmla="*/ 3610536 w 3610536"/>
                  <a:gd name="connsiteY1" fmla="*/ 1805513 h 4725493"/>
                  <a:gd name="connsiteX2" fmla="*/ 3198301 w 3610536"/>
                  <a:gd name="connsiteY2" fmla="*/ 2953987 h 4725493"/>
                  <a:gd name="connsiteX3" fmla="*/ 1965282 w 3610536"/>
                  <a:gd name="connsiteY3" fmla="*/ 4527908 h 4725493"/>
                  <a:gd name="connsiteX4" fmla="*/ 1749704 w 3610536"/>
                  <a:gd name="connsiteY4" fmla="*/ 4704007 h 4725493"/>
                  <a:gd name="connsiteX5" fmla="*/ 528751 w 3610536"/>
                  <a:gd name="connsiteY5" fmla="*/ 3082203 h 4725493"/>
                  <a:gd name="connsiteX6" fmla="*/ 0 w 3610536"/>
                  <a:gd name="connsiteY6" fmla="*/ 1805513 h 4725493"/>
                  <a:gd name="connsiteX7" fmla="*/ 1805268 w 3610536"/>
                  <a:gd name="connsiteY7" fmla="*/ 0 h 4725493"/>
                  <a:gd name="connsiteX0" fmla="*/ 1805268 w 3610536"/>
                  <a:gd name="connsiteY0" fmla="*/ 0 h 4761370"/>
                  <a:gd name="connsiteX1" fmla="*/ 3610536 w 3610536"/>
                  <a:gd name="connsiteY1" fmla="*/ 1805513 h 4761370"/>
                  <a:gd name="connsiteX2" fmla="*/ 3198301 w 3610536"/>
                  <a:gd name="connsiteY2" fmla="*/ 2953987 h 4761370"/>
                  <a:gd name="connsiteX3" fmla="*/ 1932626 w 3610536"/>
                  <a:gd name="connsiteY3" fmla="*/ 4691185 h 4761370"/>
                  <a:gd name="connsiteX4" fmla="*/ 1749704 w 3610536"/>
                  <a:gd name="connsiteY4" fmla="*/ 4704007 h 4761370"/>
                  <a:gd name="connsiteX5" fmla="*/ 528751 w 3610536"/>
                  <a:gd name="connsiteY5" fmla="*/ 3082203 h 4761370"/>
                  <a:gd name="connsiteX6" fmla="*/ 0 w 3610536"/>
                  <a:gd name="connsiteY6" fmla="*/ 1805513 h 4761370"/>
                  <a:gd name="connsiteX7" fmla="*/ 1805268 w 3610536"/>
                  <a:gd name="connsiteY7" fmla="*/ 0 h 4761370"/>
                  <a:gd name="connsiteX0" fmla="*/ 1805268 w 3610536"/>
                  <a:gd name="connsiteY0" fmla="*/ 0 h 4754678"/>
                  <a:gd name="connsiteX1" fmla="*/ 3610536 w 3610536"/>
                  <a:gd name="connsiteY1" fmla="*/ 1805513 h 4754678"/>
                  <a:gd name="connsiteX2" fmla="*/ 3198301 w 3610536"/>
                  <a:gd name="connsiteY2" fmla="*/ 2953987 h 4754678"/>
                  <a:gd name="connsiteX3" fmla="*/ 1932626 w 3610536"/>
                  <a:gd name="connsiteY3" fmla="*/ 4691185 h 4754678"/>
                  <a:gd name="connsiteX4" fmla="*/ 1710518 w 3610536"/>
                  <a:gd name="connsiteY4" fmla="*/ 4690943 h 4754678"/>
                  <a:gd name="connsiteX5" fmla="*/ 528751 w 3610536"/>
                  <a:gd name="connsiteY5" fmla="*/ 3082203 h 4754678"/>
                  <a:gd name="connsiteX6" fmla="*/ 0 w 3610536"/>
                  <a:gd name="connsiteY6" fmla="*/ 1805513 h 4754678"/>
                  <a:gd name="connsiteX7" fmla="*/ 1805268 w 3610536"/>
                  <a:gd name="connsiteY7" fmla="*/ 0 h 4754678"/>
                  <a:gd name="connsiteX0" fmla="*/ 1805268 w 3610536"/>
                  <a:gd name="connsiteY0" fmla="*/ 0 h 4918829"/>
                  <a:gd name="connsiteX1" fmla="*/ 3610536 w 3610536"/>
                  <a:gd name="connsiteY1" fmla="*/ 1805513 h 4918829"/>
                  <a:gd name="connsiteX2" fmla="*/ 3198301 w 3610536"/>
                  <a:gd name="connsiteY2" fmla="*/ 2953987 h 4918829"/>
                  <a:gd name="connsiteX3" fmla="*/ 1932626 w 3610536"/>
                  <a:gd name="connsiteY3" fmla="*/ 4691185 h 4918829"/>
                  <a:gd name="connsiteX4" fmla="*/ 1723579 w 3610536"/>
                  <a:gd name="connsiteY4" fmla="*/ 4899937 h 4918829"/>
                  <a:gd name="connsiteX5" fmla="*/ 528751 w 3610536"/>
                  <a:gd name="connsiteY5" fmla="*/ 3082203 h 4918829"/>
                  <a:gd name="connsiteX6" fmla="*/ 0 w 3610536"/>
                  <a:gd name="connsiteY6" fmla="*/ 1805513 h 4918829"/>
                  <a:gd name="connsiteX7" fmla="*/ 1805268 w 3610536"/>
                  <a:gd name="connsiteY7" fmla="*/ 0 h 4918829"/>
                  <a:gd name="connsiteX0" fmla="*/ 1805268 w 3610536"/>
                  <a:gd name="connsiteY0" fmla="*/ 0 h 4957301"/>
                  <a:gd name="connsiteX1" fmla="*/ 3610536 w 3610536"/>
                  <a:gd name="connsiteY1" fmla="*/ 1805513 h 4957301"/>
                  <a:gd name="connsiteX2" fmla="*/ 3198301 w 3610536"/>
                  <a:gd name="connsiteY2" fmla="*/ 2953987 h 4957301"/>
                  <a:gd name="connsiteX3" fmla="*/ 1893438 w 3610536"/>
                  <a:gd name="connsiteY3" fmla="*/ 4887118 h 4957301"/>
                  <a:gd name="connsiteX4" fmla="*/ 1723579 w 3610536"/>
                  <a:gd name="connsiteY4" fmla="*/ 4899937 h 4957301"/>
                  <a:gd name="connsiteX5" fmla="*/ 528751 w 3610536"/>
                  <a:gd name="connsiteY5" fmla="*/ 3082203 h 4957301"/>
                  <a:gd name="connsiteX6" fmla="*/ 0 w 3610536"/>
                  <a:gd name="connsiteY6" fmla="*/ 1805513 h 4957301"/>
                  <a:gd name="connsiteX7" fmla="*/ 1805268 w 3610536"/>
                  <a:gd name="connsiteY7" fmla="*/ 0 h 4957301"/>
                  <a:gd name="connsiteX0" fmla="*/ 1805268 w 3610536"/>
                  <a:gd name="connsiteY0" fmla="*/ 0 h 4960927"/>
                  <a:gd name="connsiteX1" fmla="*/ 3610536 w 3610536"/>
                  <a:gd name="connsiteY1" fmla="*/ 1805513 h 4960927"/>
                  <a:gd name="connsiteX2" fmla="*/ 3198301 w 3610536"/>
                  <a:gd name="connsiteY2" fmla="*/ 2953987 h 4960927"/>
                  <a:gd name="connsiteX3" fmla="*/ 1893438 w 3610536"/>
                  <a:gd name="connsiteY3" fmla="*/ 4887118 h 4960927"/>
                  <a:gd name="connsiteX4" fmla="*/ 1684391 w 3610536"/>
                  <a:gd name="connsiteY4" fmla="*/ 4906468 h 4960927"/>
                  <a:gd name="connsiteX5" fmla="*/ 528751 w 3610536"/>
                  <a:gd name="connsiteY5" fmla="*/ 3082203 h 4960927"/>
                  <a:gd name="connsiteX6" fmla="*/ 0 w 3610536"/>
                  <a:gd name="connsiteY6" fmla="*/ 1805513 h 4960927"/>
                  <a:gd name="connsiteX7" fmla="*/ 1805268 w 3610536"/>
                  <a:gd name="connsiteY7" fmla="*/ 0 h 4960927"/>
                  <a:gd name="connsiteX0" fmla="*/ 1805268 w 3610536"/>
                  <a:gd name="connsiteY0" fmla="*/ 0 h 4957301"/>
                  <a:gd name="connsiteX1" fmla="*/ 3610536 w 3610536"/>
                  <a:gd name="connsiteY1" fmla="*/ 1805513 h 4957301"/>
                  <a:gd name="connsiteX2" fmla="*/ 3198301 w 3610536"/>
                  <a:gd name="connsiteY2" fmla="*/ 2953987 h 4957301"/>
                  <a:gd name="connsiteX3" fmla="*/ 1893438 w 3610536"/>
                  <a:gd name="connsiteY3" fmla="*/ 4887118 h 4957301"/>
                  <a:gd name="connsiteX4" fmla="*/ 1671331 w 3610536"/>
                  <a:gd name="connsiteY4" fmla="*/ 4899938 h 4957301"/>
                  <a:gd name="connsiteX5" fmla="*/ 528751 w 3610536"/>
                  <a:gd name="connsiteY5" fmla="*/ 3082203 h 4957301"/>
                  <a:gd name="connsiteX6" fmla="*/ 0 w 3610536"/>
                  <a:gd name="connsiteY6" fmla="*/ 1805513 h 4957301"/>
                  <a:gd name="connsiteX7" fmla="*/ 1805268 w 3610536"/>
                  <a:gd name="connsiteY7" fmla="*/ 0 h 495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10536" h="4957301">
                    <a:moveTo>
                      <a:pt x="1805268" y="0"/>
                    </a:moveTo>
                    <a:cubicBezTo>
                      <a:pt x="2802290" y="0"/>
                      <a:pt x="3610536" y="808356"/>
                      <a:pt x="3610536" y="1805513"/>
                    </a:cubicBezTo>
                    <a:cubicBezTo>
                      <a:pt x="3610536" y="2241769"/>
                      <a:pt x="3455833" y="2641888"/>
                      <a:pt x="3198301" y="2953987"/>
                    </a:cubicBezTo>
                    <a:lnTo>
                      <a:pt x="1893438" y="4887118"/>
                    </a:lnTo>
                    <a:cubicBezTo>
                      <a:pt x="1812199" y="4975437"/>
                      <a:pt x="1759650" y="4981177"/>
                      <a:pt x="1671331" y="4899938"/>
                    </a:cubicBezTo>
                    <a:lnTo>
                      <a:pt x="528751" y="3082203"/>
                    </a:lnTo>
                    <a:cubicBezTo>
                      <a:pt x="244924" y="2755470"/>
                      <a:pt x="0" y="2304091"/>
                      <a:pt x="0" y="1805513"/>
                    </a:cubicBezTo>
                    <a:cubicBezTo>
                      <a:pt x="0" y="808356"/>
                      <a:pt x="808246" y="0"/>
                      <a:pt x="1805268" y="0"/>
                    </a:cubicBezTo>
                    <a:close/>
                  </a:path>
                </a:pathLst>
              </a:custGeom>
              <a:solidFill>
                <a:schemeClr val="accent1"/>
              </a:solidFill>
              <a:ln w="12700" cap="flat" cmpd="sng" algn="ctr">
                <a:noFill/>
                <a:prstDash val="solid"/>
                <a:miter lim="800000"/>
              </a:ln>
              <a:effectLst/>
            </p:spPr>
            <p:txBody>
              <a:bodyPr rtlCol="0" anchor="ctr"/>
              <a:lstStyle/>
              <a:p>
                <a:pPr algn="ctr">
                  <a:defRPr/>
                </a:pPr>
                <a:endParaRPr lang="en-US" kern="0" dirty="0">
                  <a:solidFill>
                    <a:prstClr val="white"/>
                  </a:solidFill>
                  <a:latin typeface="Arial Narrow" panose="020B0606020202030204" pitchFamily="34" charset="0"/>
                </a:endParaRPr>
              </a:p>
            </p:txBody>
          </p:sp>
          <p:sp>
            <p:nvSpPr>
              <p:cNvPr id="19" name="Rectangle 284">
                <a:extLst>
                  <a:ext uri="{FF2B5EF4-FFF2-40B4-BE49-F238E27FC236}">
                    <a16:creationId xmlns:a16="http://schemas.microsoft.com/office/drawing/2014/main" id="{315862AD-DE5B-4AF2-AE23-47A1EBC693DC}"/>
                  </a:ext>
                </a:extLst>
              </p:cNvPr>
              <p:cNvSpPr/>
              <p:nvPr/>
            </p:nvSpPr>
            <p:spPr>
              <a:xfrm>
                <a:off x="3478491" y="1985534"/>
                <a:ext cx="416574" cy="572507"/>
              </a:xfrm>
              <a:prstGeom prst="rect">
                <a:avLst/>
              </a:prstGeom>
            </p:spPr>
            <p:txBody>
              <a:bodyPr wrap="none">
                <a:spAutoFit/>
              </a:bodyPr>
              <a:lstStyle/>
              <a:p>
                <a:pPr algn="ctr"/>
                <a:r>
                  <a:rPr lang="en-US" sz="2000" b="1" dirty="0">
                    <a:solidFill>
                      <a:schemeClr val="bg1"/>
                    </a:solidFill>
                    <a:latin typeface="Arial Narrow" panose="020B0606020202030204" pitchFamily="34" charset="0"/>
                    <a:ea typeface="Cambria Math" panose="02040503050406030204" pitchFamily="18" charset="0"/>
                  </a:rPr>
                  <a:t>03</a:t>
                </a:r>
                <a:endParaRPr lang="en-US" sz="2000" dirty="0">
                  <a:solidFill>
                    <a:schemeClr val="bg1"/>
                  </a:solidFill>
                  <a:latin typeface="Arial Narrow" panose="020B0606020202030204" pitchFamily="34" charset="0"/>
                </a:endParaRPr>
              </a:p>
            </p:txBody>
          </p:sp>
        </p:grpSp>
        <p:grpSp>
          <p:nvGrpSpPr>
            <p:cNvPr id="20" name="Gruppo 19">
              <a:extLst>
                <a:ext uri="{FF2B5EF4-FFF2-40B4-BE49-F238E27FC236}">
                  <a16:creationId xmlns:a16="http://schemas.microsoft.com/office/drawing/2014/main" id="{74351534-5A39-404E-BC37-44B458DC5D9C}"/>
                </a:ext>
              </a:extLst>
            </p:cNvPr>
            <p:cNvGrpSpPr/>
            <p:nvPr/>
          </p:nvGrpSpPr>
          <p:grpSpPr>
            <a:xfrm>
              <a:off x="8936390" y="4033096"/>
              <a:ext cx="548140" cy="712407"/>
              <a:chOff x="3421467" y="2475494"/>
              <a:chExt cx="548140" cy="712407"/>
            </a:xfrm>
          </p:grpSpPr>
          <p:sp>
            <p:nvSpPr>
              <p:cNvPr id="21" name="Freeform 285">
                <a:extLst>
                  <a:ext uri="{FF2B5EF4-FFF2-40B4-BE49-F238E27FC236}">
                    <a16:creationId xmlns:a16="http://schemas.microsoft.com/office/drawing/2014/main" id="{12CCA544-A0A1-42D8-8746-FDEA6FD7D76D}"/>
                  </a:ext>
                </a:extLst>
              </p:cNvPr>
              <p:cNvSpPr/>
              <p:nvPr/>
            </p:nvSpPr>
            <p:spPr>
              <a:xfrm>
                <a:off x="3421467" y="2475494"/>
                <a:ext cx="548140" cy="712407"/>
              </a:xfrm>
              <a:custGeom>
                <a:avLst/>
                <a:gdLst>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1805269 w 3610536"/>
                  <a:gd name="connsiteY8" fmla="*/ 621287 h 4598092"/>
                  <a:gd name="connsiteX9" fmla="*/ 621203 w 3610536"/>
                  <a:gd name="connsiteY9" fmla="*/ 1805513 h 4598092"/>
                  <a:gd name="connsiteX10" fmla="*/ 1805269 w 3610536"/>
                  <a:gd name="connsiteY10" fmla="*/ 2989739 h 4598092"/>
                  <a:gd name="connsiteX11" fmla="*/ 2989335 w 3610536"/>
                  <a:gd name="connsiteY11" fmla="*/ 1805513 h 4598092"/>
                  <a:gd name="connsiteX12" fmla="*/ 1805269 w 3610536"/>
                  <a:gd name="connsiteY12" fmla="*/ 621287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2989335 w 3610536"/>
                  <a:gd name="connsiteY8" fmla="*/ 1805513 h 4598092"/>
                  <a:gd name="connsiteX9" fmla="*/ 621203 w 3610536"/>
                  <a:gd name="connsiteY9" fmla="*/ 1805513 h 4598092"/>
                  <a:gd name="connsiteX10" fmla="*/ 1805269 w 3610536"/>
                  <a:gd name="connsiteY10" fmla="*/ 2989739 h 4598092"/>
                  <a:gd name="connsiteX11" fmla="*/ 2989335 w 3610536"/>
                  <a:gd name="connsiteY11" fmla="*/ 1805513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8" fmla="*/ 2989335 w 3610536"/>
                  <a:gd name="connsiteY8" fmla="*/ 1805513 h 4598092"/>
                  <a:gd name="connsiteX9" fmla="*/ 1805269 w 3610536"/>
                  <a:gd name="connsiteY9" fmla="*/ 2989739 h 4598092"/>
                  <a:gd name="connsiteX10" fmla="*/ 2989335 w 3610536"/>
                  <a:gd name="connsiteY10" fmla="*/ 1805513 h 4598092"/>
                  <a:gd name="connsiteX0" fmla="*/ 1805268 w 3610536"/>
                  <a:gd name="connsiteY0" fmla="*/ 0 h 4598092"/>
                  <a:gd name="connsiteX1" fmla="*/ 3610536 w 3610536"/>
                  <a:gd name="connsiteY1" fmla="*/ 1805513 h 4598092"/>
                  <a:gd name="connsiteX2" fmla="*/ 3198301 w 3610536"/>
                  <a:gd name="connsiteY2" fmla="*/ 2953987 h 4598092"/>
                  <a:gd name="connsiteX3" fmla="*/ 1965282 w 3610536"/>
                  <a:gd name="connsiteY3" fmla="*/ 4527908 h 4598092"/>
                  <a:gd name="connsiteX4" fmla="*/ 1658270 w 3610536"/>
                  <a:gd name="connsiteY4" fmla="*/ 4540728 h 4598092"/>
                  <a:gd name="connsiteX5" fmla="*/ 528751 w 3610536"/>
                  <a:gd name="connsiteY5" fmla="*/ 3082203 h 4598092"/>
                  <a:gd name="connsiteX6" fmla="*/ 0 w 3610536"/>
                  <a:gd name="connsiteY6" fmla="*/ 1805513 h 4598092"/>
                  <a:gd name="connsiteX7" fmla="*/ 1805268 w 3610536"/>
                  <a:gd name="connsiteY7" fmla="*/ 0 h 4598092"/>
                  <a:gd name="connsiteX0" fmla="*/ 1805268 w 3610536"/>
                  <a:gd name="connsiteY0" fmla="*/ 0 h 4725493"/>
                  <a:gd name="connsiteX1" fmla="*/ 3610536 w 3610536"/>
                  <a:gd name="connsiteY1" fmla="*/ 1805513 h 4725493"/>
                  <a:gd name="connsiteX2" fmla="*/ 3198301 w 3610536"/>
                  <a:gd name="connsiteY2" fmla="*/ 2953987 h 4725493"/>
                  <a:gd name="connsiteX3" fmla="*/ 1965282 w 3610536"/>
                  <a:gd name="connsiteY3" fmla="*/ 4527908 h 4725493"/>
                  <a:gd name="connsiteX4" fmla="*/ 1749704 w 3610536"/>
                  <a:gd name="connsiteY4" fmla="*/ 4704007 h 4725493"/>
                  <a:gd name="connsiteX5" fmla="*/ 528751 w 3610536"/>
                  <a:gd name="connsiteY5" fmla="*/ 3082203 h 4725493"/>
                  <a:gd name="connsiteX6" fmla="*/ 0 w 3610536"/>
                  <a:gd name="connsiteY6" fmla="*/ 1805513 h 4725493"/>
                  <a:gd name="connsiteX7" fmla="*/ 1805268 w 3610536"/>
                  <a:gd name="connsiteY7" fmla="*/ 0 h 4725493"/>
                  <a:gd name="connsiteX0" fmla="*/ 1805268 w 3610536"/>
                  <a:gd name="connsiteY0" fmla="*/ 0 h 4761370"/>
                  <a:gd name="connsiteX1" fmla="*/ 3610536 w 3610536"/>
                  <a:gd name="connsiteY1" fmla="*/ 1805513 h 4761370"/>
                  <a:gd name="connsiteX2" fmla="*/ 3198301 w 3610536"/>
                  <a:gd name="connsiteY2" fmla="*/ 2953987 h 4761370"/>
                  <a:gd name="connsiteX3" fmla="*/ 1932626 w 3610536"/>
                  <a:gd name="connsiteY3" fmla="*/ 4691185 h 4761370"/>
                  <a:gd name="connsiteX4" fmla="*/ 1749704 w 3610536"/>
                  <a:gd name="connsiteY4" fmla="*/ 4704007 h 4761370"/>
                  <a:gd name="connsiteX5" fmla="*/ 528751 w 3610536"/>
                  <a:gd name="connsiteY5" fmla="*/ 3082203 h 4761370"/>
                  <a:gd name="connsiteX6" fmla="*/ 0 w 3610536"/>
                  <a:gd name="connsiteY6" fmla="*/ 1805513 h 4761370"/>
                  <a:gd name="connsiteX7" fmla="*/ 1805268 w 3610536"/>
                  <a:gd name="connsiteY7" fmla="*/ 0 h 4761370"/>
                  <a:gd name="connsiteX0" fmla="*/ 1805268 w 3610536"/>
                  <a:gd name="connsiteY0" fmla="*/ 0 h 4754678"/>
                  <a:gd name="connsiteX1" fmla="*/ 3610536 w 3610536"/>
                  <a:gd name="connsiteY1" fmla="*/ 1805513 h 4754678"/>
                  <a:gd name="connsiteX2" fmla="*/ 3198301 w 3610536"/>
                  <a:gd name="connsiteY2" fmla="*/ 2953987 h 4754678"/>
                  <a:gd name="connsiteX3" fmla="*/ 1932626 w 3610536"/>
                  <a:gd name="connsiteY3" fmla="*/ 4691185 h 4754678"/>
                  <a:gd name="connsiteX4" fmla="*/ 1710518 w 3610536"/>
                  <a:gd name="connsiteY4" fmla="*/ 4690943 h 4754678"/>
                  <a:gd name="connsiteX5" fmla="*/ 528751 w 3610536"/>
                  <a:gd name="connsiteY5" fmla="*/ 3082203 h 4754678"/>
                  <a:gd name="connsiteX6" fmla="*/ 0 w 3610536"/>
                  <a:gd name="connsiteY6" fmla="*/ 1805513 h 4754678"/>
                  <a:gd name="connsiteX7" fmla="*/ 1805268 w 3610536"/>
                  <a:gd name="connsiteY7" fmla="*/ 0 h 4754678"/>
                  <a:gd name="connsiteX0" fmla="*/ 1805268 w 3610536"/>
                  <a:gd name="connsiteY0" fmla="*/ 0 h 4918829"/>
                  <a:gd name="connsiteX1" fmla="*/ 3610536 w 3610536"/>
                  <a:gd name="connsiteY1" fmla="*/ 1805513 h 4918829"/>
                  <a:gd name="connsiteX2" fmla="*/ 3198301 w 3610536"/>
                  <a:gd name="connsiteY2" fmla="*/ 2953987 h 4918829"/>
                  <a:gd name="connsiteX3" fmla="*/ 1932626 w 3610536"/>
                  <a:gd name="connsiteY3" fmla="*/ 4691185 h 4918829"/>
                  <a:gd name="connsiteX4" fmla="*/ 1723579 w 3610536"/>
                  <a:gd name="connsiteY4" fmla="*/ 4899937 h 4918829"/>
                  <a:gd name="connsiteX5" fmla="*/ 528751 w 3610536"/>
                  <a:gd name="connsiteY5" fmla="*/ 3082203 h 4918829"/>
                  <a:gd name="connsiteX6" fmla="*/ 0 w 3610536"/>
                  <a:gd name="connsiteY6" fmla="*/ 1805513 h 4918829"/>
                  <a:gd name="connsiteX7" fmla="*/ 1805268 w 3610536"/>
                  <a:gd name="connsiteY7" fmla="*/ 0 h 4918829"/>
                  <a:gd name="connsiteX0" fmla="*/ 1805268 w 3610536"/>
                  <a:gd name="connsiteY0" fmla="*/ 0 h 4957301"/>
                  <a:gd name="connsiteX1" fmla="*/ 3610536 w 3610536"/>
                  <a:gd name="connsiteY1" fmla="*/ 1805513 h 4957301"/>
                  <a:gd name="connsiteX2" fmla="*/ 3198301 w 3610536"/>
                  <a:gd name="connsiteY2" fmla="*/ 2953987 h 4957301"/>
                  <a:gd name="connsiteX3" fmla="*/ 1893438 w 3610536"/>
                  <a:gd name="connsiteY3" fmla="*/ 4887118 h 4957301"/>
                  <a:gd name="connsiteX4" fmla="*/ 1723579 w 3610536"/>
                  <a:gd name="connsiteY4" fmla="*/ 4899937 h 4957301"/>
                  <a:gd name="connsiteX5" fmla="*/ 528751 w 3610536"/>
                  <a:gd name="connsiteY5" fmla="*/ 3082203 h 4957301"/>
                  <a:gd name="connsiteX6" fmla="*/ 0 w 3610536"/>
                  <a:gd name="connsiteY6" fmla="*/ 1805513 h 4957301"/>
                  <a:gd name="connsiteX7" fmla="*/ 1805268 w 3610536"/>
                  <a:gd name="connsiteY7" fmla="*/ 0 h 4957301"/>
                  <a:gd name="connsiteX0" fmla="*/ 1805268 w 3610536"/>
                  <a:gd name="connsiteY0" fmla="*/ 0 h 4960927"/>
                  <a:gd name="connsiteX1" fmla="*/ 3610536 w 3610536"/>
                  <a:gd name="connsiteY1" fmla="*/ 1805513 h 4960927"/>
                  <a:gd name="connsiteX2" fmla="*/ 3198301 w 3610536"/>
                  <a:gd name="connsiteY2" fmla="*/ 2953987 h 4960927"/>
                  <a:gd name="connsiteX3" fmla="*/ 1893438 w 3610536"/>
                  <a:gd name="connsiteY3" fmla="*/ 4887118 h 4960927"/>
                  <a:gd name="connsiteX4" fmla="*/ 1684391 w 3610536"/>
                  <a:gd name="connsiteY4" fmla="*/ 4906468 h 4960927"/>
                  <a:gd name="connsiteX5" fmla="*/ 528751 w 3610536"/>
                  <a:gd name="connsiteY5" fmla="*/ 3082203 h 4960927"/>
                  <a:gd name="connsiteX6" fmla="*/ 0 w 3610536"/>
                  <a:gd name="connsiteY6" fmla="*/ 1805513 h 4960927"/>
                  <a:gd name="connsiteX7" fmla="*/ 1805268 w 3610536"/>
                  <a:gd name="connsiteY7" fmla="*/ 0 h 4960927"/>
                  <a:gd name="connsiteX0" fmla="*/ 1805268 w 3610536"/>
                  <a:gd name="connsiteY0" fmla="*/ 0 h 4957301"/>
                  <a:gd name="connsiteX1" fmla="*/ 3610536 w 3610536"/>
                  <a:gd name="connsiteY1" fmla="*/ 1805513 h 4957301"/>
                  <a:gd name="connsiteX2" fmla="*/ 3198301 w 3610536"/>
                  <a:gd name="connsiteY2" fmla="*/ 2953987 h 4957301"/>
                  <a:gd name="connsiteX3" fmla="*/ 1893438 w 3610536"/>
                  <a:gd name="connsiteY3" fmla="*/ 4887118 h 4957301"/>
                  <a:gd name="connsiteX4" fmla="*/ 1671331 w 3610536"/>
                  <a:gd name="connsiteY4" fmla="*/ 4899938 h 4957301"/>
                  <a:gd name="connsiteX5" fmla="*/ 528751 w 3610536"/>
                  <a:gd name="connsiteY5" fmla="*/ 3082203 h 4957301"/>
                  <a:gd name="connsiteX6" fmla="*/ 0 w 3610536"/>
                  <a:gd name="connsiteY6" fmla="*/ 1805513 h 4957301"/>
                  <a:gd name="connsiteX7" fmla="*/ 1805268 w 3610536"/>
                  <a:gd name="connsiteY7" fmla="*/ 0 h 495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10536" h="4957301">
                    <a:moveTo>
                      <a:pt x="1805268" y="0"/>
                    </a:moveTo>
                    <a:cubicBezTo>
                      <a:pt x="2802290" y="0"/>
                      <a:pt x="3610536" y="808356"/>
                      <a:pt x="3610536" y="1805513"/>
                    </a:cubicBezTo>
                    <a:cubicBezTo>
                      <a:pt x="3610536" y="2241769"/>
                      <a:pt x="3455833" y="2641888"/>
                      <a:pt x="3198301" y="2953987"/>
                    </a:cubicBezTo>
                    <a:lnTo>
                      <a:pt x="1893438" y="4887118"/>
                    </a:lnTo>
                    <a:cubicBezTo>
                      <a:pt x="1812199" y="4975437"/>
                      <a:pt x="1759650" y="4981177"/>
                      <a:pt x="1671331" y="4899938"/>
                    </a:cubicBezTo>
                    <a:lnTo>
                      <a:pt x="528751" y="3082203"/>
                    </a:lnTo>
                    <a:cubicBezTo>
                      <a:pt x="244924" y="2755470"/>
                      <a:pt x="0" y="2304091"/>
                      <a:pt x="0" y="1805513"/>
                    </a:cubicBezTo>
                    <a:cubicBezTo>
                      <a:pt x="0" y="808356"/>
                      <a:pt x="808246" y="0"/>
                      <a:pt x="1805268" y="0"/>
                    </a:cubicBezTo>
                    <a:close/>
                  </a:path>
                </a:pathLst>
              </a:custGeom>
              <a:solidFill>
                <a:schemeClr val="accent1"/>
              </a:solidFill>
              <a:ln w="12700" cap="flat" cmpd="sng" algn="ctr">
                <a:noFill/>
                <a:prstDash val="solid"/>
                <a:miter lim="800000"/>
              </a:ln>
              <a:effectLst/>
            </p:spPr>
            <p:txBody>
              <a:bodyPr rtlCol="0" anchor="ctr"/>
              <a:lstStyle/>
              <a:p>
                <a:pPr algn="ctr">
                  <a:defRPr/>
                </a:pPr>
                <a:endParaRPr lang="en-US" kern="0" dirty="0">
                  <a:solidFill>
                    <a:prstClr val="white"/>
                  </a:solidFill>
                  <a:latin typeface="Arial Narrow" panose="020B0606020202030204" pitchFamily="34" charset="0"/>
                </a:endParaRPr>
              </a:p>
            </p:txBody>
          </p:sp>
          <p:sp>
            <p:nvSpPr>
              <p:cNvPr id="22" name="Rectangle 284">
                <a:extLst>
                  <a:ext uri="{FF2B5EF4-FFF2-40B4-BE49-F238E27FC236}">
                    <a16:creationId xmlns:a16="http://schemas.microsoft.com/office/drawing/2014/main" id="{28350D20-D62A-4795-9591-8464EEE3CBC2}"/>
                  </a:ext>
                </a:extLst>
              </p:cNvPr>
              <p:cNvSpPr/>
              <p:nvPr/>
            </p:nvSpPr>
            <p:spPr>
              <a:xfrm>
                <a:off x="3502209" y="2540454"/>
                <a:ext cx="416574" cy="572506"/>
              </a:xfrm>
              <a:prstGeom prst="rect">
                <a:avLst/>
              </a:prstGeom>
            </p:spPr>
            <p:txBody>
              <a:bodyPr wrap="none">
                <a:spAutoFit/>
              </a:bodyPr>
              <a:lstStyle/>
              <a:p>
                <a:pPr algn="ctr"/>
                <a:r>
                  <a:rPr lang="en-US" sz="2000" b="1" dirty="0">
                    <a:solidFill>
                      <a:schemeClr val="bg1"/>
                    </a:solidFill>
                    <a:latin typeface="Arial Narrow" panose="020B0606020202030204" pitchFamily="34" charset="0"/>
                    <a:ea typeface="Cambria Math" panose="02040503050406030204" pitchFamily="18" charset="0"/>
                  </a:rPr>
                  <a:t>04</a:t>
                </a:r>
                <a:endParaRPr lang="en-US" sz="2000" dirty="0">
                  <a:solidFill>
                    <a:schemeClr val="bg1"/>
                  </a:solidFill>
                  <a:latin typeface="Arial Narrow" panose="020B0606020202030204" pitchFamily="34" charset="0"/>
                </a:endParaRPr>
              </a:p>
            </p:txBody>
          </p:sp>
        </p:grpSp>
      </p:grpSp>
      <p:sp>
        <p:nvSpPr>
          <p:cNvPr id="25" name="Rettangolo 24">
            <a:extLst>
              <a:ext uri="{FF2B5EF4-FFF2-40B4-BE49-F238E27FC236}">
                <a16:creationId xmlns:a16="http://schemas.microsoft.com/office/drawing/2014/main" id="{ED84482D-2A83-42F1-B295-AFAA3CCD22D1}"/>
              </a:ext>
            </a:extLst>
          </p:cNvPr>
          <p:cNvSpPr/>
          <p:nvPr/>
        </p:nvSpPr>
        <p:spPr>
          <a:xfrm>
            <a:off x="0" y="102224"/>
            <a:ext cx="8640000" cy="46166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Rettangolo 25">
            <a:extLst>
              <a:ext uri="{FF2B5EF4-FFF2-40B4-BE49-F238E27FC236}">
                <a16:creationId xmlns:a16="http://schemas.microsoft.com/office/drawing/2014/main" id="{6561F69B-F105-44E0-A005-01AD4B8ADB4D}"/>
              </a:ext>
            </a:extLst>
          </p:cNvPr>
          <p:cNvSpPr/>
          <p:nvPr/>
        </p:nvSpPr>
        <p:spPr>
          <a:xfrm>
            <a:off x="305902" y="102223"/>
            <a:ext cx="12065000" cy="461665"/>
          </a:xfrm>
          <a:prstGeom prst="rect">
            <a:avLst/>
          </a:prstGeom>
        </p:spPr>
        <p:txBody>
          <a:bodyPr wrap="square">
            <a:spAutoFit/>
          </a:bodyPr>
          <a:lstStyle/>
          <a:p>
            <a:pPr marL="12700">
              <a:lnSpc>
                <a:spcPct val="100000"/>
              </a:lnSpc>
              <a:spcBef>
                <a:spcPts val="100"/>
              </a:spcBef>
            </a:pPr>
            <a:r>
              <a:rPr lang="it-IT" sz="2400" spc="-5" dirty="0">
                <a:solidFill>
                  <a:schemeClr val="bg1"/>
                </a:solidFill>
                <a:latin typeface="Caibri light"/>
                <a:cs typeface="Arial"/>
              </a:rPr>
              <a:t>Il percorso del futuro POR FESR </a:t>
            </a:r>
            <a:r>
              <a:rPr lang="it-IT" sz="2400" spc="-5" dirty="0" smtClean="0">
                <a:solidFill>
                  <a:schemeClr val="bg1"/>
                </a:solidFill>
                <a:latin typeface="Caibri light"/>
                <a:cs typeface="Arial"/>
              </a:rPr>
              <a:t>FVG 2021-2027  </a:t>
            </a:r>
            <a:endParaRPr lang="it-IT" sz="2400" spc="-5" dirty="0">
              <a:solidFill>
                <a:schemeClr val="bg1"/>
              </a:solidFill>
              <a:latin typeface="Caibri light"/>
              <a:cs typeface="Arial"/>
            </a:endParaRPr>
          </a:p>
        </p:txBody>
      </p:sp>
      <p:sp>
        <p:nvSpPr>
          <p:cNvPr id="27" name="TextBox 296">
            <a:extLst>
              <a:ext uri="{FF2B5EF4-FFF2-40B4-BE49-F238E27FC236}">
                <a16:creationId xmlns:a16="http://schemas.microsoft.com/office/drawing/2014/main" id="{5C18F58F-7EC4-40F5-AE0A-D35114C276DF}"/>
              </a:ext>
            </a:extLst>
          </p:cNvPr>
          <p:cNvSpPr txBox="1"/>
          <p:nvPr/>
        </p:nvSpPr>
        <p:spPr>
          <a:xfrm flipH="1">
            <a:off x="1863957" y="1838266"/>
            <a:ext cx="3470716" cy="612779"/>
          </a:xfrm>
          <a:prstGeom prst="rect">
            <a:avLst/>
          </a:prstGeom>
          <a:noFill/>
        </p:spPr>
        <p:txBody>
          <a:bodyPr wrap="square" tIns="0" bIns="0" rtlCol="0" anchor="ctr">
            <a:noAutofit/>
          </a:bodyPr>
          <a:lstStyle/>
          <a:p>
            <a:pPr lvl="0" algn="ctr"/>
            <a:r>
              <a:rPr lang="en-GB" sz="1300" b="1" dirty="0">
                <a:solidFill>
                  <a:prstClr val="black">
                    <a:lumMod val="75000"/>
                    <a:lumOff val="25000"/>
                  </a:prstClr>
                </a:solidFill>
                <a:latin typeface="Univers 45 Light" pitchFamily="2" charset="0"/>
              </a:rPr>
              <a:t>CONSULTAZIONE PARTENARIALE</a:t>
            </a:r>
          </a:p>
          <a:p>
            <a:pPr lvl="0" algn="ctr"/>
            <a:r>
              <a:rPr lang="en-GB" sz="1200" i="1" dirty="0" err="1">
                <a:solidFill>
                  <a:prstClr val="black">
                    <a:lumMod val="75000"/>
                    <a:lumOff val="25000"/>
                  </a:prstClr>
                </a:solidFill>
                <a:latin typeface="Univers 45 Light" pitchFamily="2" charset="0"/>
              </a:rPr>
              <a:t>luglio</a:t>
            </a:r>
            <a:r>
              <a:rPr lang="en-GB" sz="1200" i="1" dirty="0">
                <a:solidFill>
                  <a:prstClr val="black">
                    <a:lumMod val="75000"/>
                    <a:lumOff val="25000"/>
                  </a:prstClr>
                </a:solidFill>
                <a:latin typeface="Univers 45 Light" pitchFamily="2" charset="0"/>
              </a:rPr>
              <a:t> – </a:t>
            </a:r>
            <a:r>
              <a:rPr lang="en-GB" sz="1200" i="1" dirty="0" err="1">
                <a:solidFill>
                  <a:prstClr val="black">
                    <a:lumMod val="75000"/>
                    <a:lumOff val="25000"/>
                  </a:prstClr>
                </a:solidFill>
                <a:latin typeface="Univers 45 Light" pitchFamily="2" charset="0"/>
              </a:rPr>
              <a:t>settembre</a:t>
            </a:r>
            <a:r>
              <a:rPr lang="en-GB" sz="1200" i="1" dirty="0">
                <a:solidFill>
                  <a:prstClr val="black">
                    <a:lumMod val="75000"/>
                    <a:lumOff val="25000"/>
                  </a:prstClr>
                </a:solidFill>
                <a:latin typeface="Univers 45 Light" pitchFamily="2" charset="0"/>
              </a:rPr>
              <a:t> 2020</a:t>
            </a:r>
          </a:p>
          <a:p>
            <a:pPr marL="285750" lvl="0" indent="-285750" algn="just">
              <a:buFontTx/>
              <a:buChar char="-"/>
            </a:pPr>
            <a:r>
              <a:rPr lang="en-GB" sz="1200" dirty="0" err="1">
                <a:solidFill>
                  <a:prstClr val="black">
                    <a:lumMod val="75000"/>
                    <a:lumOff val="25000"/>
                  </a:prstClr>
                </a:solidFill>
                <a:latin typeface="Univers 45 Light" pitchFamily="2" charset="0"/>
              </a:rPr>
              <a:t>Preventiva</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ricognizione</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interna</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della</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regione</a:t>
            </a:r>
            <a:r>
              <a:rPr lang="en-GB" sz="1200" dirty="0">
                <a:solidFill>
                  <a:prstClr val="black">
                    <a:lumMod val="75000"/>
                    <a:lumOff val="25000"/>
                  </a:prstClr>
                </a:solidFill>
                <a:latin typeface="Univers 45 Light" pitchFamily="2" charset="0"/>
              </a:rPr>
              <a:t>;</a:t>
            </a:r>
          </a:p>
          <a:p>
            <a:pPr marL="285750" lvl="0" indent="-285750" algn="just">
              <a:buFontTx/>
              <a:buChar char="-"/>
            </a:pPr>
            <a:r>
              <a:rPr lang="en-GB" sz="1200" dirty="0" err="1">
                <a:solidFill>
                  <a:prstClr val="black">
                    <a:lumMod val="75000"/>
                    <a:lumOff val="25000"/>
                  </a:prstClr>
                </a:solidFill>
                <a:latin typeface="Univers 45 Light" pitchFamily="2" charset="0"/>
              </a:rPr>
              <a:t>avvio</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della</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consultazione</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partenariale</a:t>
            </a:r>
            <a:r>
              <a:rPr lang="en-GB" sz="1200" dirty="0">
                <a:solidFill>
                  <a:prstClr val="black">
                    <a:lumMod val="75000"/>
                    <a:lumOff val="25000"/>
                  </a:prstClr>
                </a:solidFill>
                <a:latin typeface="Univers 45 Light" pitchFamily="2" charset="0"/>
              </a:rPr>
              <a:t>;</a:t>
            </a:r>
          </a:p>
          <a:p>
            <a:pPr marL="285750" lvl="0" indent="-285750" algn="just">
              <a:buFontTx/>
              <a:buChar char="-"/>
            </a:pPr>
            <a:r>
              <a:rPr lang="en-GB" sz="1200" dirty="0" err="1">
                <a:solidFill>
                  <a:prstClr val="black">
                    <a:lumMod val="75000"/>
                    <a:lumOff val="25000"/>
                  </a:prstClr>
                </a:solidFill>
                <a:latin typeface="Univers 45 Light" pitchFamily="2" charset="0"/>
              </a:rPr>
              <a:t>stesura</a:t>
            </a:r>
            <a:r>
              <a:rPr lang="en-GB" sz="1200" dirty="0">
                <a:solidFill>
                  <a:prstClr val="black">
                    <a:lumMod val="75000"/>
                    <a:lumOff val="25000"/>
                  </a:prstClr>
                </a:solidFill>
                <a:latin typeface="Univers 45 Light" pitchFamily="2" charset="0"/>
              </a:rPr>
              <a:t> del </a:t>
            </a:r>
            <a:r>
              <a:rPr lang="en-GB" sz="1200" dirty="0" err="1">
                <a:solidFill>
                  <a:prstClr val="black">
                    <a:lumMod val="75000"/>
                    <a:lumOff val="25000"/>
                  </a:prstClr>
                </a:solidFill>
                <a:latin typeface="Univers 45 Light" pitchFamily="2" charset="0"/>
              </a:rPr>
              <a:t>documento</a:t>
            </a:r>
            <a:r>
              <a:rPr lang="en-GB" sz="1200" dirty="0">
                <a:solidFill>
                  <a:prstClr val="black">
                    <a:lumMod val="75000"/>
                    <a:lumOff val="25000"/>
                  </a:prstClr>
                </a:solidFill>
                <a:latin typeface="Univers 45 Light" pitchFamily="2" charset="0"/>
              </a:rPr>
              <a:t> di </a:t>
            </a:r>
            <a:r>
              <a:rPr lang="en-GB" sz="1200" dirty="0" err="1">
                <a:solidFill>
                  <a:prstClr val="black">
                    <a:lumMod val="75000"/>
                    <a:lumOff val="25000"/>
                  </a:prstClr>
                </a:solidFill>
                <a:latin typeface="Univers 45 Light" pitchFamily="2" charset="0"/>
              </a:rPr>
              <a:t>posizionamento</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regionale</a:t>
            </a:r>
            <a:r>
              <a:rPr lang="en-GB" sz="1200" dirty="0">
                <a:solidFill>
                  <a:prstClr val="black">
                    <a:lumMod val="75000"/>
                    <a:lumOff val="25000"/>
                  </a:prstClr>
                </a:solidFill>
                <a:latin typeface="Univers 45 Light" pitchFamily="2" charset="0"/>
              </a:rPr>
              <a:t>.</a:t>
            </a:r>
          </a:p>
          <a:p>
            <a:pPr marL="285750" lvl="0" indent="-285750" algn="just">
              <a:buFontTx/>
              <a:buChar char="-"/>
            </a:pPr>
            <a:endParaRPr lang="en-GB" sz="1200" dirty="0">
              <a:solidFill>
                <a:prstClr val="black">
                  <a:lumMod val="75000"/>
                  <a:lumOff val="25000"/>
                </a:prstClr>
              </a:solidFill>
              <a:latin typeface="Univers 45 Light" pitchFamily="2" charset="0"/>
            </a:endParaRPr>
          </a:p>
        </p:txBody>
      </p:sp>
      <p:pic>
        <p:nvPicPr>
          <p:cNvPr id="30" name="Immagine 29">
            <a:extLst>
              <a:ext uri="{FF2B5EF4-FFF2-40B4-BE49-F238E27FC236}">
                <a16:creationId xmlns:a16="http://schemas.microsoft.com/office/drawing/2014/main" id="{91280238-67B1-4755-9A03-39504B4199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31" name="object 30">
            <a:extLst>
              <a:ext uri="{FF2B5EF4-FFF2-40B4-BE49-F238E27FC236}">
                <a16:creationId xmlns:a16="http://schemas.microsoft.com/office/drawing/2014/main" id="{19C4F672-21F1-4DDB-91A1-D3015AAD424F}"/>
              </a:ext>
            </a:extLst>
          </p:cNvPr>
          <p:cNvSpPr txBox="1"/>
          <p:nvPr/>
        </p:nvSpPr>
        <p:spPr>
          <a:xfrm>
            <a:off x="141887" y="787334"/>
            <a:ext cx="11908226" cy="444352"/>
          </a:xfrm>
          <a:prstGeom prst="rect">
            <a:avLst/>
          </a:prstGeom>
        </p:spPr>
        <p:txBody>
          <a:bodyPr vert="horz" wrap="square" lIns="0" tIns="13335" rIns="0" bIns="0" rtlCol="0">
            <a:spAutoFit/>
          </a:bodyPr>
          <a:lstStyle/>
          <a:p>
            <a:pPr marL="12700" marR="5080" algn="just">
              <a:lnSpc>
                <a:spcPct val="100000"/>
              </a:lnSpc>
              <a:spcBef>
                <a:spcPts val="105"/>
              </a:spcBef>
            </a:pPr>
            <a:r>
              <a:rPr lang="it-IT" sz="1400" kern="0" dirty="0">
                <a:solidFill>
                  <a:srgbClr val="002060"/>
                </a:solidFill>
                <a:latin typeface="Arial" pitchFamily="34" charset="0"/>
                <a:cs typeface="Arial" pitchFamily="34" charset="0"/>
              </a:rPr>
              <a:t>Si riportano di seguito i principali passaggi che contraddistingueranno il percorso del futuro POR FESR 2021-2027, con il relativo cronoprogramma di carattere indicativo.</a:t>
            </a:r>
            <a:endParaRPr sz="1400" dirty="0">
              <a:latin typeface="Arial"/>
              <a:cs typeface="Arial"/>
            </a:endParaRPr>
          </a:p>
        </p:txBody>
      </p:sp>
      <p:sp>
        <p:nvSpPr>
          <p:cNvPr id="29" name="Freeform 19">
            <a:extLst>
              <a:ext uri="{FF2B5EF4-FFF2-40B4-BE49-F238E27FC236}">
                <a16:creationId xmlns:a16="http://schemas.microsoft.com/office/drawing/2014/main" id="{52086500-0AD9-40EE-8A81-9357795649B8}"/>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296">
            <a:extLst>
              <a:ext uri="{FF2B5EF4-FFF2-40B4-BE49-F238E27FC236}">
                <a16:creationId xmlns:a16="http://schemas.microsoft.com/office/drawing/2014/main" id="{19E2F688-F9BC-45EE-804B-BAEB45144A57}"/>
              </a:ext>
            </a:extLst>
          </p:cNvPr>
          <p:cNvSpPr txBox="1"/>
          <p:nvPr/>
        </p:nvSpPr>
        <p:spPr>
          <a:xfrm flipH="1">
            <a:off x="7699735" y="2190054"/>
            <a:ext cx="4094758" cy="612779"/>
          </a:xfrm>
          <a:prstGeom prst="rect">
            <a:avLst/>
          </a:prstGeom>
          <a:noFill/>
        </p:spPr>
        <p:txBody>
          <a:bodyPr wrap="square" tIns="0" bIns="0" rtlCol="0" anchor="ctr">
            <a:noAutofit/>
          </a:bodyPr>
          <a:lstStyle/>
          <a:p>
            <a:pPr lvl="0" algn="ctr"/>
            <a:r>
              <a:rPr lang="en-GB" sz="1300" b="1" dirty="0">
                <a:solidFill>
                  <a:prstClr val="black">
                    <a:lumMod val="75000"/>
                    <a:lumOff val="25000"/>
                  </a:prstClr>
                </a:solidFill>
                <a:latin typeface="Univers 45 Light" pitchFamily="2" charset="0"/>
              </a:rPr>
              <a:t>PREDISPOSIZIONE</a:t>
            </a:r>
          </a:p>
          <a:p>
            <a:pPr algn="ctr"/>
            <a:r>
              <a:rPr lang="en-GB" sz="1200" i="1" dirty="0" err="1">
                <a:solidFill>
                  <a:prstClr val="black">
                    <a:lumMod val="75000"/>
                    <a:lumOff val="25000"/>
                  </a:prstClr>
                </a:solidFill>
                <a:latin typeface="Univers 45 Light" pitchFamily="2" charset="0"/>
              </a:rPr>
              <a:t>ottobre</a:t>
            </a:r>
            <a:r>
              <a:rPr lang="en-GB" sz="1200" i="1" dirty="0">
                <a:solidFill>
                  <a:prstClr val="black">
                    <a:lumMod val="75000"/>
                    <a:lumOff val="25000"/>
                  </a:prstClr>
                </a:solidFill>
                <a:latin typeface="Univers 45 Light" pitchFamily="2" charset="0"/>
              </a:rPr>
              <a:t> – </a:t>
            </a:r>
            <a:r>
              <a:rPr lang="en-GB" sz="1200" i="1" dirty="0" err="1">
                <a:solidFill>
                  <a:prstClr val="black">
                    <a:lumMod val="75000"/>
                    <a:lumOff val="25000"/>
                  </a:prstClr>
                </a:solidFill>
                <a:latin typeface="Univers 45 Light" pitchFamily="2" charset="0"/>
              </a:rPr>
              <a:t>dicembre</a:t>
            </a:r>
            <a:r>
              <a:rPr lang="en-GB" sz="1200" i="1" dirty="0">
                <a:solidFill>
                  <a:prstClr val="black">
                    <a:lumMod val="75000"/>
                    <a:lumOff val="25000"/>
                  </a:prstClr>
                </a:solidFill>
                <a:latin typeface="Univers 45 Light" pitchFamily="2" charset="0"/>
              </a:rPr>
              <a:t> 2020</a:t>
            </a:r>
          </a:p>
          <a:p>
            <a:pPr marL="285750" indent="-285750" algn="just">
              <a:buFontTx/>
              <a:buChar char="-"/>
            </a:pPr>
            <a:r>
              <a:rPr lang="en-GB" sz="1200" dirty="0" err="1">
                <a:solidFill>
                  <a:prstClr val="black">
                    <a:lumMod val="75000"/>
                    <a:lumOff val="25000"/>
                  </a:prstClr>
                </a:solidFill>
                <a:latin typeface="Univers 45 Light" pitchFamily="2" charset="0"/>
              </a:rPr>
              <a:t>Predisposizione</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bozza</a:t>
            </a:r>
            <a:r>
              <a:rPr lang="en-GB" sz="1200" dirty="0">
                <a:solidFill>
                  <a:prstClr val="black">
                    <a:lumMod val="75000"/>
                    <a:lumOff val="25000"/>
                  </a:prstClr>
                </a:solidFill>
                <a:latin typeface="Univers 45 Light" pitchFamily="2" charset="0"/>
              </a:rPr>
              <a:t> di </a:t>
            </a:r>
            <a:r>
              <a:rPr lang="en-GB" sz="1200" dirty="0" err="1">
                <a:solidFill>
                  <a:prstClr val="black">
                    <a:lumMod val="75000"/>
                    <a:lumOff val="25000"/>
                  </a:prstClr>
                </a:solidFill>
                <a:latin typeface="Univers 45 Light" pitchFamily="2" charset="0"/>
              </a:rPr>
              <a:t>Programma</a:t>
            </a:r>
            <a:r>
              <a:rPr lang="en-GB" sz="1200" dirty="0">
                <a:solidFill>
                  <a:prstClr val="black">
                    <a:lumMod val="75000"/>
                    <a:lumOff val="25000"/>
                  </a:prstClr>
                </a:solidFill>
                <a:latin typeface="Univers 45 Light" pitchFamily="2" charset="0"/>
              </a:rPr>
              <a:t>;</a:t>
            </a:r>
          </a:p>
          <a:p>
            <a:pPr marL="285750" indent="-285750" algn="just">
              <a:buFontTx/>
              <a:buChar char="-"/>
            </a:pPr>
            <a:r>
              <a:rPr lang="en-GB" sz="1200" b="1" dirty="0">
                <a:solidFill>
                  <a:prstClr val="black">
                    <a:lumMod val="75000"/>
                    <a:lumOff val="25000"/>
                  </a:prstClr>
                </a:solidFill>
                <a:latin typeface="Univers 45 Light" pitchFamily="2" charset="0"/>
              </a:rPr>
              <a:t>VAS</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predisposizione</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bozza</a:t>
            </a:r>
            <a:r>
              <a:rPr lang="en-GB" sz="1200" dirty="0">
                <a:solidFill>
                  <a:prstClr val="black">
                    <a:lumMod val="75000"/>
                    <a:lumOff val="25000"/>
                  </a:prstClr>
                </a:solidFill>
                <a:latin typeface="Univers 45 Light" pitchFamily="2" charset="0"/>
              </a:rPr>
              <a:t> di </a:t>
            </a:r>
            <a:r>
              <a:rPr lang="en-GB" sz="1200" dirty="0" err="1">
                <a:solidFill>
                  <a:prstClr val="black">
                    <a:lumMod val="75000"/>
                    <a:lumOff val="25000"/>
                  </a:prstClr>
                </a:solidFill>
                <a:latin typeface="Univers 45 Light" pitchFamily="2" charset="0"/>
              </a:rPr>
              <a:t>rapporto</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ambientale</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preliminare</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novembre</a:t>
            </a:r>
            <a:r>
              <a:rPr lang="en-GB" sz="1200" dirty="0">
                <a:solidFill>
                  <a:prstClr val="black">
                    <a:lumMod val="75000"/>
                    <a:lumOff val="25000"/>
                  </a:prstClr>
                </a:solidFill>
                <a:latin typeface="Univers 45 Light" pitchFamily="2" charset="0"/>
              </a:rPr>
              <a:t> 2020), </a:t>
            </a:r>
            <a:r>
              <a:rPr lang="en-GB" sz="1200" dirty="0" err="1">
                <a:solidFill>
                  <a:prstClr val="black">
                    <a:lumMod val="75000"/>
                    <a:lumOff val="25000"/>
                  </a:prstClr>
                </a:solidFill>
                <a:latin typeface="Univers 45 Light" pitchFamily="2" charset="0"/>
              </a:rPr>
              <a:t>consultazione</a:t>
            </a:r>
            <a:r>
              <a:rPr lang="en-GB" sz="1200" dirty="0">
                <a:solidFill>
                  <a:prstClr val="black">
                    <a:lumMod val="75000"/>
                    <a:lumOff val="25000"/>
                  </a:prstClr>
                </a:solidFill>
                <a:latin typeface="Univers 45 Light" pitchFamily="2" charset="0"/>
              </a:rPr>
              <a:t> e </a:t>
            </a:r>
            <a:r>
              <a:rPr lang="en-GB" sz="1200" dirty="0" err="1">
                <a:solidFill>
                  <a:prstClr val="black">
                    <a:lumMod val="75000"/>
                    <a:lumOff val="25000"/>
                  </a:prstClr>
                </a:solidFill>
                <a:latin typeface="Univers 45 Light" pitchFamily="2" charset="0"/>
              </a:rPr>
              <a:t>approvazione</a:t>
            </a:r>
            <a:r>
              <a:rPr lang="en-GB" sz="1200" dirty="0">
                <a:solidFill>
                  <a:prstClr val="black">
                    <a:lumMod val="75000"/>
                    <a:lumOff val="25000"/>
                  </a:prstClr>
                </a:solidFill>
                <a:latin typeface="Univers 45 Light" pitchFamily="2" charset="0"/>
              </a:rPr>
              <a:t> del </a:t>
            </a:r>
            <a:r>
              <a:rPr lang="en-GB" sz="1200" dirty="0" err="1">
                <a:solidFill>
                  <a:prstClr val="black">
                    <a:lumMod val="75000"/>
                    <a:lumOff val="25000"/>
                  </a:prstClr>
                </a:solidFill>
                <a:latin typeface="Univers 45 Light" pitchFamily="2" charset="0"/>
              </a:rPr>
              <a:t>parere</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motivato</a:t>
            </a:r>
            <a:r>
              <a:rPr lang="en-GB" sz="1200" dirty="0">
                <a:solidFill>
                  <a:prstClr val="black">
                    <a:lumMod val="75000"/>
                    <a:lumOff val="25000"/>
                  </a:prstClr>
                </a:solidFill>
                <a:latin typeface="Univers 45 Light" pitchFamily="2" charset="0"/>
              </a:rPr>
              <a:t> (</a:t>
            </a:r>
            <a:r>
              <a:rPr lang="en-GB" sz="1200" dirty="0" err="1">
                <a:solidFill>
                  <a:prstClr val="black">
                    <a:lumMod val="75000"/>
                    <a:lumOff val="25000"/>
                  </a:prstClr>
                </a:solidFill>
                <a:latin typeface="Univers 45 Light" pitchFamily="2" charset="0"/>
              </a:rPr>
              <a:t>luglio</a:t>
            </a:r>
            <a:r>
              <a:rPr lang="en-GB" sz="1200" dirty="0">
                <a:solidFill>
                  <a:prstClr val="black">
                    <a:lumMod val="75000"/>
                    <a:lumOff val="25000"/>
                  </a:prstClr>
                </a:solidFill>
                <a:latin typeface="Univers 45 Light" pitchFamily="2" charset="0"/>
              </a:rPr>
              <a:t> 2021).</a:t>
            </a:r>
          </a:p>
          <a:p>
            <a:pPr marL="285750" indent="-285750" algn="just">
              <a:buFontTx/>
              <a:buChar char="-"/>
            </a:pPr>
            <a:endParaRPr lang="en-GB" sz="1200" dirty="0">
              <a:solidFill>
                <a:prstClr val="black">
                  <a:lumMod val="75000"/>
                  <a:lumOff val="25000"/>
                </a:prstClr>
              </a:solidFill>
              <a:latin typeface="Univers 45 Light" pitchFamily="2" charset="0"/>
            </a:endParaRPr>
          </a:p>
        </p:txBody>
      </p:sp>
      <p:sp>
        <p:nvSpPr>
          <p:cNvPr id="33" name="TextBox 296">
            <a:extLst>
              <a:ext uri="{FF2B5EF4-FFF2-40B4-BE49-F238E27FC236}">
                <a16:creationId xmlns:a16="http://schemas.microsoft.com/office/drawing/2014/main" id="{663D0F6F-EB1C-493A-A8C8-10305551EE2D}"/>
              </a:ext>
            </a:extLst>
          </p:cNvPr>
          <p:cNvSpPr txBox="1"/>
          <p:nvPr/>
        </p:nvSpPr>
        <p:spPr>
          <a:xfrm flipH="1">
            <a:off x="932183" y="5010398"/>
            <a:ext cx="3282572" cy="612779"/>
          </a:xfrm>
          <a:prstGeom prst="rect">
            <a:avLst/>
          </a:prstGeom>
          <a:noFill/>
        </p:spPr>
        <p:txBody>
          <a:bodyPr wrap="square" tIns="0" bIns="0" rtlCol="0" anchor="ctr">
            <a:noAutofit/>
          </a:bodyPr>
          <a:lstStyle/>
          <a:p>
            <a:pPr lvl="0" algn="ctr"/>
            <a:r>
              <a:rPr lang="en-GB" sz="1300" b="1" dirty="0">
                <a:solidFill>
                  <a:prstClr val="black">
                    <a:lumMod val="75000"/>
                    <a:lumOff val="25000"/>
                  </a:prstClr>
                </a:solidFill>
                <a:latin typeface="Univers 45 Light" pitchFamily="2" charset="0"/>
              </a:rPr>
              <a:t>APPROVAZIONE INTERNA POR FESR</a:t>
            </a:r>
          </a:p>
          <a:p>
            <a:pPr lvl="0" algn="ctr"/>
            <a:r>
              <a:rPr lang="en-GB" sz="1200" i="1" dirty="0" err="1">
                <a:solidFill>
                  <a:prstClr val="black">
                    <a:lumMod val="75000"/>
                    <a:lumOff val="25000"/>
                  </a:prstClr>
                </a:solidFill>
                <a:latin typeface="Univers 45 Light" pitchFamily="2" charset="0"/>
              </a:rPr>
              <a:t>dicembre</a:t>
            </a:r>
            <a:r>
              <a:rPr lang="en-GB" sz="1200" i="1" dirty="0">
                <a:solidFill>
                  <a:prstClr val="black">
                    <a:lumMod val="75000"/>
                    <a:lumOff val="25000"/>
                  </a:prstClr>
                </a:solidFill>
                <a:latin typeface="Univers 45 Light" pitchFamily="2" charset="0"/>
              </a:rPr>
              <a:t> 2020</a:t>
            </a:r>
          </a:p>
          <a:p>
            <a:pPr marL="285750" indent="-285750" algn="just">
              <a:buFontTx/>
              <a:buChar char="-"/>
            </a:pPr>
            <a:r>
              <a:rPr lang="it-IT" altLang="it-IT" sz="1200" dirty="0">
                <a:solidFill>
                  <a:prstClr val="black">
                    <a:lumMod val="75000"/>
                    <a:lumOff val="25000"/>
                  </a:prstClr>
                </a:solidFill>
                <a:latin typeface="Univers 45 Light" pitchFamily="2" charset="0"/>
              </a:rPr>
              <a:t>ricognizione interna da parte della Giunta;</a:t>
            </a:r>
          </a:p>
          <a:p>
            <a:pPr marL="285750" indent="-285750" algn="just">
              <a:buFontTx/>
              <a:buChar char="-"/>
            </a:pPr>
            <a:r>
              <a:rPr lang="it-IT" sz="1200" dirty="0">
                <a:solidFill>
                  <a:prstClr val="black">
                    <a:lumMod val="75000"/>
                    <a:lumOff val="25000"/>
                  </a:prstClr>
                </a:solidFill>
                <a:latin typeface="Univers 45 Light" pitchFamily="2" charset="0"/>
              </a:rPr>
              <a:t>approvazione programma operativo;</a:t>
            </a:r>
            <a:endParaRPr lang="it-IT" altLang="it-IT" sz="1200" dirty="0">
              <a:solidFill>
                <a:prstClr val="black">
                  <a:lumMod val="75000"/>
                  <a:lumOff val="25000"/>
                </a:prstClr>
              </a:solidFill>
              <a:latin typeface="Univers 45 Light" pitchFamily="2" charset="0"/>
            </a:endParaRPr>
          </a:p>
          <a:p>
            <a:pPr marL="285750" indent="-285750" algn="just">
              <a:buFontTx/>
              <a:buChar char="-"/>
            </a:pPr>
            <a:r>
              <a:rPr lang="it-IT" altLang="it-IT" sz="1200" dirty="0">
                <a:solidFill>
                  <a:prstClr val="black">
                    <a:lumMod val="75000"/>
                    <a:lumOff val="25000"/>
                  </a:prstClr>
                </a:solidFill>
                <a:latin typeface="Univers 45 Light" pitchFamily="2" charset="0"/>
              </a:rPr>
              <a:t>trasmissione alla Commissione Europea della bozza di Programma.</a:t>
            </a:r>
          </a:p>
        </p:txBody>
      </p:sp>
      <p:sp>
        <p:nvSpPr>
          <p:cNvPr id="34" name="TextBox 296">
            <a:extLst>
              <a:ext uri="{FF2B5EF4-FFF2-40B4-BE49-F238E27FC236}">
                <a16:creationId xmlns:a16="http://schemas.microsoft.com/office/drawing/2014/main" id="{4DC5B2AD-842D-4278-8443-CCC0887258D0}"/>
              </a:ext>
            </a:extLst>
          </p:cNvPr>
          <p:cNvSpPr txBox="1"/>
          <p:nvPr/>
        </p:nvSpPr>
        <p:spPr>
          <a:xfrm flipH="1">
            <a:off x="5604041" y="4922680"/>
            <a:ext cx="4094757" cy="700497"/>
          </a:xfrm>
          <a:prstGeom prst="rect">
            <a:avLst/>
          </a:prstGeom>
          <a:noFill/>
        </p:spPr>
        <p:txBody>
          <a:bodyPr wrap="square" tIns="0" bIns="0" rtlCol="0" anchor="ctr">
            <a:noAutofit/>
          </a:bodyPr>
          <a:lstStyle/>
          <a:p>
            <a:pPr lvl="0" algn="ctr"/>
            <a:r>
              <a:rPr lang="en-GB" sz="1300" b="1" dirty="0">
                <a:solidFill>
                  <a:prstClr val="black">
                    <a:lumMod val="75000"/>
                    <a:lumOff val="25000"/>
                  </a:prstClr>
                </a:solidFill>
                <a:latin typeface="Univers 45 Light" pitchFamily="2" charset="0"/>
              </a:rPr>
              <a:t>ENTRATA IN VIGORE</a:t>
            </a:r>
          </a:p>
          <a:p>
            <a:pPr lvl="0" algn="ctr"/>
            <a:r>
              <a:rPr lang="en-GB" sz="1200" i="1" dirty="0" err="1">
                <a:solidFill>
                  <a:prstClr val="black">
                    <a:lumMod val="75000"/>
                    <a:lumOff val="25000"/>
                  </a:prstClr>
                </a:solidFill>
                <a:latin typeface="Univers 45 Light" pitchFamily="2" charset="0"/>
              </a:rPr>
              <a:t>luglio</a:t>
            </a:r>
            <a:r>
              <a:rPr lang="en-GB" sz="1200" i="1" dirty="0">
                <a:solidFill>
                  <a:prstClr val="black">
                    <a:lumMod val="75000"/>
                    <a:lumOff val="25000"/>
                  </a:prstClr>
                </a:solidFill>
                <a:latin typeface="Univers 45 Light" pitchFamily="2" charset="0"/>
              </a:rPr>
              <a:t> 2021</a:t>
            </a:r>
          </a:p>
          <a:p>
            <a:pPr marL="285750" indent="-285750" algn="just">
              <a:buFontTx/>
              <a:buChar char="-"/>
            </a:pPr>
            <a:r>
              <a:rPr lang="it-IT" altLang="it-IT" sz="1200" dirty="0">
                <a:solidFill>
                  <a:prstClr val="black">
                    <a:lumMod val="75000"/>
                    <a:lumOff val="25000"/>
                  </a:prstClr>
                </a:solidFill>
                <a:latin typeface="Univers 45 Light" pitchFamily="2" charset="0"/>
              </a:rPr>
              <a:t>Adozione da parte della Commissione Europea ed entrata in vigore del Programma.</a:t>
            </a:r>
          </a:p>
        </p:txBody>
      </p:sp>
      <p:sp>
        <p:nvSpPr>
          <p:cNvPr id="38" name="object 36">
            <a:extLst>
              <a:ext uri="{FF2B5EF4-FFF2-40B4-BE49-F238E27FC236}">
                <a16:creationId xmlns:a16="http://schemas.microsoft.com/office/drawing/2014/main" id="{C44D2586-E2D9-41F6-A7F5-382C9AEB3410}"/>
              </a:ext>
            </a:extLst>
          </p:cNvPr>
          <p:cNvSpPr txBox="1">
            <a:spLocks/>
          </p:cNvSpPr>
          <p:nvPr/>
        </p:nvSpPr>
        <p:spPr>
          <a:xfrm>
            <a:off x="11551996" y="6562822"/>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12</a:t>
            </a:fld>
            <a:endParaRPr lang="it-IT" spc="-5" dirty="0"/>
          </a:p>
        </p:txBody>
      </p:sp>
      <p:sp>
        <p:nvSpPr>
          <p:cNvPr id="40" name="Freeform 50">
            <a:extLst>
              <a:ext uri="{FF2B5EF4-FFF2-40B4-BE49-F238E27FC236}">
                <a16:creationId xmlns:a16="http://schemas.microsoft.com/office/drawing/2014/main" id="{D346C998-AEAF-4E70-8F35-A50B13D0ED47}"/>
              </a:ext>
            </a:extLst>
          </p:cNvPr>
          <p:cNvSpPr/>
          <p:nvPr/>
        </p:nvSpPr>
        <p:spPr>
          <a:xfrm rot="16200000">
            <a:off x="8154847" y="6165248"/>
            <a:ext cx="850942" cy="133782"/>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6" name="TextBox 296">
            <a:extLst>
              <a:ext uri="{FF2B5EF4-FFF2-40B4-BE49-F238E27FC236}">
                <a16:creationId xmlns:a16="http://schemas.microsoft.com/office/drawing/2014/main" id="{8C18B852-C353-4227-8228-678F6D3105E9}"/>
              </a:ext>
            </a:extLst>
          </p:cNvPr>
          <p:cNvSpPr txBox="1"/>
          <p:nvPr/>
        </p:nvSpPr>
        <p:spPr>
          <a:xfrm flipH="1">
            <a:off x="8647209" y="5993876"/>
            <a:ext cx="4113277" cy="717452"/>
          </a:xfrm>
          <a:prstGeom prst="rect">
            <a:avLst/>
          </a:prstGeom>
          <a:noFill/>
        </p:spPr>
        <p:txBody>
          <a:bodyPr wrap="square" tIns="0" bIns="0" rtlCol="0" anchor="ctr">
            <a:noAutofit/>
          </a:bodyPr>
          <a:lstStyle/>
          <a:p>
            <a:pPr>
              <a:spcBef>
                <a:spcPts val="600"/>
              </a:spcBef>
            </a:pPr>
            <a:r>
              <a:rPr lang="it-IT" sz="1200" dirty="0">
                <a:solidFill>
                  <a:schemeClr val="bg1">
                    <a:lumMod val="50000"/>
                  </a:schemeClr>
                </a:solidFill>
                <a:latin typeface="Univers 45 Light" pitchFamily="2" charset="0"/>
              </a:rPr>
              <a:t>La Strategia Aree Interne nel POR FESR 2014-2020</a:t>
            </a:r>
          </a:p>
          <a:p>
            <a:pPr lvl="0">
              <a:spcBef>
                <a:spcPts val="600"/>
              </a:spcBef>
            </a:pPr>
            <a:r>
              <a:rPr lang="it-IT" sz="1200" dirty="0" smtClean="0">
                <a:solidFill>
                  <a:schemeClr val="bg1">
                    <a:lumMod val="50000"/>
                  </a:schemeClr>
                </a:solidFill>
                <a:latin typeface="Univers 45 Light" pitchFamily="2" charset="0"/>
              </a:rPr>
              <a:t>Il </a:t>
            </a:r>
            <a:r>
              <a:rPr lang="it-IT" sz="1200" dirty="0">
                <a:solidFill>
                  <a:schemeClr val="bg1">
                    <a:lumMod val="50000"/>
                  </a:schemeClr>
                </a:solidFill>
                <a:latin typeface="Univers 45 Light" pitchFamily="2" charset="0"/>
              </a:rPr>
              <a:t>contesto di riferimento</a:t>
            </a:r>
          </a:p>
          <a:p>
            <a:pPr>
              <a:spcBef>
                <a:spcPts val="600"/>
              </a:spcBef>
            </a:pPr>
            <a:r>
              <a:rPr lang="it-IT" sz="1200" dirty="0">
                <a:solidFill>
                  <a:schemeClr val="bg1">
                    <a:lumMod val="50000"/>
                  </a:schemeClr>
                </a:solidFill>
                <a:latin typeface="Univers 45 Light" pitchFamily="2" charset="0"/>
              </a:rPr>
              <a:t>L’OP 5 – un’Europa più vicina ai cittadini</a:t>
            </a:r>
          </a:p>
          <a:p>
            <a:pPr>
              <a:spcBef>
                <a:spcPts val="600"/>
              </a:spcBef>
            </a:pPr>
            <a:r>
              <a:rPr lang="it-IT" sz="1200" b="1" dirty="0">
                <a:solidFill>
                  <a:schemeClr val="accent1"/>
                </a:solidFill>
                <a:latin typeface="Univers 45 Light" pitchFamily="2" charset="0"/>
              </a:rPr>
              <a:t>Il percorso del POR FESR FVG 2021-2027</a:t>
            </a:r>
          </a:p>
          <a:p>
            <a:pPr lvl="0"/>
            <a:endParaRPr lang="it-IT" sz="1200" b="1" dirty="0" smtClean="0">
              <a:solidFill>
                <a:schemeClr val="accent1"/>
              </a:solidFill>
              <a:latin typeface="Univers 45 Light" pitchFamily="2" charset="0"/>
            </a:endParaRPr>
          </a:p>
        </p:txBody>
      </p:sp>
    </p:spTree>
    <p:extLst>
      <p:ext uri="{BB962C8B-B14F-4D97-AF65-F5344CB8AC3E}">
        <p14:creationId xmlns:p14="http://schemas.microsoft.com/office/powerpoint/2010/main" val="851748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a:extLst>
              <a:ext uri="{FF2B5EF4-FFF2-40B4-BE49-F238E27FC236}">
                <a16:creationId xmlns:a16="http://schemas.microsoft.com/office/drawing/2014/main" id="{E3D826E5-83DE-451A-89E5-E9D8DD5624E2}"/>
              </a:ext>
            </a:extLst>
          </p:cNvPr>
          <p:cNvSpPr/>
          <p:nvPr/>
        </p:nvSpPr>
        <p:spPr>
          <a:xfrm>
            <a:off x="5326" y="-1"/>
            <a:ext cx="12186674" cy="68580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a:extLst>
              <a:ext uri="{FF2B5EF4-FFF2-40B4-BE49-F238E27FC236}">
                <a16:creationId xmlns:a16="http://schemas.microsoft.com/office/drawing/2014/main" id="{89CFDC94-53C8-43C2-B8BA-D34EE2B679E4}"/>
              </a:ext>
            </a:extLst>
          </p:cNvPr>
          <p:cNvPicPr>
            <a:picLocks noChangeAspect="1"/>
          </p:cNvPicPr>
          <p:nvPr/>
        </p:nvPicPr>
        <p:blipFill rotWithShape="1">
          <a:blip r:embed="rId2">
            <a:extLst>
              <a:ext uri="{28A0092B-C50C-407E-A947-70E740481C1C}">
                <a14:useLocalDpi xmlns:a14="http://schemas.microsoft.com/office/drawing/2010/main" val="0"/>
              </a:ext>
            </a:extLst>
          </a:blip>
          <a:srcRect t="27759"/>
          <a:stretch/>
        </p:blipFill>
        <p:spPr>
          <a:xfrm>
            <a:off x="1231899" y="1105770"/>
            <a:ext cx="9742502" cy="4692072"/>
          </a:xfrm>
          <a:prstGeom prst="rect">
            <a:avLst/>
          </a:prstGeom>
        </p:spPr>
      </p:pic>
      <p:sp>
        <p:nvSpPr>
          <p:cNvPr id="39" name="object 7">
            <a:extLst>
              <a:ext uri="{FF2B5EF4-FFF2-40B4-BE49-F238E27FC236}">
                <a16:creationId xmlns:a16="http://schemas.microsoft.com/office/drawing/2014/main" id="{E6F82DD0-F904-4BC6-95B5-7575FE2F4D3D}"/>
              </a:ext>
            </a:extLst>
          </p:cNvPr>
          <p:cNvSpPr txBox="1"/>
          <p:nvPr/>
        </p:nvSpPr>
        <p:spPr>
          <a:xfrm>
            <a:off x="-590551" y="332259"/>
            <a:ext cx="13373101" cy="443711"/>
          </a:xfrm>
          <a:prstGeom prst="rect">
            <a:avLst/>
          </a:prstGeom>
        </p:spPr>
        <p:txBody>
          <a:bodyPr vert="horz" wrap="square" lIns="0" tIns="12700" rIns="0" bIns="0" rtlCol="0">
            <a:spAutoFit/>
          </a:bodyPr>
          <a:lstStyle/>
          <a:p>
            <a:pPr marL="12700" algn="ctr">
              <a:lnSpc>
                <a:spcPct val="100000"/>
              </a:lnSpc>
              <a:spcBef>
                <a:spcPts val="100"/>
              </a:spcBef>
            </a:pPr>
            <a:r>
              <a:rPr lang="it-IT" sz="2800" spc="-5" dirty="0">
                <a:solidFill>
                  <a:schemeClr val="bg1"/>
                </a:solidFill>
                <a:latin typeface="Caibri light"/>
                <a:cs typeface="Arial"/>
              </a:rPr>
              <a:t>GRAZIE PER L’ATTENZIONE!</a:t>
            </a:r>
            <a:endParaRPr sz="2800" dirty="0">
              <a:solidFill>
                <a:schemeClr val="bg1"/>
              </a:solidFill>
              <a:latin typeface="Caibri light"/>
              <a:cs typeface="Arial"/>
            </a:endParaRPr>
          </a:p>
        </p:txBody>
      </p:sp>
      <p:pic>
        <p:nvPicPr>
          <p:cNvPr id="15" name="Immagine 14">
            <a:extLst>
              <a:ext uri="{FF2B5EF4-FFF2-40B4-BE49-F238E27FC236}">
                <a16:creationId xmlns:a16="http://schemas.microsoft.com/office/drawing/2014/main" id="{E563146C-9807-49D4-B8A3-CE4409E54524}"/>
              </a:ext>
            </a:extLst>
          </p:cNvPr>
          <p:cNvPicPr>
            <a:picLocks noChangeAspect="1"/>
          </p:cNvPicPr>
          <p:nvPr/>
        </p:nvPicPr>
        <p:blipFill rotWithShape="1">
          <a:blip r:embed="rId3"/>
          <a:srcRect l="-419" t="52775" r="419" b="-439"/>
          <a:stretch/>
        </p:blipFill>
        <p:spPr>
          <a:xfrm>
            <a:off x="5100171" y="4223395"/>
            <a:ext cx="7100803" cy="2669315"/>
          </a:xfrm>
          <a:prstGeom prst="rect">
            <a:avLst/>
          </a:prstGeom>
        </p:spPr>
      </p:pic>
      <p:pic>
        <p:nvPicPr>
          <p:cNvPr id="16" name="Immagine 15">
            <a:extLst>
              <a:ext uri="{FF2B5EF4-FFF2-40B4-BE49-F238E27FC236}">
                <a16:creationId xmlns:a16="http://schemas.microsoft.com/office/drawing/2014/main" id="{03DE7C6A-2EBF-4F99-9AB2-3177DABD73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2058" y="5802633"/>
            <a:ext cx="3697204" cy="833173"/>
          </a:xfrm>
          <a:prstGeom prst="rect">
            <a:avLst/>
          </a:prstGeom>
        </p:spPr>
      </p:pic>
      <p:pic>
        <p:nvPicPr>
          <p:cNvPr id="17" name="Immagine 16">
            <a:extLst>
              <a:ext uri="{FF2B5EF4-FFF2-40B4-BE49-F238E27FC236}">
                <a16:creationId xmlns:a16="http://schemas.microsoft.com/office/drawing/2014/main" id="{62B0CCD4-0447-4AF9-8AF6-AAA7BE21CE67}"/>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90290" y="5771297"/>
            <a:ext cx="779988" cy="889187"/>
          </a:xfrm>
          <a:prstGeom prst="rect">
            <a:avLst/>
          </a:prstGeom>
        </p:spPr>
      </p:pic>
      <p:grpSp>
        <p:nvGrpSpPr>
          <p:cNvPr id="12" name="Gruppo 11">
            <a:extLst>
              <a:ext uri="{FF2B5EF4-FFF2-40B4-BE49-F238E27FC236}">
                <a16:creationId xmlns:a16="http://schemas.microsoft.com/office/drawing/2014/main" id="{E7977BE5-8A3E-4DE2-81FD-4BBE4A26223B}"/>
              </a:ext>
            </a:extLst>
          </p:cNvPr>
          <p:cNvGrpSpPr/>
          <p:nvPr/>
        </p:nvGrpSpPr>
        <p:grpSpPr>
          <a:xfrm>
            <a:off x="1340040" y="2386836"/>
            <a:ext cx="2456535" cy="625031"/>
            <a:chOff x="115568" y="4288170"/>
            <a:chExt cx="2446578" cy="633077"/>
          </a:xfrm>
        </p:grpSpPr>
        <p:pic>
          <p:nvPicPr>
            <p:cNvPr id="13" name="Immagine 12">
              <a:extLst>
                <a:ext uri="{FF2B5EF4-FFF2-40B4-BE49-F238E27FC236}">
                  <a16:creationId xmlns:a16="http://schemas.microsoft.com/office/drawing/2014/main" id="{739D6A67-7CFC-4613-B456-A5772DFC9F0E}"/>
                </a:ext>
              </a:extLst>
            </p:cNvPr>
            <p:cNvPicPr>
              <a:picLocks noChangeAspect="1"/>
            </p:cNvPicPr>
            <p:nvPr/>
          </p:nvPicPr>
          <p:blipFill rotWithShape="1">
            <a:blip r:embed="rId6">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7">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37396" t="1208" r="-37396" b="41435"/>
            <a:stretch/>
          </p:blipFill>
          <p:spPr>
            <a:xfrm>
              <a:off x="796159" y="4288170"/>
              <a:ext cx="1765987" cy="633077"/>
            </a:xfrm>
            <a:prstGeom prst="rect">
              <a:avLst/>
            </a:prstGeom>
          </p:spPr>
        </p:pic>
        <p:pic>
          <p:nvPicPr>
            <p:cNvPr id="18" name="Immagine 17">
              <a:extLst>
                <a:ext uri="{FF2B5EF4-FFF2-40B4-BE49-F238E27FC236}">
                  <a16:creationId xmlns:a16="http://schemas.microsoft.com/office/drawing/2014/main" id="{3913B11C-7AF3-4BC3-95A2-2E088DD15C0A}"/>
                </a:ext>
              </a:extLst>
            </p:cNvPr>
            <p:cNvPicPr>
              <a:picLocks noChangeAspect="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t="2202" r="62474" b="41435"/>
            <a:stretch/>
          </p:blipFill>
          <p:spPr>
            <a:xfrm>
              <a:off x="115568" y="4288170"/>
              <a:ext cx="674398" cy="633077"/>
            </a:xfrm>
            <a:prstGeom prst="rect">
              <a:avLst/>
            </a:prstGeom>
          </p:spPr>
        </p:pic>
      </p:grpSp>
      <p:pic>
        <p:nvPicPr>
          <p:cNvPr id="23" name="Immagine 22">
            <a:extLst>
              <a:ext uri="{FF2B5EF4-FFF2-40B4-BE49-F238E27FC236}">
                <a16:creationId xmlns:a16="http://schemas.microsoft.com/office/drawing/2014/main" id="{FAE728C4-00CE-4656-8493-531DAA6B9498}"/>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228790" y="1470106"/>
            <a:ext cx="1972801" cy="887423"/>
          </a:xfrm>
          <a:prstGeom prst="rect">
            <a:avLst/>
          </a:prstGeom>
        </p:spPr>
      </p:pic>
      <p:pic>
        <p:nvPicPr>
          <p:cNvPr id="24" name="Immagine 23">
            <a:extLst>
              <a:ext uri="{FF2B5EF4-FFF2-40B4-BE49-F238E27FC236}">
                <a16:creationId xmlns:a16="http://schemas.microsoft.com/office/drawing/2014/main" id="{D17E9807-798E-4A3A-ADC1-14174B15C2DC}"/>
              </a:ext>
            </a:extLst>
          </p:cNvPr>
          <p:cNvPicPr>
            <a:picLocks noChangeAspect="1"/>
          </p:cNvPicPr>
          <p:nvPr/>
        </p:nvPicPr>
        <p:blipFill rotWithShape="1">
          <a:blip r:embed="rId10">
            <a:clrChange>
              <a:clrFrom>
                <a:srgbClr val="FFFFFF"/>
              </a:clrFrom>
              <a:clrTo>
                <a:srgbClr val="FFFFFF">
                  <a:alpha val="0"/>
                </a:srgbClr>
              </a:clrTo>
            </a:clrChange>
          </a:blip>
          <a:srcRect l="47446" t="44724" r="2745" b="31118"/>
          <a:stretch/>
        </p:blipFill>
        <p:spPr>
          <a:xfrm>
            <a:off x="1148026" y="914713"/>
            <a:ext cx="4249526" cy="605088"/>
          </a:xfrm>
          <a:prstGeom prst="rect">
            <a:avLst/>
          </a:prstGeom>
        </p:spPr>
      </p:pic>
      <p:pic>
        <p:nvPicPr>
          <p:cNvPr id="25" name="Immagine 24">
            <a:extLst>
              <a:ext uri="{FF2B5EF4-FFF2-40B4-BE49-F238E27FC236}">
                <a16:creationId xmlns:a16="http://schemas.microsoft.com/office/drawing/2014/main" id="{81D97A94-56E0-4A1C-9B43-C185FE7EB944}"/>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660586" y="4176972"/>
            <a:ext cx="3050739" cy="1831916"/>
          </a:xfrm>
          <a:prstGeom prst="rect">
            <a:avLst/>
          </a:prstGeom>
        </p:spPr>
      </p:pic>
      <p:sp>
        <p:nvSpPr>
          <p:cNvPr id="14" name="object 7">
            <a:extLst>
              <a:ext uri="{FF2B5EF4-FFF2-40B4-BE49-F238E27FC236}">
                <a16:creationId xmlns:a16="http://schemas.microsoft.com/office/drawing/2014/main" id="{8EFE7181-3666-4843-ABB8-386BCDECCC2A}"/>
              </a:ext>
            </a:extLst>
          </p:cNvPr>
          <p:cNvSpPr txBox="1"/>
          <p:nvPr/>
        </p:nvSpPr>
        <p:spPr>
          <a:xfrm>
            <a:off x="7101118" y="4460662"/>
            <a:ext cx="6117925" cy="961802"/>
          </a:xfrm>
          <a:prstGeom prst="rect">
            <a:avLst/>
          </a:prstGeom>
        </p:spPr>
        <p:txBody>
          <a:bodyPr vert="horz" wrap="square" lIns="0" tIns="12700" rIns="0" bIns="0" rtlCol="0">
            <a:spAutoFit/>
          </a:bodyPr>
          <a:lstStyle/>
          <a:p>
            <a:pPr marL="12700" algn="ctr">
              <a:lnSpc>
                <a:spcPct val="100000"/>
              </a:lnSpc>
              <a:spcBef>
                <a:spcPts val="100"/>
              </a:spcBef>
            </a:pPr>
            <a:r>
              <a:rPr lang="it-IT" sz="2000" i="1" spc="-5" dirty="0">
                <a:solidFill>
                  <a:schemeClr val="tx2"/>
                </a:solidFill>
                <a:latin typeface="+mj-lt"/>
                <a:cs typeface="Arial"/>
              </a:rPr>
              <a:t>Direttore Servizio gestione</a:t>
            </a:r>
          </a:p>
          <a:p>
            <a:pPr marL="12700" algn="ctr">
              <a:lnSpc>
                <a:spcPct val="100000"/>
              </a:lnSpc>
              <a:spcBef>
                <a:spcPts val="100"/>
              </a:spcBef>
            </a:pPr>
            <a:r>
              <a:rPr lang="it-IT" sz="2000" i="1" spc="-5" dirty="0">
                <a:solidFill>
                  <a:schemeClr val="tx2"/>
                </a:solidFill>
                <a:latin typeface="+mj-lt"/>
                <a:cs typeface="Arial"/>
              </a:rPr>
              <a:t>Fondi comunitari </a:t>
            </a:r>
          </a:p>
          <a:p>
            <a:pPr marL="12700" algn="ctr">
              <a:lnSpc>
                <a:spcPct val="100000"/>
              </a:lnSpc>
              <a:spcBef>
                <a:spcPts val="100"/>
              </a:spcBef>
            </a:pPr>
            <a:r>
              <a:rPr lang="it-IT" sz="2000" b="1" spc="-5" dirty="0" err="1">
                <a:solidFill>
                  <a:schemeClr val="tx2"/>
                </a:solidFill>
                <a:cs typeface="Arial"/>
              </a:rPr>
              <a:t>AdG</a:t>
            </a:r>
            <a:r>
              <a:rPr lang="it-IT" sz="2000" b="1" spc="-5" dirty="0">
                <a:solidFill>
                  <a:schemeClr val="tx2"/>
                </a:solidFill>
                <a:cs typeface="Arial"/>
              </a:rPr>
              <a:t> FESR -</a:t>
            </a:r>
            <a:r>
              <a:rPr lang="it-IT" sz="2000" b="1" spc="-5" dirty="0">
                <a:solidFill>
                  <a:schemeClr val="tx2"/>
                </a:solidFill>
                <a:latin typeface="+mj-lt"/>
                <a:cs typeface="Arial"/>
              </a:rPr>
              <a:t> Arch. Lino Vasinis</a:t>
            </a:r>
            <a:endParaRPr sz="2000" b="1" dirty="0">
              <a:solidFill>
                <a:schemeClr val="tx2"/>
              </a:solidFill>
              <a:latin typeface="+mj-lt"/>
              <a:cs typeface="Arial"/>
            </a:endParaRPr>
          </a:p>
        </p:txBody>
      </p:sp>
    </p:spTree>
    <p:extLst>
      <p:ext uri="{BB962C8B-B14F-4D97-AF65-F5344CB8AC3E}">
        <p14:creationId xmlns:p14="http://schemas.microsoft.com/office/powerpoint/2010/main" val="2983955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BFC8AF4-E145-4C95-AB07-16C8268AC5DA}"/>
              </a:ext>
            </a:extLst>
          </p:cNvPr>
          <p:cNvSpPr txBox="1">
            <a:spLocks/>
          </p:cNvSpPr>
          <p:nvPr/>
        </p:nvSpPr>
        <p:spPr>
          <a:xfrm>
            <a:off x="264032" y="139700"/>
            <a:ext cx="9260968" cy="504625"/>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3200" spc="-5" dirty="0">
                <a:solidFill>
                  <a:srgbClr val="00338D"/>
                </a:solidFill>
                <a:latin typeface="Arial" panose="020B0604020202020204" pitchFamily="34" charset="0"/>
                <a:cs typeface="Arial" panose="020B0604020202020204" pitchFamily="34" charset="0"/>
              </a:rPr>
              <a:t>INDICE</a:t>
            </a:r>
          </a:p>
        </p:txBody>
      </p:sp>
      <p:sp>
        <p:nvSpPr>
          <p:cNvPr id="3" name="Freeform 50">
            <a:extLst>
              <a:ext uri="{FF2B5EF4-FFF2-40B4-BE49-F238E27FC236}">
                <a16:creationId xmlns:a16="http://schemas.microsoft.com/office/drawing/2014/main" id="{728E5511-A9A5-4FCB-BF66-885301C1E9C6}"/>
              </a:ext>
            </a:extLst>
          </p:cNvPr>
          <p:cNvSpPr/>
          <p:nvPr/>
        </p:nvSpPr>
        <p:spPr>
          <a:xfrm rot="5400000">
            <a:off x="-1856193" y="3367491"/>
            <a:ext cx="5439584" cy="660402"/>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 name="Freeform 19">
            <a:extLst>
              <a:ext uri="{FF2B5EF4-FFF2-40B4-BE49-F238E27FC236}">
                <a16:creationId xmlns:a16="http://schemas.microsoft.com/office/drawing/2014/main" id="{A0750D42-A9E0-4420-B1F3-4D8AE71DDFB0}"/>
              </a:ext>
            </a:extLst>
          </p:cNvPr>
          <p:cNvSpPr/>
          <p:nvPr/>
        </p:nvSpPr>
        <p:spPr>
          <a:xfrm rot="16200000">
            <a:off x="941488" y="1252479"/>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19">
            <a:extLst>
              <a:ext uri="{FF2B5EF4-FFF2-40B4-BE49-F238E27FC236}">
                <a16:creationId xmlns:a16="http://schemas.microsoft.com/office/drawing/2014/main" id="{C4BD536E-225C-420A-9A24-BB5B6459A6A2}"/>
              </a:ext>
            </a:extLst>
          </p:cNvPr>
          <p:cNvSpPr/>
          <p:nvPr/>
        </p:nvSpPr>
        <p:spPr>
          <a:xfrm rot="16200000">
            <a:off x="1314715" y="2676786"/>
            <a:ext cx="504624" cy="335121"/>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19">
            <a:extLst>
              <a:ext uri="{FF2B5EF4-FFF2-40B4-BE49-F238E27FC236}">
                <a16:creationId xmlns:a16="http://schemas.microsoft.com/office/drawing/2014/main" id="{9A85B83B-3557-497F-B9B6-72AA2213EA42}"/>
              </a:ext>
            </a:extLst>
          </p:cNvPr>
          <p:cNvSpPr/>
          <p:nvPr/>
        </p:nvSpPr>
        <p:spPr>
          <a:xfrm rot="16200000">
            <a:off x="1314715" y="4222924"/>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19">
            <a:extLst>
              <a:ext uri="{FF2B5EF4-FFF2-40B4-BE49-F238E27FC236}">
                <a16:creationId xmlns:a16="http://schemas.microsoft.com/office/drawing/2014/main" id="{114698C1-7C3C-4ECF-8E96-6721EDB2D03B}"/>
              </a:ext>
            </a:extLst>
          </p:cNvPr>
          <p:cNvSpPr/>
          <p:nvPr/>
        </p:nvSpPr>
        <p:spPr>
          <a:xfrm rot="16200000">
            <a:off x="1063565" y="5633747"/>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bject 7">
            <a:extLst>
              <a:ext uri="{FF2B5EF4-FFF2-40B4-BE49-F238E27FC236}">
                <a16:creationId xmlns:a16="http://schemas.microsoft.com/office/drawing/2014/main" id="{A8530D25-B2B8-49B3-8C80-95B61A59898D}"/>
              </a:ext>
            </a:extLst>
          </p:cNvPr>
          <p:cNvSpPr txBox="1"/>
          <p:nvPr/>
        </p:nvSpPr>
        <p:spPr>
          <a:xfrm>
            <a:off x="1935328" y="4111696"/>
            <a:ext cx="9971960" cy="443711"/>
          </a:xfrm>
          <a:prstGeom prst="rect">
            <a:avLst/>
          </a:prstGeom>
        </p:spPr>
        <p:txBody>
          <a:bodyPr vert="horz" wrap="square" lIns="0" tIns="12700" rIns="0" bIns="0" rtlCol="0">
            <a:spAutoFit/>
          </a:bodyPr>
          <a:lstStyle/>
          <a:p>
            <a:pPr marL="12700">
              <a:lnSpc>
                <a:spcPct val="100000"/>
              </a:lnSpc>
              <a:spcBef>
                <a:spcPts val="100"/>
              </a:spcBef>
            </a:pPr>
            <a:r>
              <a:rPr lang="it-IT" sz="2800" spc="-5" dirty="0" smtClean="0">
                <a:latin typeface="Caibri light"/>
                <a:cs typeface="Arial"/>
              </a:rPr>
              <a:t>L’Obiettivo di policy 5 – un’Europa più vicina ai cittadini</a:t>
            </a:r>
            <a:endParaRPr sz="2800" dirty="0">
              <a:latin typeface="Caibri light"/>
              <a:cs typeface="Arial"/>
            </a:endParaRPr>
          </a:p>
        </p:txBody>
      </p:sp>
      <p:sp>
        <p:nvSpPr>
          <p:cNvPr id="15" name="object 7">
            <a:extLst>
              <a:ext uri="{FF2B5EF4-FFF2-40B4-BE49-F238E27FC236}">
                <a16:creationId xmlns:a16="http://schemas.microsoft.com/office/drawing/2014/main" id="{BA106244-1242-4941-A0D2-DDD702D5B698}"/>
              </a:ext>
            </a:extLst>
          </p:cNvPr>
          <p:cNvSpPr txBox="1"/>
          <p:nvPr/>
        </p:nvSpPr>
        <p:spPr>
          <a:xfrm>
            <a:off x="1935328" y="5609908"/>
            <a:ext cx="9971960" cy="443711"/>
          </a:xfrm>
          <a:prstGeom prst="rect">
            <a:avLst/>
          </a:prstGeom>
        </p:spPr>
        <p:txBody>
          <a:bodyPr vert="horz" wrap="square" lIns="0" tIns="12700" rIns="0" bIns="0" rtlCol="0">
            <a:spAutoFit/>
          </a:bodyPr>
          <a:lstStyle/>
          <a:p>
            <a:pPr marL="12700">
              <a:lnSpc>
                <a:spcPct val="100000"/>
              </a:lnSpc>
              <a:spcBef>
                <a:spcPts val="100"/>
              </a:spcBef>
            </a:pPr>
            <a:r>
              <a:rPr lang="it-IT" sz="2800" spc="-5" dirty="0" smtClean="0">
                <a:latin typeface="Caibri light"/>
                <a:cs typeface="Arial"/>
              </a:rPr>
              <a:t>Il percorso del POR FESR FVG </a:t>
            </a:r>
            <a:r>
              <a:rPr lang="it-IT" sz="2800" spc="-5" dirty="0">
                <a:latin typeface="Caibri light"/>
                <a:cs typeface="Arial"/>
              </a:rPr>
              <a:t>2021-2027</a:t>
            </a:r>
            <a:endParaRPr sz="2800" dirty="0">
              <a:latin typeface="Caibri light"/>
              <a:cs typeface="Arial"/>
            </a:endParaRPr>
          </a:p>
        </p:txBody>
      </p:sp>
      <p:sp>
        <p:nvSpPr>
          <p:cNvPr id="14" name="object 7">
            <a:extLst>
              <a:ext uri="{FF2B5EF4-FFF2-40B4-BE49-F238E27FC236}">
                <a16:creationId xmlns:a16="http://schemas.microsoft.com/office/drawing/2014/main" id="{8E4B1B4F-7D92-4EE7-B829-16D90AA17478}"/>
              </a:ext>
            </a:extLst>
          </p:cNvPr>
          <p:cNvSpPr txBox="1"/>
          <p:nvPr/>
        </p:nvSpPr>
        <p:spPr>
          <a:xfrm>
            <a:off x="1935328" y="2587665"/>
            <a:ext cx="9971960" cy="443711"/>
          </a:xfrm>
          <a:prstGeom prst="rect">
            <a:avLst/>
          </a:prstGeom>
        </p:spPr>
        <p:txBody>
          <a:bodyPr vert="horz" wrap="square" lIns="0" tIns="12700" rIns="0" bIns="0" rtlCol="0">
            <a:spAutoFit/>
          </a:bodyPr>
          <a:lstStyle/>
          <a:p>
            <a:pPr marL="12700">
              <a:lnSpc>
                <a:spcPct val="100000"/>
              </a:lnSpc>
              <a:spcBef>
                <a:spcPts val="100"/>
              </a:spcBef>
            </a:pPr>
            <a:r>
              <a:rPr lang="it-IT" sz="2800" spc="-5" dirty="0">
                <a:latin typeface="Caibri light"/>
                <a:cs typeface="Arial"/>
              </a:rPr>
              <a:t>Il contesto di riferimento</a:t>
            </a:r>
            <a:endParaRPr lang="it-IT" sz="2800" dirty="0">
              <a:latin typeface="Caibri light"/>
              <a:cs typeface="Arial"/>
            </a:endParaRPr>
          </a:p>
        </p:txBody>
      </p:sp>
      <p:sp>
        <p:nvSpPr>
          <p:cNvPr id="16" name="object 36">
            <a:extLst>
              <a:ext uri="{FF2B5EF4-FFF2-40B4-BE49-F238E27FC236}">
                <a16:creationId xmlns:a16="http://schemas.microsoft.com/office/drawing/2014/main" id="{E9D95D08-2C27-4626-BA6C-32CF522DA43B}"/>
              </a:ext>
            </a:extLst>
          </p:cNvPr>
          <p:cNvSpPr txBox="1">
            <a:spLocks/>
          </p:cNvSpPr>
          <p:nvPr/>
        </p:nvSpPr>
        <p:spPr>
          <a:xfrm>
            <a:off x="11551996" y="6562822"/>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2</a:t>
            </a:fld>
            <a:endParaRPr lang="it-IT" spc="-5" dirty="0"/>
          </a:p>
        </p:txBody>
      </p:sp>
      <p:sp>
        <p:nvSpPr>
          <p:cNvPr id="12" name="object 7">
            <a:extLst>
              <a:ext uri="{FF2B5EF4-FFF2-40B4-BE49-F238E27FC236}">
                <a16:creationId xmlns:a16="http://schemas.microsoft.com/office/drawing/2014/main" id="{8E4B1B4F-7D92-4EE7-B829-16D90AA17478}"/>
              </a:ext>
            </a:extLst>
          </p:cNvPr>
          <p:cNvSpPr txBox="1"/>
          <p:nvPr/>
        </p:nvSpPr>
        <p:spPr>
          <a:xfrm>
            <a:off x="1935328" y="1167726"/>
            <a:ext cx="9971960" cy="443711"/>
          </a:xfrm>
          <a:prstGeom prst="rect">
            <a:avLst/>
          </a:prstGeom>
        </p:spPr>
        <p:txBody>
          <a:bodyPr vert="horz" wrap="square" lIns="0" tIns="12700" rIns="0" bIns="0" rtlCol="0">
            <a:spAutoFit/>
          </a:bodyPr>
          <a:lstStyle/>
          <a:p>
            <a:pPr marL="12700">
              <a:lnSpc>
                <a:spcPct val="100000"/>
              </a:lnSpc>
              <a:spcBef>
                <a:spcPts val="100"/>
              </a:spcBef>
            </a:pPr>
            <a:r>
              <a:rPr lang="it-IT" sz="2800" dirty="0" smtClean="0">
                <a:latin typeface="Caibri light"/>
                <a:cs typeface="Arial"/>
              </a:rPr>
              <a:t>La Strategia Aree Interne nel POR FESR 2014-2020</a:t>
            </a:r>
            <a:endParaRPr lang="it-IT" sz="2800" dirty="0">
              <a:latin typeface="Caibri light"/>
              <a:cs typeface="Arial"/>
            </a:endParaRPr>
          </a:p>
        </p:txBody>
      </p:sp>
    </p:spTree>
    <p:extLst>
      <p:ext uri="{BB962C8B-B14F-4D97-AF65-F5344CB8AC3E}">
        <p14:creationId xmlns:p14="http://schemas.microsoft.com/office/powerpoint/2010/main" val="598763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magine 12">
            <a:extLst>
              <a:ext uri="{FF2B5EF4-FFF2-40B4-BE49-F238E27FC236}">
                <a16:creationId xmlns:a16="http://schemas.microsoft.com/office/drawing/2014/main" id="{119DA2F3-ABB9-4CC6-8618-57B445A566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graphicFrame>
        <p:nvGraphicFramePr>
          <p:cNvPr id="3" name="Tabella 2"/>
          <p:cNvGraphicFramePr>
            <a:graphicFrameLocks noGrp="1"/>
          </p:cNvGraphicFramePr>
          <p:nvPr>
            <p:extLst/>
          </p:nvPr>
        </p:nvGraphicFramePr>
        <p:xfrm>
          <a:off x="264032" y="903154"/>
          <a:ext cx="5209453" cy="5273201"/>
        </p:xfrm>
        <a:graphic>
          <a:graphicData uri="http://schemas.openxmlformats.org/drawingml/2006/table">
            <a:tbl>
              <a:tblPr/>
              <a:tblGrid>
                <a:gridCol w="378171">
                  <a:extLst>
                    <a:ext uri="{9D8B030D-6E8A-4147-A177-3AD203B41FA5}">
                      <a16:colId xmlns:a16="http://schemas.microsoft.com/office/drawing/2014/main" val="3308532277"/>
                    </a:ext>
                  </a:extLst>
                </a:gridCol>
                <a:gridCol w="2657260">
                  <a:extLst>
                    <a:ext uri="{9D8B030D-6E8A-4147-A177-3AD203B41FA5}">
                      <a16:colId xmlns:a16="http://schemas.microsoft.com/office/drawing/2014/main" val="1768805100"/>
                    </a:ext>
                  </a:extLst>
                </a:gridCol>
                <a:gridCol w="2174022">
                  <a:extLst>
                    <a:ext uri="{9D8B030D-6E8A-4147-A177-3AD203B41FA5}">
                      <a16:colId xmlns:a16="http://schemas.microsoft.com/office/drawing/2014/main" val="3856308677"/>
                    </a:ext>
                  </a:extLst>
                </a:gridCol>
              </a:tblGrid>
              <a:tr h="1779760">
                <a:tc gridSpan="2">
                  <a:txBody>
                    <a:bodyPr/>
                    <a:lstStyle/>
                    <a:p>
                      <a:pPr algn="ctr" fontAlgn="ctr"/>
                      <a:r>
                        <a:rPr lang="it-IT" sz="1200" b="1" i="0" u="none" strike="noStrike" dirty="0">
                          <a:solidFill>
                            <a:srgbClr val="000000"/>
                          </a:solidFill>
                          <a:effectLst/>
                          <a:latin typeface="Arial" panose="020B0604020202020204" pitchFamily="34" charset="0"/>
                          <a:cs typeface="Arial" panose="020B0604020202020204" pitchFamily="34" charset="0"/>
                        </a:rPr>
                        <a:t> Obiettivo tematico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hMerge="1">
                  <a:txBody>
                    <a:bodyPr/>
                    <a:lstStyle/>
                    <a:p>
                      <a:endParaRPr lang="it-IT"/>
                    </a:p>
                  </a:txBody>
                  <a:tcPr/>
                </a:tc>
                <a:tc>
                  <a:txBody>
                    <a:bodyPr/>
                    <a:lstStyle/>
                    <a:p>
                      <a:pPr algn="ctr" fontAlgn="ctr"/>
                      <a:r>
                        <a:rPr lang="it-IT" sz="1200" b="1" i="0" u="none" strike="noStrike" dirty="0">
                          <a:solidFill>
                            <a:srgbClr val="000000"/>
                          </a:solidFill>
                          <a:effectLst/>
                          <a:latin typeface="Arial" panose="020B0604020202020204" pitchFamily="34" charset="0"/>
                          <a:cs typeface="Arial" panose="020B0604020202020204" pitchFamily="34" charset="0"/>
                        </a:rPr>
                        <a:t> Risorse</a:t>
                      </a:r>
                      <a:br>
                        <a:rPr lang="it-IT" sz="1200" b="1" i="0" u="none" strike="noStrike" dirty="0">
                          <a:solidFill>
                            <a:srgbClr val="000000"/>
                          </a:solidFill>
                          <a:effectLst/>
                          <a:latin typeface="Arial" panose="020B0604020202020204" pitchFamily="34" charset="0"/>
                          <a:cs typeface="Arial" panose="020B0604020202020204" pitchFamily="34" charset="0"/>
                        </a:rPr>
                      </a:br>
                      <a:r>
                        <a:rPr lang="it-IT" sz="1200" b="1" i="0" u="none" strike="noStrike" dirty="0">
                          <a:solidFill>
                            <a:srgbClr val="000000"/>
                          </a:solidFill>
                          <a:effectLst/>
                          <a:latin typeface="Arial" panose="020B0604020202020204" pitchFamily="34" charset="0"/>
                          <a:cs typeface="Arial" panose="020B0604020202020204" pitchFamily="34" charset="0"/>
                        </a:rPr>
                        <a:t>pubbliche</a:t>
                      </a:r>
                      <a:br>
                        <a:rPr lang="it-IT" sz="1200" b="1" i="0" u="none" strike="noStrike" dirty="0">
                          <a:solidFill>
                            <a:srgbClr val="000000"/>
                          </a:solidFill>
                          <a:effectLst/>
                          <a:latin typeface="Arial" panose="020B0604020202020204" pitchFamily="34" charset="0"/>
                          <a:cs typeface="Arial" panose="020B0604020202020204" pitchFamily="34" charset="0"/>
                        </a:rPr>
                      </a:br>
                      <a:r>
                        <a:rPr lang="it-IT" sz="1200" b="1" i="0" u="none" strike="noStrike" dirty="0">
                          <a:solidFill>
                            <a:srgbClr val="000000"/>
                          </a:solidFill>
                          <a:effectLst/>
                          <a:latin typeface="Arial" panose="020B0604020202020204" pitchFamily="34" charset="0"/>
                          <a:cs typeface="Arial" panose="020B0604020202020204" pitchFamily="34" charset="0"/>
                        </a:rPr>
                        <a:t>(POR + PAR)</a:t>
                      </a:r>
                      <a:br>
                        <a:rPr lang="it-IT" sz="1200" b="1" i="0" u="none" strike="noStrike" dirty="0">
                          <a:solidFill>
                            <a:srgbClr val="000000"/>
                          </a:solidFill>
                          <a:effectLst/>
                          <a:latin typeface="Arial" panose="020B0604020202020204" pitchFamily="34" charset="0"/>
                          <a:cs typeface="Arial" panose="020B0604020202020204" pitchFamily="34" charset="0"/>
                        </a:rPr>
                      </a:br>
                      <a:r>
                        <a:rPr lang="it-IT" sz="12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198504129"/>
                  </a:ext>
                </a:extLst>
              </a:tr>
              <a:tr h="375791">
                <a:tc>
                  <a:txBody>
                    <a:bodyPr/>
                    <a:lstStyle/>
                    <a:p>
                      <a:pPr algn="ctr" fontAlgn="b"/>
                      <a:r>
                        <a:rPr lang="it-IT" sz="1200" b="1" i="0" u="none" strike="noStrike" dirty="0">
                          <a:solidFill>
                            <a:srgbClr val="000000"/>
                          </a:solidFill>
                          <a:effectLst/>
                          <a:latin typeface="Arial" panose="020B0604020202020204" pitchFamily="34" charset="0"/>
                          <a:cs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Rafforzare la ricerca, lo sviluppo tecnologico e l’innovazione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100.418.135,58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395045"/>
                  </a:ext>
                </a:extLst>
              </a:tr>
              <a:tr h="742043">
                <a:tc>
                  <a:txBody>
                    <a:bodyPr/>
                    <a:lstStyle/>
                    <a:p>
                      <a:pPr algn="ctr" fontAlgn="b"/>
                      <a:r>
                        <a:rPr lang="it-IT" sz="1200" b="1" i="0" u="none" strike="noStrike" dirty="0">
                          <a:solidFill>
                            <a:srgbClr val="000000"/>
                          </a:solidFill>
                          <a:effectLst/>
                          <a:latin typeface="Arial" panose="020B0604020202020204" pitchFamily="34" charset="0"/>
                          <a:cs typeface="Arial" panose="020B0604020202020204"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Migliorare l’accesso alle tecnologie dell’informazione e della comunicazione (TIC), nonché il loro utilizzo e qualità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2.460.147,00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5508886"/>
                  </a:ext>
                </a:extLst>
              </a:tr>
              <a:tr h="430288">
                <a:tc>
                  <a:txBody>
                    <a:bodyPr/>
                    <a:lstStyle/>
                    <a:p>
                      <a:pPr algn="ctr" fontAlgn="b"/>
                      <a:r>
                        <a:rPr lang="it-IT" sz="1200" b="1" i="0" u="none" strike="noStrike" dirty="0">
                          <a:solidFill>
                            <a:srgbClr val="000000"/>
                          </a:solidFill>
                          <a:effectLst/>
                          <a:latin typeface="Arial" panose="020B0604020202020204" pitchFamily="34" charset="0"/>
                          <a:cs typeface="Arial" panose="020B0604020202020204" pitchFamily="34"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Migliorare la competitività delle PMI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123.560.724,93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0778592"/>
                  </a:ext>
                </a:extLst>
              </a:tr>
              <a:tr h="558917">
                <a:tc>
                  <a:txBody>
                    <a:bodyPr/>
                    <a:lstStyle/>
                    <a:p>
                      <a:pPr algn="ctr" fontAlgn="b"/>
                      <a:r>
                        <a:rPr lang="it-IT" sz="1200" b="1" i="0" u="none" strike="noStrike" dirty="0">
                          <a:solidFill>
                            <a:schemeClr val="tx1"/>
                          </a:solidFill>
                          <a:effectLst/>
                          <a:latin typeface="Arial" panose="020B0604020202020204" pitchFamily="34" charset="0"/>
                          <a:cs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chemeClr val="tx1"/>
                          </a:solidFill>
                          <a:effectLst/>
                          <a:latin typeface="Arial" panose="020B0604020202020204" pitchFamily="34" charset="0"/>
                          <a:cs typeface="Arial" panose="020B0604020202020204" pitchFamily="34" charset="0"/>
                        </a:rPr>
                        <a:t> Sostenere la transizione verso un’economia a basse emissioni di carbonio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chemeClr val="tx1"/>
                          </a:solidFill>
                          <a:effectLst/>
                          <a:latin typeface="Arial" panose="020B0604020202020204" pitchFamily="34" charset="0"/>
                          <a:cs typeface="Arial" panose="020B0604020202020204" pitchFamily="34" charset="0"/>
                        </a:rPr>
                        <a:t>            78.516.142,04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1858639"/>
                  </a:ext>
                </a:extLst>
              </a:tr>
              <a:tr h="384461">
                <a:tc>
                  <a:txBody>
                    <a:bodyPr/>
                    <a:lstStyle/>
                    <a:p>
                      <a:pPr algn="ctr" fontAlgn="b"/>
                      <a:r>
                        <a:rPr lang="it-IT" sz="1200" b="1" i="0" u="none" strike="noStrike" dirty="0">
                          <a:solidFill>
                            <a:srgbClr val="000000"/>
                          </a:solidFill>
                          <a:effectLst/>
                          <a:latin typeface="Arial" panose="020B0604020202020204" pitchFamily="34" charset="0"/>
                          <a:cs typeface="Arial" panose="020B060402020202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Preservare e tutelare l’ambiente e promuovere l’efficienza delle risorse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4.722.021,00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7582853"/>
                  </a:ext>
                </a:extLst>
              </a:tr>
              <a:tr h="277464">
                <a:tc>
                  <a:txBody>
                    <a:bodyPr/>
                    <a:lstStyle/>
                    <a:p>
                      <a:pPr algn="ctr" fontAlgn="b"/>
                      <a:r>
                        <a:rPr lang="it-IT" sz="1200" b="1"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Assistenza tecnica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9.791.206,00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7095686"/>
                  </a:ext>
                </a:extLst>
              </a:tr>
              <a:tr h="724477">
                <a:tc>
                  <a:txBody>
                    <a:bodyPr/>
                    <a:lstStyle/>
                    <a:p>
                      <a:pPr algn="l" fontAlgn="b"/>
                      <a:r>
                        <a:rPr lang="it-IT" sz="12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it-IT" sz="1200" b="1" i="0" u="none" strike="noStrike" dirty="0">
                          <a:solidFill>
                            <a:srgbClr val="000000"/>
                          </a:solidFill>
                          <a:effectLst/>
                          <a:latin typeface="Arial" panose="020B0604020202020204" pitchFamily="34" charset="0"/>
                          <a:cs typeface="Arial" panose="020B0604020202020204" pitchFamily="34" charset="0"/>
                        </a:rPr>
                        <a:t> Totale complessivo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it-IT" sz="1200" b="1" i="0" u="none" strike="noStrike" dirty="0">
                          <a:solidFill>
                            <a:srgbClr val="000000"/>
                          </a:solidFill>
                          <a:effectLst/>
                          <a:latin typeface="Arial" panose="020B0604020202020204" pitchFamily="34" charset="0"/>
                          <a:cs typeface="Arial" panose="020B0604020202020204" pitchFamily="34" charset="0"/>
                        </a:rPr>
                        <a:t>          319.468.376,55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700861244"/>
                  </a:ext>
                </a:extLst>
              </a:tr>
            </a:tbl>
          </a:graphicData>
        </a:graphic>
      </p:graphicFrame>
      <p:graphicFrame>
        <p:nvGraphicFramePr>
          <p:cNvPr id="2" name="Tabella 1"/>
          <p:cNvGraphicFramePr>
            <a:graphicFrameLocks noGrp="1"/>
          </p:cNvGraphicFramePr>
          <p:nvPr/>
        </p:nvGraphicFramePr>
        <p:xfrm>
          <a:off x="5494608" y="903153"/>
          <a:ext cx="1844732" cy="5273201"/>
        </p:xfrm>
        <a:graphic>
          <a:graphicData uri="http://schemas.openxmlformats.org/drawingml/2006/table">
            <a:tbl>
              <a:tblPr/>
              <a:tblGrid>
                <a:gridCol w="1844732">
                  <a:extLst>
                    <a:ext uri="{9D8B030D-6E8A-4147-A177-3AD203B41FA5}">
                      <a16:colId xmlns:a16="http://schemas.microsoft.com/office/drawing/2014/main" val="2601506984"/>
                    </a:ext>
                  </a:extLst>
                </a:gridCol>
              </a:tblGrid>
              <a:tr h="1779760">
                <a:tc>
                  <a:txBody>
                    <a:bodyPr/>
                    <a:lstStyle/>
                    <a:p>
                      <a:pPr algn="ctr" fontAlgn="ctr"/>
                      <a:r>
                        <a:rPr lang="it-IT" sz="1400" b="1" i="0" u="none" strike="noStrike" dirty="0" smtClean="0">
                          <a:solidFill>
                            <a:schemeClr val="tx1"/>
                          </a:solidFill>
                          <a:effectLst/>
                          <a:latin typeface="Arial" panose="020B0604020202020204" pitchFamily="34" charset="0"/>
                          <a:cs typeface="Arial" panose="020B0604020202020204" pitchFamily="34" charset="0"/>
                        </a:rPr>
                        <a:t>3 </a:t>
                      </a:r>
                      <a:r>
                        <a:rPr lang="it-IT" sz="1600" b="1" i="0" u="none" strike="noStrike" dirty="0" smtClean="0">
                          <a:solidFill>
                            <a:schemeClr val="tx1"/>
                          </a:solidFill>
                          <a:effectLst/>
                          <a:latin typeface="Arial" panose="020B0604020202020204" pitchFamily="34" charset="0"/>
                          <a:cs typeface="Arial" panose="020B0604020202020204" pitchFamily="34" charset="0"/>
                        </a:rPr>
                        <a:t>Strategie </a:t>
                      </a:r>
                    </a:p>
                    <a:p>
                      <a:pPr algn="ctr" fontAlgn="ctr"/>
                      <a:r>
                        <a:rPr lang="it-IT" sz="1600" b="1" i="0" u="none" strike="noStrike" dirty="0" smtClean="0">
                          <a:solidFill>
                            <a:schemeClr val="tx1"/>
                          </a:solidFill>
                          <a:effectLst/>
                          <a:latin typeface="Arial" panose="020B0604020202020204" pitchFamily="34" charset="0"/>
                          <a:cs typeface="Arial" panose="020B0604020202020204" pitchFamily="34" charset="0"/>
                        </a:rPr>
                        <a:t>aree interne</a:t>
                      </a:r>
                    </a:p>
                    <a:p>
                      <a:pPr algn="ctr" fontAlgn="ctr"/>
                      <a:endParaRPr lang="it-IT" sz="800" b="1" i="0" u="none" strike="noStrike" dirty="0" smtClean="0">
                        <a:solidFill>
                          <a:schemeClr val="tx1"/>
                        </a:solidFill>
                        <a:effectLst/>
                        <a:latin typeface="Arial" panose="020B0604020202020204" pitchFamily="34" charset="0"/>
                        <a:cs typeface="Arial" panose="020B0604020202020204" pitchFamily="34" charset="0"/>
                      </a:endParaRPr>
                    </a:p>
                    <a:p>
                      <a:pPr marL="0" indent="0" algn="l" fontAlgn="ctr">
                        <a:buFont typeface="Arial" panose="020B0604020202020204" pitchFamily="34" charset="0"/>
                        <a:buNone/>
                      </a:pPr>
                      <a:r>
                        <a:rPr lang="it-IT" sz="1100" b="1" i="0" u="none" strike="noStrike" dirty="0" smtClean="0">
                          <a:solidFill>
                            <a:schemeClr val="tx1"/>
                          </a:solidFill>
                          <a:effectLst/>
                          <a:latin typeface="Arial" panose="020B0604020202020204" pitchFamily="34" charset="0"/>
                          <a:cs typeface="Arial" panose="020B0604020202020204" pitchFamily="34" charset="0"/>
                        </a:rPr>
                        <a:t>  </a:t>
                      </a:r>
                      <a:r>
                        <a:rPr lang="it-IT" sz="1000" b="1" i="0" u="none" strike="noStrike" dirty="0" smtClean="0">
                          <a:solidFill>
                            <a:schemeClr val="tx1"/>
                          </a:solidFill>
                          <a:effectLst/>
                          <a:latin typeface="Arial" panose="020B0604020202020204" pitchFamily="34" charset="0"/>
                          <a:cs typeface="Arial" panose="020B0604020202020204" pitchFamily="34" charset="0"/>
                        </a:rPr>
                        <a:t>Alta Carnia </a:t>
                      </a:r>
                    </a:p>
                    <a:p>
                      <a:pPr marL="0" indent="0" algn="l" fontAlgn="ctr">
                        <a:buFont typeface="Arial" panose="020B0604020202020204" pitchFamily="34" charset="0"/>
                        <a:buNone/>
                      </a:pPr>
                      <a:r>
                        <a:rPr lang="it-IT" sz="1000" b="1" i="0" u="none" strike="noStrike" dirty="0" smtClean="0">
                          <a:solidFill>
                            <a:schemeClr val="tx1"/>
                          </a:solidFill>
                          <a:effectLst/>
                          <a:latin typeface="Arial" panose="020B0604020202020204" pitchFamily="34" charset="0"/>
                          <a:cs typeface="Arial" panose="020B0604020202020204" pitchFamily="34" charset="0"/>
                        </a:rPr>
                        <a:t>  Dolomiti Friulane</a:t>
                      </a:r>
                    </a:p>
                    <a:p>
                      <a:pPr marL="0" indent="0" algn="l" fontAlgn="ctr">
                        <a:buFont typeface="Arial" panose="020B0604020202020204" pitchFamily="34" charset="0"/>
                        <a:buNone/>
                      </a:pPr>
                      <a:r>
                        <a:rPr lang="it-IT" sz="1000" b="1" i="0" u="none" strike="noStrike" dirty="0" smtClean="0">
                          <a:solidFill>
                            <a:schemeClr val="tx1"/>
                          </a:solidFill>
                          <a:effectLst/>
                          <a:latin typeface="Arial" panose="020B0604020202020204" pitchFamily="34" charset="0"/>
                          <a:cs typeface="Arial" panose="020B0604020202020204" pitchFamily="34" charset="0"/>
                        </a:rPr>
                        <a:t>  Val Canale-Canal</a:t>
                      </a:r>
                      <a:r>
                        <a:rPr lang="it-IT" sz="1000" b="1" i="0" u="none" strike="noStrike" baseline="0" dirty="0" smtClean="0">
                          <a:solidFill>
                            <a:schemeClr val="tx1"/>
                          </a:solidFill>
                          <a:effectLst/>
                          <a:latin typeface="Arial" panose="020B0604020202020204" pitchFamily="34" charset="0"/>
                          <a:cs typeface="Arial" panose="020B0604020202020204" pitchFamily="34" charset="0"/>
                        </a:rPr>
                        <a:t> del </a:t>
                      </a:r>
                      <a:r>
                        <a:rPr lang="it-IT" sz="1000" b="1" i="0" u="none" strike="noStrike" dirty="0" smtClean="0">
                          <a:solidFill>
                            <a:schemeClr val="tx1"/>
                          </a:solidFill>
                          <a:effectLst/>
                          <a:latin typeface="Arial" panose="020B0604020202020204" pitchFamily="34" charset="0"/>
                          <a:cs typeface="Arial" panose="020B0604020202020204" pitchFamily="34" charset="0"/>
                        </a:rPr>
                        <a:t>Ferro</a:t>
                      </a:r>
                    </a:p>
                    <a:p>
                      <a:pPr algn="ctr" fontAlgn="ctr"/>
                      <a:endParaRPr lang="it-IT" sz="300" b="1" i="0" u="none" strike="noStrike" dirty="0" smtClean="0">
                        <a:solidFill>
                          <a:schemeClr val="tx1"/>
                        </a:solidFill>
                        <a:effectLst/>
                        <a:latin typeface="Arial" panose="020B0604020202020204" pitchFamily="34" charset="0"/>
                        <a:cs typeface="Arial" panose="020B0604020202020204" pitchFamily="34" charset="0"/>
                      </a:endParaRPr>
                    </a:p>
                    <a:p>
                      <a:pPr algn="ctr" fontAlgn="ctr"/>
                      <a:r>
                        <a:rPr lang="it-IT" sz="1100" b="1" i="0" u="none" strike="noStrike" dirty="0" smtClean="0">
                          <a:solidFill>
                            <a:schemeClr val="tx1"/>
                          </a:solidFill>
                          <a:effectLst/>
                          <a:latin typeface="Arial" panose="020B0604020202020204" pitchFamily="34" charset="0"/>
                          <a:cs typeface="Arial" panose="020B0604020202020204" pitchFamily="34" charset="0"/>
                        </a:rPr>
                        <a:t>43</a:t>
                      </a:r>
                      <a:r>
                        <a:rPr lang="it-IT" sz="1100" b="1" i="0" u="none" strike="noStrike" baseline="0" dirty="0" smtClean="0">
                          <a:solidFill>
                            <a:schemeClr val="tx1"/>
                          </a:solidFill>
                          <a:effectLst/>
                          <a:latin typeface="Arial" panose="020B0604020202020204" pitchFamily="34" charset="0"/>
                          <a:cs typeface="Arial" panose="020B0604020202020204" pitchFamily="34" charset="0"/>
                        </a:rPr>
                        <a:t> comuni </a:t>
                      </a:r>
                    </a:p>
                    <a:p>
                      <a:pPr marL="0" marR="0" indent="0" algn="ctr" defTabSz="914400" rtl="0" eaLnBrk="1" fontAlgn="ctr" latinLnBrk="0" hangingPunct="1">
                        <a:lnSpc>
                          <a:spcPct val="100000"/>
                        </a:lnSpc>
                        <a:spcBef>
                          <a:spcPts val="0"/>
                        </a:spcBef>
                        <a:spcAft>
                          <a:spcPts val="0"/>
                        </a:spcAft>
                        <a:buClrTx/>
                        <a:buSzTx/>
                        <a:buFontTx/>
                        <a:buNone/>
                        <a:tabLst/>
                        <a:defRPr/>
                      </a:pPr>
                      <a:r>
                        <a:rPr lang="it-IT" sz="1100" b="1" i="0" u="none" strike="noStrike" baseline="0" dirty="0" smtClean="0">
                          <a:solidFill>
                            <a:schemeClr val="tx1"/>
                          </a:solidFill>
                          <a:effectLst/>
                          <a:latin typeface="Arial" panose="020B0604020202020204" pitchFamily="34" charset="0"/>
                          <a:cs typeface="Arial" panose="020B0604020202020204" pitchFamily="34" charset="0"/>
                        </a:rPr>
                        <a:t>58.000 (popolazione interessata)</a:t>
                      </a:r>
                      <a:endParaRPr lang="it-IT" sz="300" b="1" i="0" u="none" strike="noStrike" dirty="0" smtClean="0">
                        <a:solidFill>
                          <a:schemeClr val="tx1"/>
                        </a:solidFill>
                        <a:effectLst/>
                        <a:latin typeface="Arial" panose="020B0604020202020204" pitchFamily="34" charset="0"/>
                        <a:cs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2336761833"/>
                  </a:ext>
                </a:extLst>
              </a:tr>
              <a:tr h="375791">
                <a:tc>
                  <a:txBody>
                    <a:bodyPr/>
                    <a:lstStyle/>
                    <a:p>
                      <a:pPr algn="ctr" fontAlgn="b"/>
                      <a:endParaRPr lang="it-IT"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411738289"/>
                  </a:ext>
                </a:extLst>
              </a:tr>
              <a:tr h="742043">
                <a:tc>
                  <a:txBody>
                    <a:bodyPr/>
                    <a:lstStyle/>
                    <a:p>
                      <a:pPr algn="ctr" fontAlgn="b"/>
                      <a:endParaRPr lang="it-IT"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4165700156"/>
                  </a:ext>
                </a:extLst>
              </a:tr>
              <a:tr h="430288">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200" b="1" i="0" u="none" strike="noStrike" dirty="0" smtClean="0">
                          <a:solidFill>
                            <a:schemeClr val="tx1"/>
                          </a:solidFill>
                          <a:effectLst/>
                          <a:latin typeface="Arial" panose="020B0604020202020204" pitchFamily="34" charset="0"/>
                          <a:cs typeface="Arial" panose="020B0604020202020204" pitchFamily="34" charset="0"/>
                        </a:rPr>
                        <a:t>9.757.646,36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1298535493"/>
                  </a:ext>
                </a:extLst>
              </a:tr>
              <a:tr h="558917">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200" b="1" i="0" u="none" strike="noStrike" kern="1200" dirty="0" smtClean="0">
                          <a:solidFill>
                            <a:schemeClr val="tx1"/>
                          </a:solidFill>
                          <a:effectLst/>
                          <a:latin typeface="Arial" panose="020B0604020202020204" pitchFamily="34" charset="0"/>
                          <a:ea typeface="+mn-ea"/>
                          <a:cs typeface="Arial" panose="020B0604020202020204" pitchFamily="34" charset="0"/>
                        </a:rPr>
                        <a:t>2.020.000,00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3960911880"/>
                  </a:ext>
                </a:extLst>
              </a:tr>
              <a:tr h="384461">
                <a:tc>
                  <a:txBody>
                    <a:bodyPr/>
                    <a:lstStyle/>
                    <a:p>
                      <a:pPr algn="ctr" fontAlgn="b"/>
                      <a:endParaRPr lang="it-IT"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929180995"/>
                  </a:ext>
                </a:extLst>
              </a:tr>
              <a:tr h="277464">
                <a:tc>
                  <a:txBody>
                    <a:bodyPr/>
                    <a:lstStyle/>
                    <a:p>
                      <a:pPr algn="ctr" fontAlgn="b"/>
                      <a:endParaRPr lang="it-IT"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1028574138"/>
                  </a:ext>
                </a:extLst>
              </a:tr>
              <a:tr h="724477">
                <a:tc>
                  <a:txBody>
                    <a:bodyPr/>
                    <a:lstStyle/>
                    <a:p>
                      <a:pPr algn="ctr" fontAlgn="b"/>
                      <a:r>
                        <a:rPr lang="it-IT" sz="1200" b="1" i="0" u="none" strike="noStrike" dirty="0" smtClean="0">
                          <a:solidFill>
                            <a:schemeClr val="tx1"/>
                          </a:solidFill>
                          <a:effectLst/>
                          <a:latin typeface="Arial" panose="020B0604020202020204" pitchFamily="34" charset="0"/>
                          <a:cs typeface="Arial" panose="020B0604020202020204" pitchFamily="34" charset="0"/>
                        </a:rPr>
                        <a:t>11.777.646,36</a:t>
                      </a:r>
                    </a:p>
                    <a:p>
                      <a:pPr algn="ctr" fontAlgn="b"/>
                      <a:r>
                        <a:rPr lang="it-IT" sz="1200" b="1" i="0" u="none" strike="noStrike" dirty="0" smtClean="0">
                          <a:solidFill>
                            <a:schemeClr val="tx1"/>
                          </a:solidFill>
                          <a:effectLst/>
                          <a:latin typeface="Arial" panose="020B0604020202020204" pitchFamily="34" charset="0"/>
                          <a:cs typeface="Arial" panose="020B0604020202020204" pitchFamily="34" charset="0"/>
                        </a:rPr>
                        <a:t>(3,7%)</a:t>
                      </a:r>
                      <a:endParaRPr lang="it-IT"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3895093572"/>
                  </a:ext>
                </a:extLst>
              </a:tr>
            </a:tbl>
          </a:graphicData>
        </a:graphic>
      </p:graphicFrame>
      <p:graphicFrame>
        <p:nvGraphicFramePr>
          <p:cNvPr id="4" name="Tabella 3"/>
          <p:cNvGraphicFramePr>
            <a:graphicFrameLocks noGrp="1"/>
          </p:cNvGraphicFramePr>
          <p:nvPr/>
        </p:nvGraphicFramePr>
        <p:xfrm>
          <a:off x="7339340" y="903152"/>
          <a:ext cx="1433642" cy="5273201"/>
        </p:xfrm>
        <a:graphic>
          <a:graphicData uri="http://schemas.openxmlformats.org/drawingml/2006/table">
            <a:tbl>
              <a:tblPr/>
              <a:tblGrid>
                <a:gridCol w="1433642">
                  <a:extLst>
                    <a:ext uri="{9D8B030D-6E8A-4147-A177-3AD203B41FA5}">
                      <a16:colId xmlns:a16="http://schemas.microsoft.com/office/drawing/2014/main" val="1901488947"/>
                    </a:ext>
                  </a:extLst>
                </a:gridCol>
              </a:tblGrid>
              <a:tr h="1779760">
                <a:tc>
                  <a:txBody>
                    <a:bodyPr/>
                    <a:lstStyle/>
                    <a:p>
                      <a:pPr algn="ctr" fontAlgn="ctr"/>
                      <a:r>
                        <a:rPr lang="it-IT" sz="1400" b="1" i="0" u="none" strike="noStrike" dirty="0" smtClean="0">
                          <a:solidFill>
                            <a:schemeClr val="tx1"/>
                          </a:solidFill>
                          <a:effectLst/>
                          <a:latin typeface="Arial" panose="020B0604020202020204" pitchFamily="34" charset="0"/>
                          <a:cs typeface="Arial" panose="020B0604020202020204" pitchFamily="34" charset="0"/>
                        </a:rPr>
                        <a:t>Strategia regionale per il rilancio area montana </a:t>
                      </a:r>
                    </a:p>
                    <a:p>
                      <a:pPr algn="ctr" fontAlgn="ctr"/>
                      <a:endParaRPr lang="it-IT" sz="1100" b="1" i="0" u="none" strike="noStrike" dirty="0" smtClean="0">
                        <a:solidFill>
                          <a:schemeClr val="tx1"/>
                        </a:solidFill>
                        <a:effectLst/>
                        <a:latin typeface="Arial" panose="020B0604020202020204" pitchFamily="34" charset="0"/>
                        <a:cs typeface="Arial" panose="020B0604020202020204" pitchFamily="34" charset="0"/>
                      </a:endParaRPr>
                    </a:p>
                    <a:p>
                      <a:pPr algn="ctr" fontAlgn="ctr"/>
                      <a:r>
                        <a:rPr lang="it-IT" sz="1000" b="1" i="0" u="none" strike="noStrike" dirty="0" smtClean="0">
                          <a:solidFill>
                            <a:schemeClr val="tx1"/>
                          </a:solidFill>
                          <a:effectLst/>
                          <a:latin typeface="Arial" panose="020B0604020202020204" pitchFamily="34" charset="0"/>
                          <a:cs typeface="Arial" panose="020B0604020202020204" pitchFamily="34" charset="0"/>
                        </a:rPr>
                        <a:t>83 comuni</a:t>
                      </a:r>
                      <a:r>
                        <a:rPr lang="it-IT" sz="1000" b="1" i="0" u="none" strike="noStrike" baseline="0" dirty="0" smtClean="0">
                          <a:solidFill>
                            <a:schemeClr val="tx1"/>
                          </a:solidFill>
                          <a:effectLst/>
                          <a:latin typeface="Arial" panose="020B0604020202020204" pitchFamily="34" charset="0"/>
                          <a:cs typeface="Arial" panose="020B0604020202020204" pitchFamily="34" charset="0"/>
                        </a:rPr>
                        <a:t> </a:t>
                      </a:r>
                    </a:p>
                    <a:p>
                      <a:pPr algn="ctr" fontAlgn="ctr"/>
                      <a:r>
                        <a:rPr lang="it-IT" sz="1000" b="1" i="0" u="none" strike="noStrike" baseline="0" dirty="0" smtClean="0">
                          <a:solidFill>
                            <a:schemeClr val="tx1"/>
                          </a:solidFill>
                          <a:effectLst/>
                          <a:latin typeface="Arial" panose="020B0604020202020204" pitchFamily="34" charset="0"/>
                          <a:cs typeface="Arial" panose="020B0604020202020204" pitchFamily="34" charset="0"/>
                        </a:rPr>
                        <a:t>130mila (popolazione interessata)</a:t>
                      </a:r>
                      <a:endParaRPr lang="it-IT" sz="1000" b="1" i="0" u="none" strike="noStrike" dirty="0" smtClean="0">
                        <a:solidFill>
                          <a:schemeClr val="tx1"/>
                        </a:solidFill>
                        <a:effectLst/>
                        <a:latin typeface="Arial" panose="020B0604020202020204" pitchFamily="34" charset="0"/>
                        <a:cs typeface="Arial" panose="020B0604020202020204" pitchFamily="34" charset="0"/>
                      </a:endParaRPr>
                    </a:p>
                    <a:p>
                      <a:pPr algn="ctr" fontAlgn="ctr"/>
                      <a:r>
                        <a:rPr lang="it-IT" sz="1000" b="1" i="0" u="none" strike="noStrike" dirty="0" smtClean="0">
                          <a:solidFill>
                            <a:schemeClr val="tx1"/>
                          </a:solidFill>
                          <a:effectLst/>
                          <a:latin typeface="Arial" panose="020B0604020202020204" pitchFamily="34" charset="0"/>
                          <a:cs typeface="Arial" panose="020B0604020202020204" pitchFamily="34" charset="0"/>
                        </a:rPr>
                        <a:t>Riserva finanziaria</a:t>
                      </a:r>
                      <a:r>
                        <a:rPr lang="it-IT" sz="1000" b="1" i="0" u="none" strike="noStrike" baseline="0" dirty="0" smtClean="0">
                          <a:solidFill>
                            <a:schemeClr val="tx1"/>
                          </a:solidFill>
                          <a:effectLst/>
                          <a:latin typeface="Arial" panose="020B0604020202020204" pitchFamily="34" charset="0"/>
                          <a:cs typeface="Arial" panose="020B0604020202020204" pitchFamily="34" charset="0"/>
                        </a:rPr>
                        <a:t> </a:t>
                      </a:r>
                    </a:p>
                    <a:p>
                      <a:pPr algn="ctr" fontAlgn="ctr"/>
                      <a:endParaRPr lang="it-IT" sz="9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3297242180"/>
                  </a:ext>
                </a:extLst>
              </a:tr>
              <a:tr h="375791">
                <a:tc>
                  <a:txBody>
                    <a:bodyPr/>
                    <a:lstStyle/>
                    <a:p>
                      <a:pPr algn="ctr" fontAlgn="b"/>
                      <a:r>
                        <a:rPr lang="it-IT" sz="1200" dirty="0" smtClean="0">
                          <a:solidFill>
                            <a:schemeClr val="tx1"/>
                          </a:solidFill>
                          <a:latin typeface="Arial" panose="020B0604020202020204" pitchFamily="34" charset="0"/>
                          <a:cs typeface="Arial" panose="020B0604020202020204" pitchFamily="34" charset="0"/>
                        </a:rPr>
                        <a:t>1.510.000,00</a:t>
                      </a:r>
                      <a:endParaRPr lang="it-IT"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3127254961"/>
                  </a:ext>
                </a:extLst>
              </a:tr>
              <a:tr h="742043">
                <a:tc>
                  <a:txBody>
                    <a:bodyPr/>
                    <a:lstStyle/>
                    <a:p>
                      <a:pPr algn="ctr" fontAlgn="b"/>
                      <a:endParaRPr lang="it-IT"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2472027079"/>
                  </a:ext>
                </a:extLst>
              </a:tr>
              <a:tr h="430288">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200" dirty="0" smtClean="0">
                          <a:solidFill>
                            <a:schemeClr val="tx1"/>
                          </a:solidFill>
                          <a:latin typeface="Arial" panose="020B0604020202020204" pitchFamily="34" charset="0"/>
                          <a:cs typeface="Arial" panose="020B0604020202020204" pitchFamily="34" charset="0"/>
                        </a:rPr>
                        <a:t>1.550.000,00</a:t>
                      </a:r>
                      <a:endParaRPr lang="it-IT"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641903612"/>
                  </a:ext>
                </a:extLst>
              </a:tr>
              <a:tr h="558917">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200" dirty="0" smtClean="0">
                          <a:solidFill>
                            <a:schemeClr val="tx1"/>
                          </a:solidFill>
                          <a:latin typeface="Arial" panose="020B0604020202020204" pitchFamily="34" charset="0"/>
                          <a:cs typeface="Arial" panose="020B0604020202020204" pitchFamily="34" charset="0"/>
                        </a:rPr>
                        <a:t>1.600.000,00</a:t>
                      </a:r>
                      <a:endParaRPr lang="it-IT" sz="1200" b="0" i="0" u="none" strike="noStrike" dirty="0" smtClean="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3579726602"/>
                  </a:ext>
                </a:extLst>
              </a:tr>
              <a:tr h="384461">
                <a:tc>
                  <a:txBody>
                    <a:bodyPr/>
                    <a:lstStyle/>
                    <a:p>
                      <a:pPr algn="ctr" fontAlgn="b"/>
                      <a:endParaRPr lang="it-IT"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3115086385"/>
                  </a:ext>
                </a:extLst>
              </a:tr>
              <a:tr h="277464">
                <a:tc>
                  <a:txBody>
                    <a:bodyPr/>
                    <a:lstStyle/>
                    <a:p>
                      <a:pPr algn="ctr" fontAlgn="b"/>
                      <a:endParaRPr lang="it-IT"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3796060392"/>
                  </a:ext>
                </a:extLst>
              </a:tr>
              <a:tr h="724477">
                <a:tc>
                  <a:txBody>
                    <a:bodyPr/>
                    <a:lstStyle/>
                    <a:p>
                      <a:pPr algn="ctr" fontAlgn="b"/>
                      <a:r>
                        <a:rPr lang="it-IT" sz="1200" b="1" i="0" u="none" strike="noStrike" dirty="0" smtClean="0">
                          <a:solidFill>
                            <a:schemeClr val="tx1"/>
                          </a:solidFill>
                          <a:effectLst/>
                          <a:latin typeface="Arial" panose="020B0604020202020204" pitchFamily="34" charset="0"/>
                          <a:cs typeface="Arial" panose="020B0604020202020204" pitchFamily="34" charset="0"/>
                        </a:rPr>
                        <a:t>4.660.000,00</a:t>
                      </a:r>
                    </a:p>
                    <a:p>
                      <a:pPr algn="ctr" fontAlgn="b"/>
                      <a:r>
                        <a:rPr lang="it-IT" sz="1200" b="1" i="0" u="none" strike="noStrike" dirty="0" smtClean="0">
                          <a:solidFill>
                            <a:schemeClr val="tx1"/>
                          </a:solidFill>
                          <a:effectLst/>
                          <a:latin typeface="Arial" panose="020B0604020202020204" pitchFamily="34" charset="0"/>
                          <a:cs typeface="Arial" panose="020B0604020202020204" pitchFamily="34" charset="0"/>
                        </a:rPr>
                        <a:t>(1,5%)</a:t>
                      </a:r>
                      <a:endParaRPr lang="it-IT" sz="12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3049626448"/>
                  </a:ext>
                </a:extLst>
              </a:tr>
            </a:tbl>
          </a:graphicData>
        </a:graphic>
      </p:graphicFrame>
      <p:graphicFrame>
        <p:nvGraphicFramePr>
          <p:cNvPr id="5" name="Tabella 4"/>
          <p:cNvGraphicFramePr>
            <a:graphicFrameLocks noGrp="1"/>
          </p:cNvGraphicFramePr>
          <p:nvPr/>
        </p:nvGraphicFramePr>
        <p:xfrm>
          <a:off x="8794105" y="903153"/>
          <a:ext cx="1645621" cy="5273201"/>
        </p:xfrm>
        <a:graphic>
          <a:graphicData uri="http://schemas.openxmlformats.org/drawingml/2006/table">
            <a:tbl>
              <a:tblPr/>
              <a:tblGrid>
                <a:gridCol w="1645621">
                  <a:extLst>
                    <a:ext uri="{9D8B030D-6E8A-4147-A177-3AD203B41FA5}">
                      <a16:colId xmlns:a16="http://schemas.microsoft.com/office/drawing/2014/main" val="1408506916"/>
                    </a:ext>
                  </a:extLst>
                </a:gridCol>
              </a:tblGrid>
              <a:tr h="1779760">
                <a:tc>
                  <a:txBody>
                    <a:bodyPr/>
                    <a:lstStyle/>
                    <a:p>
                      <a:pPr algn="ctr" fontAlgn="ctr"/>
                      <a:r>
                        <a:rPr lang="it-IT" sz="1200" b="1" i="0" u="none" strike="noStrike" dirty="0" smtClean="0">
                          <a:solidFill>
                            <a:schemeClr val="tx1">
                              <a:lumMod val="50000"/>
                              <a:lumOff val="50000"/>
                            </a:schemeClr>
                          </a:solidFill>
                          <a:effectLst/>
                          <a:latin typeface="Arial" panose="020B0604020202020204" pitchFamily="34" charset="0"/>
                          <a:cs typeface="Arial" panose="020B0604020202020204" pitchFamily="34" charset="0"/>
                        </a:rPr>
                        <a:t>4 </a:t>
                      </a:r>
                      <a:r>
                        <a:rPr lang="it-IT" sz="1400" b="1" i="0" u="none" strike="noStrike" dirty="0" smtClean="0">
                          <a:solidFill>
                            <a:schemeClr val="tx1">
                              <a:lumMod val="50000"/>
                              <a:lumOff val="50000"/>
                            </a:schemeClr>
                          </a:solidFill>
                          <a:effectLst/>
                          <a:latin typeface="Arial" panose="020B0604020202020204" pitchFamily="34" charset="0"/>
                          <a:cs typeface="Arial" panose="020B0604020202020204" pitchFamily="34" charset="0"/>
                        </a:rPr>
                        <a:t>Strategie di sviluppo</a:t>
                      </a:r>
                      <a:r>
                        <a:rPr lang="it-IT" sz="1400" b="1" i="0" u="none" strike="noStrike" baseline="0" dirty="0" smtClean="0">
                          <a:solidFill>
                            <a:schemeClr val="tx1">
                              <a:lumMod val="50000"/>
                              <a:lumOff val="50000"/>
                            </a:schemeClr>
                          </a:solidFill>
                          <a:effectLst/>
                          <a:latin typeface="Arial" panose="020B0604020202020204" pitchFamily="34" charset="0"/>
                          <a:cs typeface="Arial" panose="020B0604020202020204" pitchFamily="34" charset="0"/>
                        </a:rPr>
                        <a:t> urbano sostenibile</a:t>
                      </a:r>
                    </a:p>
                    <a:p>
                      <a:pPr algn="ctr" fontAlgn="ctr"/>
                      <a:r>
                        <a:rPr lang="it-IT" sz="1200" b="1" i="0" u="none" strike="noStrike" baseline="0" dirty="0" smtClean="0">
                          <a:solidFill>
                            <a:schemeClr val="tx1">
                              <a:lumMod val="50000"/>
                              <a:lumOff val="50000"/>
                            </a:schemeClr>
                          </a:solidFill>
                          <a:effectLst/>
                          <a:latin typeface="Arial" panose="020B0604020202020204" pitchFamily="34" charset="0"/>
                          <a:cs typeface="Arial" panose="020B0604020202020204" pitchFamily="34" charset="0"/>
                        </a:rPr>
                        <a:t/>
                      </a:r>
                      <a:br>
                        <a:rPr lang="it-IT" sz="1200" b="1" i="0" u="none" strike="noStrike" baseline="0" dirty="0" smtClean="0">
                          <a:solidFill>
                            <a:schemeClr val="tx1">
                              <a:lumMod val="50000"/>
                              <a:lumOff val="50000"/>
                            </a:schemeClr>
                          </a:solidFill>
                          <a:effectLst/>
                          <a:latin typeface="Arial" panose="020B0604020202020204" pitchFamily="34" charset="0"/>
                          <a:cs typeface="Arial" panose="020B0604020202020204" pitchFamily="34" charset="0"/>
                        </a:rPr>
                      </a:br>
                      <a:r>
                        <a:rPr lang="it-IT" sz="1200" b="1" i="0" u="none" strike="noStrike" baseline="0" dirty="0" smtClean="0">
                          <a:solidFill>
                            <a:schemeClr val="tx1">
                              <a:lumMod val="50000"/>
                              <a:lumOff val="50000"/>
                            </a:schemeClr>
                          </a:solidFill>
                          <a:effectLst/>
                          <a:latin typeface="Arial" panose="020B0604020202020204" pitchFamily="34" charset="0"/>
                          <a:cs typeface="Arial" panose="020B0604020202020204" pitchFamily="34" charset="0"/>
                        </a:rPr>
                        <a:t>30% pop. e imprese</a:t>
                      </a:r>
                    </a:p>
                    <a:p>
                      <a:pPr algn="ctr" fontAlgn="ctr"/>
                      <a:endParaRPr lang="it-IT" sz="1200" b="1" i="0" u="none" strike="noStrike" baseline="0" dirty="0" smtClean="0">
                        <a:solidFill>
                          <a:schemeClr val="tx1">
                            <a:lumMod val="50000"/>
                            <a:lumOff val="50000"/>
                          </a:schemeClr>
                        </a:solidFill>
                        <a:effectLst/>
                        <a:latin typeface="Arial" panose="020B0604020202020204" pitchFamily="34" charset="0"/>
                        <a:cs typeface="Arial" panose="020B0604020202020204" pitchFamily="34" charset="0"/>
                      </a:endParaRPr>
                    </a:p>
                    <a:p>
                      <a:pPr algn="ctr" fontAlgn="ctr"/>
                      <a:r>
                        <a:rPr lang="it-IT" sz="1200" b="1" i="0" u="none" strike="noStrike" baseline="0" dirty="0" smtClean="0">
                          <a:solidFill>
                            <a:schemeClr val="tx1">
                              <a:lumMod val="50000"/>
                              <a:lumOff val="50000"/>
                            </a:schemeClr>
                          </a:solidFill>
                          <a:effectLst/>
                          <a:latin typeface="Arial" panose="020B0604020202020204" pitchFamily="34" charset="0"/>
                          <a:cs typeface="Arial" panose="020B0604020202020204" pitchFamily="34" charset="0"/>
                        </a:rPr>
                        <a:t>4 ex. capoluoghi di provincia</a:t>
                      </a:r>
                    </a:p>
                    <a:p>
                      <a:pPr algn="ctr" fontAlgn="ctr"/>
                      <a:r>
                        <a:rPr lang="it-IT" sz="1200" b="1" i="0" u="none" strike="noStrike" dirty="0" smtClean="0">
                          <a:solidFill>
                            <a:schemeClr val="tx1">
                              <a:lumMod val="50000"/>
                              <a:lumOff val="50000"/>
                            </a:schemeClr>
                          </a:solidFill>
                          <a:effectLst/>
                          <a:latin typeface="Arial" panose="020B0604020202020204" pitchFamily="34" charset="0"/>
                          <a:cs typeface="Arial" panose="020B0604020202020204" pitchFamily="34" charset="0"/>
                        </a:rPr>
                        <a:t>(Asse 4)</a:t>
                      </a:r>
                      <a:endParaRPr lang="it-IT" sz="1200" b="1" i="0" u="none" strike="noStrike" dirty="0">
                        <a:solidFill>
                          <a:schemeClr val="tx1">
                            <a:lumMod val="50000"/>
                            <a:lumOff val="50000"/>
                          </a:schemeClr>
                        </a:solidFill>
                        <a:effectLst/>
                        <a:latin typeface="Arial" panose="020B0604020202020204" pitchFamily="34" charset="0"/>
                        <a:cs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784394365"/>
                  </a:ext>
                </a:extLst>
              </a:tr>
              <a:tr h="375791">
                <a:tc>
                  <a:txBody>
                    <a:bodyPr/>
                    <a:lstStyle/>
                    <a:p>
                      <a:pPr algn="ctr" fontAlgn="b"/>
                      <a:endParaRPr lang="it-IT"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62188227"/>
                  </a:ext>
                </a:extLst>
              </a:tr>
              <a:tr h="742043">
                <a:tc>
                  <a:txBody>
                    <a:bodyPr/>
                    <a:lstStyle/>
                    <a:p>
                      <a:pPr algn="ctr" fontAlgn="b"/>
                      <a:r>
                        <a:rPr lang="it-IT" sz="1200" b="0" i="0" u="none" strike="noStrike" dirty="0" smtClean="0">
                          <a:solidFill>
                            <a:schemeClr val="tx1">
                              <a:lumMod val="65000"/>
                              <a:lumOff val="35000"/>
                            </a:schemeClr>
                          </a:solidFill>
                          <a:effectLst/>
                          <a:latin typeface="Arial" panose="020B0604020202020204" pitchFamily="34" charset="0"/>
                          <a:cs typeface="Arial" panose="020B0604020202020204" pitchFamily="34" charset="0"/>
                        </a:rPr>
                        <a:t>2.460.147,00 </a:t>
                      </a:r>
                      <a:endParaRPr lang="it-IT" sz="1200" b="0" i="0" u="none" strike="noStrike" dirty="0">
                        <a:solidFill>
                          <a:schemeClr val="tx1">
                            <a:lumMod val="65000"/>
                            <a:lumOff val="35000"/>
                          </a:schemeClr>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490658036"/>
                  </a:ext>
                </a:extLst>
              </a:tr>
              <a:tr h="430288">
                <a:tc>
                  <a:txBody>
                    <a:bodyPr/>
                    <a:lstStyle/>
                    <a:p>
                      <a:pPr algn="ctr" fontAlgn="ctr"/>
                      <a:r>
                        <a:rPr lang="it-IT" sz="1200" b="0" i="0" u="none" strike="noStrike" dirty="0">
                          <a:solidFill>
                            <a:schemeClr val="tx1">
                              <a:lumMod val="65000"/>
                              <a:lumOff val="35000"/>
                            </a:schemeClr>
                          </a:solidFill>
                          <a:effectLst/>
                          <a:latin typeface="Arial" panose="020B0604020202020204" pitchFamily="34" charset="0"/>
                          <a:cs typeface="Arial" panose="020B0604020202020204" pitchFamily="34" charset="0"/>
                        </a:rPr>
                        <a:t>3.804.767,00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453359956"/>
                  </a:ext>
                </a:extLst>
              </a:tr>
              <a:tr h="558917">
                <a:tc>
                  <a:txBody>
                    <a:bodyPr/>
                    <a:lstStyle/>
                    <a:p>
                      <a:pPr marL="0" algn="ctr" defTabSz="914400" rtl="0" eaLnBrk="1" fontAlgn="b" latinLnBrk="0" hangingPunct="1"/>
                      <a:r>
                        <a:rPr lang="it-IT" sz="1200" b="0" i="0" u="none" strike="noStrike" kern="1200" dirty="0" smtClean="0">
                          <a:solidFill>
                            <a:schemeClr val="tx1">
                              <a:lumMod val="65000"/>
                              <a:lumOff val="35000"/>
                            </a:schemeClr>
                          </a:solidFill>
                          <a:effectLst/>
                          <a:latin typeface="Arial" panose="020B0604020202020204" pitchFamily="34" charset="0"/>
                          <a:ea typeface="+mn-ea"/>
                          <a:cs typeface="Arial" panose="020B0604020202020204" pitchFamily="34" charset="0"/>
                        </a:rPr>
                        <a:t>3.673.787,00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379267114"/>
                  </a:ext>
                </a:extLst>
              </a:tr>
              <a:tr h="384461">
                <a:tc>
                  <a:txBody>
                    <a:bodyPr/>
                    <a:lstStyle/>
                    <a:p>
                      <a:pPr algn="ctr" fontAlgn="b"/>
                      <a:r>
                        <a:rPr lang="it-IT" sz="1200" b="0" i="0" u="none" strike="noStrike" dirty="0" smtClean="0">
                          <a:solidFill>
                            <a:schemeClr val="tx1">
                              <a:lumMod val="65000"/>
                              <a:lumOff val="35000"/>
                            </a:schemeClr>
                          </a:solidFill>
                          <a:effectLst/>
                          <a:latin typeface="Arial" panose="020B0604020202020204" pitchFamily="34" charset="0"/>
                          <a:cs typeface="Arial" panose="020B0604020202020204" pitchFamily="34" charset="0"/>
                        </a:rPr>
                        <a:t>4.722.021,00 </a:t>
                      </a:r>
                      <a:endParaRPr lang="it-IT" sz="1200" b="0" i="0" u="none" strike="noStrike" dirty="0">
                        <a:solidFill>
                          <a:schemeClr val="tx1">
                            <a:lumMod val="65000"/>
                            <a:lumOff val="35000"/>
                          </a:schemeClr>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462515995"/>
                  </a:ext>
                </a:extLst>
              </a:tr>
              <a:tr h="277464">
                <a:tc>
                  <a:txBody>
                    <a:bodyPr/>
                    <a:lstStyle/>
                    <a:p>
                      <a:pPr algn="ctr" fontAlgn="b"/>
                      <a:endParaRPr lang="it-IT" sz="1200" b="0" i="0" u="none" strike="noStrike" dirty="0">
                        <a:solidFill>
                          <a:schemeClr val="tx1">
                            <a:lumMod val="65000"/>
                            <a:lumOff val="35000"/>
                          </a:schemeClr>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036252789"/>
                  </a:ext>
                </a:extLst>
              </a:tr>
              <a:tr h="724477">
                <a:tc>
                  <a:txBody>
                    <a:bodyPr/>
                    <a:lstStyle/>
                    <a:p>
                      <a:pPr algn="ctr" fontAlgn="b"/>
                      <a:r>
                        <a:rPr lang="it-IT" sz="1200" b="1" i="0" u="none" strike="noStrike" dirty="0" smtClean="0">
                          <a:solidFill>
                            <a:schemeClr val="tx1">
                              <a:lumMod val="65000"/>
                              <a:lumOff val="35000"/>
                            </a:schemeClr>
                          </a:solidFill>
                          <a:effectLst/>
                          <a:latin typeface="Arial" panose="020B0604020202020204" pitchFamily="34" charset="0"/>
                          <a:cs typeface="Arial" panose="020B0604020202020204" pitchFamily="34" charset="0"/>
                        </a:rPr>
                        <a:t> 14.660.722,00</a:t>
                      </a:r>
                    </a:p>
                    <a:p>
                      <a:pPr algn="ctr" fontAlgn="b"/>
                      <a:r>
                        <a:rPr lang="it-IT" sz="1200" b="1" i="0" u="none" strike="noStrike" dirty="0" smtClean="0">
                          <a:solidFill>
                            <a:schemeClr val="tx1">
                              <a:lumMod val="65000"/>
                              <a:lumOff val="35000"/>
                            </a:schemeClr>
                          </a:solidFill>
                          <a:effectLst/>
                          <a:latin typeface="Arial" panose="020B0604020202020204" pitchFamily="34" charset="0"/>
                          <a:cs typeface="Arial" panose="020B0604020202020204" pitchFamily="34" charset="0"/>
                        </a:rPr>
                        <a:t>(4,6%)</a:t>
                      </a:r>
                      <a:endParaRPr lang="it-IT" sz="1200" b="1" i="0" u="none" strike="noStrike" dirty="0">
                        <a:solidFill>
                          <a:schemeClr val="tx1">
                            <a:lumMod val="65000"/>
                            <a:lumOff val="35000"/>
                          </a:schemeClr>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169433860"/>
                  </a:ext>
                </a:extLst>
              </a:tr>
            </a:tbl>
          </a:graphicData>
        </a:graphic>
      </p:graphicFrame>
      <p:graphicFrame>
        <p:nvGraphicFramePr>
          <p:cNvPr id="6" name="Tabella 5"/>
          <p:cNvGraphicFramePr>
            <a:graphicFrameLocks noGrp="1"/>
          </p:cNvGraphicFramePr>
          <p:nvPr/>
        </p:nvGraphicFramePr>
        <p:xfrm>
          <a:off x="10460849" y="903152"/>
          <a:ext cx="1424512" cy="5273201"/>
        </p:xfrm>
        <a:graphic>
          <a:graphicData uri="http://schemas.openxmlformats.org/drawingml/2006/table">
            <a:tbl>
              <a:tblPr/>
              <a:tblGrid>
                <a:gridCol w="1424512">
                  <a:extLst>
                    <a:ext uri="{9D8B030D-6E8A-4147-A177-3AD203B41FA5}">
                      <a16:colId xmlns:a16="http://schemas.microsoft.com/office/drawing/2014/main" val="3451055144"/>
                    </a:ext>
                  </a:extLst>
                </a:gridCol>
              </a:tblGrid>
              <a:tr h="1779760">
                <a:tc>
                  <a:txBody>
                    <a:bodyPr/>
                    <a:lstStyle/>
                    <a:p>
                      <a:pPr algn="ctr" fontAlgn="ctr"/>
                      <a:r>
                        <a:rPr lang="it-IT" sz="1200" b="1" i="0" u="none" strike="noStrike" dirty="0" smtClean="0">
                          <a:solidFill>
                            <a:schemeClr val="tx1">
                              <a:lumMod val="50000"/>
                              <a:lumOff val="50000"/>
                            </a:schemeClr>
                          </a:solidFill>
                          <a:effectLst/>
                          <a:latin typeface="Arial" panose="020B0604020202020204" pitchFamily="34" charset="0"/>
                          <a:cs typeface="Arial" panose="020B0604020202020204" pitchFamily="34" charset="0"/>
                        </a:rPr>
                        <a:t>3 </a:t>
                      </a:r>
                      <a:r>
                        <a:rPr lang="it-IT" sz="1400" b="1" i="0" u="none" strike="noStrike" dirty="0" smtClean="0">
                          <a:solidFill>
                            <a:schemeClr val="tx1">
                              <a:lumMod val="50000"/>
                              <a:lumOff val="50000"/>
                            </a:schemeClr>
                          </a:solidFill>
                          <a:effectLst/>
                          <a:latin typeface="Arial" panose="020B0604020202020204" pitchFamily="34" charset="0"/>
                          <a:cs typeface="Arial" panose="020B0604020202020204" pitchFamily="34" charset="0"/>
                        </a:rPr>
                        <a:t>Piani</a:t>
                      </a:r>
                      <a:r>
                        <a:rPr lang="it-IT" sz="1400" b="1" i="0" u="none" strike="noStrike" baseline="0" dirty="0" smtClean="0">
                          <a:solidFill>
                            <a:schemeClr val="tx1">
                              <a:lumMod val="50000"/>
                              <a:lumOff val="50000"/>
                            </a:schemeClr>
                          </a:solidFill>
                          <a:effectLst/>
                          <a:latin typeface="Arial" panose="020B0604020202020204" pitchFamily="34" charset="0"/>
                          <a:cs typeface="Arial" panose="020B0604020202020204" pitchFamily="34" charset="0"/>
                        </a:rPr>
                        <a:t> di rilancio </a:t>
                      </a:r>
                      <a:r>
                        <a:rPr lang="it-IT" sz="1400" b="1" i="0" u="none" strike="noStrike" dirty="0" smtClean="0">
                          <a:solidFill>
                            <a:schemeClr val="tx1">
                              <a:lumMod val="50000"/>
                              <a:lumOff val="50000"/>
                            </a:schemeClr>
                          </a:solidFill>
                          <a:effectLst/>
                          <a:latin typeface="Arial" panose="020B0604020202020204" pitchFamily="34" charset="0"/>
                          <a:cs typeface="Arial" panose="020B0604020202020204" pitchFamily="34" charset="0"/>
                        </a:rPr>
                        <a:t>  delle aree di crisi industriale</a:t>
                      </a:r>
                    </a:p>
                    <a:p>
                      <a:pPr algn="ctr" fontAlgn="ctr"/>
                      <a:endParaRPr lang="it-IT" sz="1200" b="1" i="0" u="none" strike="noStrike" dirty="0" smtClean="0">
                        <a:solidFill>
                          <a:schemeClr val="tx1">
                            <a:lumMod val="50000"/>
                            <a:lumOff val="50000"/>
                          </a:schemeClr>
                        </a:solidFill>
                        <a:effectLst/>
                        <a:latin typeface="Arial" panose="020B0604020202020204" pitchFamily="34" charset="0"/>
                        <a:cs typeface="Arial" panose="020B0604020202020204" pitchFamily="34" charset="0"/>
                      </a:endParaRPr>
                    </a:p>
                    <a:p>
                      <a:pPr marL="171450" indent="-171450" algn="l" fontAlgn="ctr">
                        <a:buFont typeface="Arial" panose="020B0604020202020204" pitchFamily="34" charset="0"/>
                        <a:buChar char="•"/>
                      </a:pPr>
                      <a:r>
                        <a:rPr lang="it-IT" sz="1200" b="1" i="0" u="none" strike="noStrike" dirty="0" smtClean="0">
                          <a:solidFill>
                            <a:schemeClr val="tx1">
                              <a:lumMod val="50000"/>
                              <a:lumOff val="50000"/>
                            </a:schemeClr>
                          </a:solidFill>
                          <a:effectLst/>
                          <a:latin typeface="Arial" panose="020B0604020202020204" pitchFamily="34" charset="0"/>
                          <a:cs typeface="Arial" panose="020B0604020202020204" pitchFamily="34" charset="0"/>
                        </a:rPr>
                        <a:t>Distretto</a:t>
                      </a:r>
                      <a:r>
                        <a:rPr lang="it-IT" sz="1200" b="1" i="0" u="none" strike="noStrike" baseline="0" dirty="0" smtClean="0">
                          <a:solidFill>
                            <a:schemeClr val="tx1">
                              <a:lumMod val="50000"/>
                              <a:lumOff val="50000"/>
                            </a:schemeClr>
                          </a:solidFill>
                          <a:effectLst/>
                          <a:latin typeface="Arial" panose="020B0604020202020204" pitchFamily="34" charset="0"/>
                          <a:cs typeface="Arial" panose="020B0604020202020204" pitchFamily="34" charset="0"/>
                        </a:rPr>
                        <a:t> sedia</a:t>
                      </a:r>
                    </a:p>
                    <a:p>
                      <a:pPr marL="171450" indent="-171450" algn="l" fontAlgn="ctr">
                        <a:buFont typeface="Arial" panose="020B0604020202020204" pitchFamily="34" charset="0"/>
                        <a:buChar char="•"/>
                      </a:pPr>
                      <a:r>
                        <a:rPr lang="it-IT" sz="1200" b="1" i="0" u="none" strike="noStrike" baseline="0" dirty="0" smtClean="0">
                          <a:solidFill>
                            <a:schemeClr val="tx1">
                              <a:lumMod val="50000"/>
                              <a:lumOff val="50000"/>
                            </a:schemeClr>
                          </a:solidFill>
                          <a:effectLst/>
                          <a:latin typeface="Arial" panose="020B0604020202020204" pitchFamily="34" charset="0"/>
                          <a:cs typeface="Arial" panose="020B0604020202020204" pitchFamily="34" charset="0"/>
                        </a:rPr>
                        <a:t>Distretto mobile</a:t>
                      </a:r>
                    </a:p>
                    <a:p>
                      <a:pPr marL="171450" indent="-171450" algn="l" fontAlgn="ctr">
                        <a:buFont typeface="Arial" panose="020B0604020202020204" pitchFamily="34" charset="0"/>
                        <a:buChar char="•"/>
                      </a:pPr>
                      <a:r>
                        <a:rPr lang="it-IT" sz="1200" b="1" i="0" u="none" strike="noStrike" baseline="0" dirty="0" smtClean="0">
                          <a:solidFill>
                            <a:schemeClr val="tx1">
                              <a:lumMod val="50000"/>
                              <a:lumOff val="50000"/>
                            </a:schemeClr>
                          </a:solidFill>
                          <a:effectLst/>
                          <a:latin typeface="Arial" panose="020B0604020202020204" pitchFamily="34" charset="0"/>
                          <a:cs typeface="Arial" panose="020B0604020202020204" pitchFamily="34" charset="0"/>
                        </a:rPr>
                        <a:t>Isontino</a:t>
                      </a:r>
                      <a:endParaRPr lang="it-IT" sz="1200" b="1" i="0" u="none" strike="noStrike" dirty="0" smtClean="0">
                        <a:solidFill>
                          <a:schemeClr val="tx1">
                            <a:lumMod val="50000"/>
                            <a:lumOff val="50000"/>
                          </a:schemeClr>
                        </a:solidFill>
                        <a:effectLst/>
                        <a:latin typeface="Arial" panose="020B0604020202020204" pitchFamily="34" charset="0"/>
                        <a:cs typeface="Arial" panose="020B0604020202020204" pitchFamily="34" charset="0"/>
                      </a:endParaRPr>
                    </a:p>
                    <a:p>
                      <a:pPr algn="ctr" fontAlgn="ctr"/>
                      <a:endParaRPr lang="it-IT" sz="1200" b="1" i="0" u="none" strike="noStrike" dirty="0" smtClean="0">
                        <a:solidFill>
                          <a:srgbClr val="000000"/>
                        </a:solidFill>
                        <a:effectLst/>
                        <a:latin typeface="Arial" panose="020B0604020202020204" pitchFamily="34" charset="0"/>
                        <a:cs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077541043"/>
                  </a:ext>
                </a:extLst>
              </a:tr>
              <a:tr h="375791">
                <a:tc>
                  <a:txBody>
                    <a:bodyPr/>
                    <a:lstStyle/>
                    <a:p>
                      <a:pPr algn="ctr" fontAlgn="b"/>
                      <a:endParaRPr lang="it-IT"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65090247"/>
                  </a:ext>
                </a:extLst>
              </a:tr>
              <a:tr h="742043">
                <a:tc>
                  <a:txBody>
                    <a:bodyPr/>
                    <a:lstStyle/>
                    <a:p>
                      <a:pPr algn="ctr" fontAlgn="b"/>
                      <a:endParaRPr lang="it-IT"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104072086"/>
                  </a:ext>
                </a:extLst>
              </a:tr>
              <a:tr h="430288">
                <a:tc>
                  <a:txBody>
                    <a:bodyPr/>
                    <a:lstStyle/>
                    <a:p>
                      <a:pPr algn="ctr" fontAlgn="ctr"/>
                      <a:r>
                        <a:rPr lang="it-IT" sz="1200" b="0" i="0" u="none" strike="noStrike" dirty="0">
                          <a:solidFill>
                            <a:schemeClr val="tx1">
                              <a:lumMod val="65000"/>
                              <a:lumOff val="35000"/>
                            </a:schemeClr>
                          </a:solidFill>
                          <a:effectLst/>
                          <a:latin typeface="Arial" panose="020B0604020202020204" pitchFamily="34" charset="0"/>
                          <a:cs typeface="Arial" panose="020B0604020202020204" pitchFamily="34" charset="0"/>
                        </a:rPr>
                        <a:t>5.296.153,55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827675173"/>
                  </a:ext>
                </a:extLst>
              </a:tr>
              <a:tr h="558917">
                <a:tc>
                  <a:txBody>
                    <a:bodyPr/>
                    <a:lstStyle/>
                    <a:p>
                      <a:pPr algn="ctr" fontAlgn="b"/>
                      <a:endParaRPr lang="it-IT"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901161050"/>
                  </a:ext>
                </a:extLst>
              </a:tr>
              <a:tr h="384461">
                <a:tc>
                  <a:txBody>
                    <a:bodyPr/>
                    <a:lstStyle/>
                    <a:p>
                      <a:pPr algn="ctr" fontAlgn="b"/>
                      <a:endParaRPr lang="it-IT"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100786365"/>
                  </a:ext>
                </a:extLst>
              </a:tr>
              <a:tr h="277464">
                <a:tc>
                  <a:txBody>
                    <a:bodyPr/>
                    <a:lstStyle/>
                    <a:p>
                      <a:pPr algn="ctr" fontAlgn="b"/>
                      <a:endParaRPr lang="it-IT"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310040435"/>
                  </a:ext>
                </a:extLst>
              </a:tr>
              <a:tr h="724477">
                <a:tc>
                  <a:txBody>
                    <a:bodyPr/>
                    <a:lstStyle/>
                    <a:p>
                      <a:pPr algn="ctr" fontAlgn="b"/>
                      <a:r>
                        <a:rPr lang="it-IT" sz="1200" b="1" i="0" u="none" strike="noStrike" dirty="0" smtClean="0">
                          <a:solidFill>
                            <a:schemeClr val="tx1">
                              <a:lumMod val="65000"/>
                              <a:lumOff val="35000"/>
                            </a:schemeClr>
                          </a:solidFill>
                          <a:effectLst/>
                          <a:latin typeface="Arial" panose="020B0604020202020204" pitchFamily="34" charset="0"/>
                          <a:cs typeface="Arial" panose="020B0604020202020204" pitchFamily="34" charset="0"/>
                        </a:rPr>
                        <a:t>5.296.153,55</a:t>
                      </a:r>
                      <a:br>
                        <a:rPr lang="it-IT" sz="1200" b="1" i="0" u="none" strike="noStrike" dirty="0" smtClean="0">
                          <a:solidFill>
                            <a:schemeClr val="tx1">
                              <a:lumMod val="65000"/>
                              <a:lumOff val="35000"/>
                            </a:schemeClr>
                          </a:solidFill>
                          <a:effectLst/>
                          <a:latin typeface="Arial" panose="020B0604020202020204" pitchFamily="34" charset="0"/>
                          <a:cs typeface="Arial" panose="020B0604020202020204" pitchFamily="34" charset="0"/>
                        </a:rPr>
                      </a:br>
                      <a:r>
                        <a:rPr lang="it-IT" sz="1200" b="1" i="0" u="none" strike="noStrike" dirty="0" smtClean="0">
                          <a:solidFill>
                            <a:schemeClr val="tx1">
                              <a:lumMod val="65000"/>
                              <a:lumOff val="35000"/>
                            </a:schemeClr>
                          </a:solidFill>
                          <a:effectLst/>
                          <a:latin typeface="Arial" panose="020B0604020202020204" pitchFamily="34" charset="0"/>
                          <a:cs typeface="Arial" panose="020B0604020202020204" pitchFamily="34" charset="0"/>
                        </a:rPr>
                        <a:t>(1,7%)</a:t>
                      </a:r>
                      <a:endParaRPr lang="it-IT" sz="1200" b="1" i="0" u="none" strike="noStrike" dirty="0">
                        <a:solidFill>
                          <a:schemeClr val="tx1">
                            <a:lumMod val="65000"/>
                            <a:lumOff val="35000"/>
                          </a:schemeClr>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24430646"/>
                  </a:ext>
                </a:extLst>
              </a:tr>
            </a:tbl>
          </a:graphicData>
        </a:graphic>
      </p:graphicFrame>
      <p:sp>
        <p:nvSpPr>
          <p:cNvPr id="10" name="Rettangolo 9">
            <a:extLst>
              <a:ext uri="{FF2B5EF4-FFF2-40B4-BE49-F238E27FC236}">
                <a16:creationId xmlns:a16="http://schemas.microsoft.com/office/drawing/2014/main" id="{C4C3F00B-D217-484A-A934-547D2AA16333}"/>
              </a:ext>
            </a:extLst>
          </p:cNvPr>
          <p:cNvSpPr/>
          <p:nvPr/>
        </p:nvSpPr>
        <p:spPr>
          <a:xfrm>
            <a:off x="0" y="182660"/>
            <a:ext cx="86400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object 2">
            <a:extLst>
              <a:ext uri="{FF2B5EF4-FFF2-40B4-BE49-F238E27FC236}">
                <a16:creationId xmlns:a16="http://schemas.microsoft.com/office/drawing/2014/main" id="{8BFC8AF4-E145-4C95-AB07-16C8268AC5DA}"/>
              </a:ext>
            </a:extLst>
          </p:cNvPr>
          <p:cNvSpPr txBox="1">
            <a:spLocks/>
          </p:cNvSpPr>
          <p:nvPr/>
        </p:nvSpPr>
        <p:spPr>
          <a:xfrm>
            <a:off x="264032" y="238409"/>
            <a:ext cx="9260968" cy="825226"/>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2000" spc="-5" dirty="0" smtClean="0">
                <a:solidFill>
                  <a:schemeClr val="bg1"/>
                </a:solidFill>
                <a:latin typeface="Arial" panose="020B0604020202020204" pitchFamily="34" charset="0"/>
                <a:cs typeface="Arial" panose="020B0604020202020204" pitchFamily="34" charset="0"/>
              </a:rPr>
              <a:t>  </a:t>
            </a:r>
            <a:r>
              <a:rPr lang="it-IT" sz="2000" dirty="0">
                <a:solidFill>
                  <a:schemeClr val="bg1"/>
                </a:solidFill>
                <a:latin typeface="Caibri light"/>
                <a:cs typeface="Arial"/>
              </a:rPr>
              <a:t>La Strategia Aree Interne nel POR FESR </a:t>
            </a:r>
            <a:r>
              <a:rPr lang="it-IT" sz="2000" dirty="0" smtClean="0">
                <a:solidFill>
                  <a:schemeClr val="bg1"/>
                </a:solidFill>
                <a:latin typeface="Caibri light"/>
                <a:cs typeface="Arial"/>
              </a:rPr>
              <a:t>2014-2020</a:t>
            </a:r>
            <a:r>
              <a:rPr lang="it-IT" sz="2000" spc="-5" dirty="0" smtClean="0">
                <a:solidFill>
                  <a:schemeClr val="bg1"/>
                </a:solidFill>
                <a:latin typeface="Caibri light"/>
                <a:cs typeface="Arial"/>
              </a:rPr>
              <a:t>|</a:t>
            </a:r>
            <a:r>
              <a:rPr lang="it-IT" sz="2000" dirty="0" smtClean="0">
                <a:solidFill>
                  <a:schemeClr val="bg1"/>
                </a:solidFill>
                <a:latin typeface="Caibri light"/>
                <a:cs typeface="Arial"/>
              </a:rPr>
              <a:t> (</a:t>
            </a:r>
            <a:r>
              <a:rPr lang="it-IT" sz="1600" dirty="0" smtClean="0">
                <a:solidFill>
                  <a:schemeClr val="bg1"/>
                </a:solidFill>
                <a:latin typeface="Caibri light"/>
                <a:cs typeface="Arial"/>
              </a:rPr>
              <a:t>1/3)</a:t>
            </a:r>
            <a:endParaRPr lang="it-IT" sz="1600" dirty="0">
              <a:solidFill>
                <a:schemeClr val="bg1"/>
              </a:solidFill>
              <a:latin typeface="Caibri light"/>
              <a:cs typeface="Arial"/>
            </a:endParaRPr>
          </a:p>
          <a:p>
            <a:pPr marL="12700">
              <a:lnSpc>
                <a:spcPct val="100000"/>
              </a:lnSpc>
              <a:spcBef>
                <a:spcPts val="95"/>
              </a:spcBef>
            </a:pPr>
            <a:endParaRPr lang="it-IT" sz="3200" spc="-5" dirty="0" smtClean="0">
              <a:solidFill>
                <a:schemeClr val="bg1"/>
              </a:solidFill>
              <a:latin typeface="Arial" panose="020B0604020202020204" pitchFamily="34" charset="0"/>
              <a:cs typeface="Arial" panose="020B0604020202020204" pitchFamily="34" charset="0"/>
            </a:endParaRPr>
          </a:p>
        </p:txBody>
      </p:sp>
      <p:sp>
        <p:nvSpPr>
          <p:cNvPr id="11" name="Freeform 19">
            <a:extLst>
              <a:ext uri="{FF2B5EF4-FFF2-40B4-BE49-F238E27FC236}">
                <a16:creationId xmlns:a16="http://schemas.microsoft.com/office/drawing/2014/main" id="{C23F6476-6AC5-4503-B3E5-A517AF349C4A}"/>
              </a:ext>
            </a:extLst>
          </p:cNvPr>
          <p:cNvSpPr/>
          <p:nvPr/>
        </p:nvSpPr>
        <p:spPr>
          <a:xfrm rot="16200000">
            <a:off x="-84752" y="224453"/>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310007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magine 12">
            <a:extLst>
              <a:ext uri="{FF2B5EF4-FFF2-40B4-BE49-F238E27FC236}">
                <a16:creationId xmlns:a16="http://schemas.microsoft.com/office/drawing/2014/main" id="{119DA2F3-ABB9-4CC6-8618-57B445A566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6" name="object 2">
            <a:extLst>
              <a:ext uri="{FF2B5EF4-FFF2-40B4-BE49-F238E27FC236}">
                <a16:creationId xmlns:a16="http://schemas.microsoft.com/office/drawing/2014/main" id="{8BFC8AF4-E145-4C95-AB07-16C8268AC5DA}"/>
              </a:ext>
            </a:extLst>
          </p:cNvPr>
          <p:cNvSpPr txBox="1">
            <a:spLocks/>
          </p:cNvSpPr>
          <p:nvPr/>
        </p:nvSpPr>
        <p:spPr>
          <a:xfrm>
            <a:off x="284814" y="583080"/>
            <a:ext cx="9260968" cy="1133002"/>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2800" spc="-5" dirty="0">
                <a:solidFill>
                  <a:srgbClr val="00338D"/>
                </a:solidFill>
                <a:latin typeface="Arial" panose="020B0604020202020204" pitchFamily="34" charset="0"/>
                <a:cs typeface="Arial" panose="020B0604020202020204" pitchFamily="34" charset="0"/>
              </a:rPr>
              <a:t>POR FESR </a:t>
            </a:r>
            <a:r>
              <a:rPr lang="it-IT" sz="2800" spc="-5" dirty="0" smtClean="0">
                <a:solidFill>
                  <a:srgbClr val="00338D"/>
                </a:solidFill>
                <a:latin typeface="Arial" panose="020B0604020202020204" pitchFamily="34" charset="0"/>
                <a:cs typeface="Arial" panose="020B0604020202020204" pitchFamily="34" charset="0"/>
              </a:rPr>
              <a:t>FVG 2014-2020</a:t>
            </a:r>
            <a:r>
              <a:rPr lang="it-IT" sz="2800" spc="-5" dirty="0">
                <a:solidFill>
                  <a:srgbClr val="00338D"/>
                </a:solidFill>
                <a:latin typeface="Arial" panose="020B0604020202020204" pitchFamily="34" charset="0"/>
                <a:cs typeface="Arial" panose="020B0604020202020204" pitchFamily="34" charset="0"/>
              </a:rPr>
              <a:t>	</a:t>
            </a:r>
            <a:r>
              <a:rPr lang="it-IT" sz="3600" spc="-5" dirty="0" smtClean="0">
                <a:solidFill>
                  <a:srgbClr val="00338D"/>
                </a:solidFill>
                <a:latin typeface="Arial" panose="020B0604020202020204" pitchFamily="34" charset="0"/>
                <a:cs typeface="Arial" panose="020B0604020202020204" pitchFamily="34" charset="0"/>
              </a:rPr>
              <a:t>Strategie aree interne</a:t>
            </a:r>
            <a:endParaRPr lang="it-IT" sz="3600" spc="-5" dirty="0">
              <a:solidFill>
                <a:srgbClr val="00338D"/>
              </a:solidFill>
              <a:latin typeface="Arial" panose="020B0604020202020204" pitchFamily="34" charset="0"/>
              <a:cs typeface="Arial" panose="020B0604020202020204" pitchFamily="34" charset="0"/>
            </a:endParaRPr>
          </a:p>
          <a:p>
            <a:pPr marL="12700">
              <a:lnSpc>
                <a:spcPct val="100000"/>
              </a:lnSpc>
              <a:spcBef>
                <a:spcPts val="95"/>
              </a:spcBef>
            </a:pPr>
            <a:r>
              <a:rPr lang="it-IT" sz="3600" spc="-5" dirty="0">
                <a:solidFill>
                  <a:srgbClr val="00338D"/>
                </a:solidFill>
                <a:latin typeface="Arial" panose="020B0604020202020204" pitchFamily="34" charset="0"/>
                <a:cs typeface="Arial" panose="020B0604020202020204" pitchFamily="34" charset="0"/>
              </a:rPr>
              <a:t>			</a:t>
            </a:r>
            <a:r>
              <a:rPr lang="it-IT" sz="3600" spc="-5" dirty="0" smtClean="0">
                <a:solidFill>
                  <a:srgbClr val="00338D"/>
                </a:solidFill>
                <a:latin typeface="Arial" panose="020B0604020202020204" pitchFamily="34" charset="0"/>
                <a:cs typeface="Arial" panose="020B0604020202020204" pitchFamily="34" charset="0"/>
              </a:rPr>
              <a:t>	</a:t>
            </a:r>
            <a:r>
              <a:rPr lang="it-IT" sz="3200" spc="-5" dirty="0" smtClean="0">
                <a:solidFill>
                  <a:srgbClr val="00338D"/>
                </a:solidFill>
                <a:latin typeface="Arial" panose="020B0604020202020204" pitchFamily="34" charset="0"/>
                <a:cs typeface="Arial" panose="020B0604020202020204" pitchFamily="34" charset="0"/>
              </a:rPr>
              <a:t>che </a:t>
            </a:r>
            <a:r>
              <a:rPr lang="it-IT" sz="3200" spc="-5" dirty="0">
                <a:solidFill>
                  <a:srgbClr val="00338D"/>
                </a:solidFill>
                <a:latin typeface="Arial" panose="020B0604020202020204" pitchFamily="34" charset="0"/>
                <a:cs typeface="Arial" panose="020B0604020202020204" pitchFamily="34" charset="0"/>
              </a:rPr>
              <a:t>cosa abbiamo finanziato</a:t>
            </a:r>
            <a:endParaRPr lang="it-IT" sz="3600" spc="-5" dirty="0">
              <a:solidFill>
                <a:srgbClr val="00338D"/>
              </a:solidFill>
              <a:latin typeface="Arial" panose="020B0604020202020204" pitchFamily="34" charset="0"/>
              <a:cs typeface="Arial" panose="020B0604020202020204" pitchFamily="34" charset="0"/>
            </a:endParaRPr>
          </a:p>
        </p:txBody>
      </p:sp>
      <p:graphicFrame>
        <p:nvGraphicFramePr>
          <p:cNvPr id="8" name="Tabella 7"/>
          <p:cNvGraphicFramePr>
            <a:graphicFrameLocks noGrp="1"/>
          </p:cNvGraphicFramePr>
          <p:nvPr>
            <p:extLst/>
          </p:nvPr>
        </p:nvGraphicFramePr>
        <p:xfrm>
          <a:off x="284813" y="2053240"/>
          <a:ext cx="11516055" cy="4048301"/>
        </p:xfrm>
        <a:graphic>
          <a:graphicData uri="http://schemas.openxmlformats.org/drawingml/2006/table">
            <a:tbl>
              <a:tblPr firstRow="1" firstCol="1" bandRow="1"/>
              <a:tblGrid>
                <a:gridCol w="1286692">
                  <a:extLst>
                    <a:ext uri="{9D8B030D-6E8A-4147-A177-3AD203B41FA5}">
                      <a16:colId xmlns:a16="http://schemas.microsoft.com/office/drawing/2014/main" val="1968198518"/>
                    </a:ext>
                  </a:extLst>
                </a:gridCol>
                <a:gridCol w="918583">
                  <a:extLst>
                    <a:ext uri="{9D8B030D-6E8A-4147-A177-3AD203B41FA5}">
                      <a16:colId xmlns:a16="http://schemas.microsoft.com/office/drawing/2014/main" val="96184043"/>
                    </a:ext>
                  </a:extLst>
                </a:gridCol>
                <a:gridCol w="4214673">
                  <a:extLst>
                    <a:ext uri="{9D8B030D-6E8A-4147-A177-3AD203B41FA5}">
                      <a16:colId xmlns:a16="http://schemas.microsoft.com/office/drawing/2014/main" val="2389354140"/>
                    </a:ext>
                  </a:extLst>
                </a:gridCol>
                <a:gridCol w="1323839">
                  <a:extLst>
                    <a:ext uri="{9D8B030D-6E8A-4147-A177-3AD203B41FA5}">
                      <a16:colId xmlns:a16="http://schemas.microsoft.com/office/drawing/2014/main" val="4033429295"/>
                    </a:ext>
                  </a:extLst>
                </a:gridCol>
                <a:gridCol w="2016154">
                  <a:extLst>
                    <a:ext uri="{9D8B030D-6E8A-4147-A177-3AD203B41FA5}">
                      <a16:colId xmlns:a16="http://schemas.microsoft.com/office/drawing/2014/main" val="934886974"/>
                    </a:ext>
                  </a:extLst>
                </a:gridCol>
                <a:gridCol w="1756114">
                  <a:extLst>
                    <a:ext uri="{9D8B030D-6E8A-4147-A177-3AD203B41FA5}">
                      <a16:colId xmlns:a16="http://schemas.microsoft.com/office/drawing/2014/main" val="4032930172"/>
                    </a:ext>
                  </a:extLst>
                </a:gridCol>
              </a:tblGrid>
              <a:tr h="586804">
                <a:tc>
                  <a:txBody>
                    <a:bodyPr/>
                    <a:lstStyle/>
                    <a:p>
                      <a:pPr algn="ctr" fontAlgn="ctr"/>
                      <a:r>
                        <a:rPr lang="it-IT" sz="1400" b="1" i="0" u="none" strike="noStrike">
                          <a:solidFill>
                            <a:srgbClr val="000000"/>
                          </a:solidFill>
                          <a:effectLst/>
                          <a:latin typeface="Arial" panose="020B0604020202020204" pitchFamily="34" charset="0"/>
                        </a:rPr>
                        <a:t> Area interna </a:t>
                      </a:r>
                    </a:p>
                  </a:txBody>
                  <a:tcPr marL="9257" marR="9257" marT="92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400" b="1" i="0" u="none" strike="noStrike">
                          <a:solidFill>
                            <a:srgbClr val="000000"/>
                          </a:solidFill>
                          <a:effectLst/>
                          <a:latin typeface="Arial" panose="020B0604020202020204" pitchFamily="34" charset="0"/>
                        </a:rPr>
                        <a:t> Codice azione </a:t>
                      </a:r>
                    </a:p>
                  </a:txBody>
                  <a:tcPr marL="9257" marR="9257" marT="92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400" b="1" i="0" u="none" strike="noStrike">
                          <a:solidFill>
                            <a:srgbClr val="000000"/>
                          </a:solidFill>
                          <a:effectLst/>
                          <a:latin typeface="Arial" panose="020B0604020202020204" pitchFamily="34" charset="0"/>
                        </a:rPr>
                        <a:t> Descrizione sintetica linea di intervento  </a:t>
                      </a:r>
                    </a:p>
                  </a:txBody>
                  <a:tcPr marL="9257" marR="9257" marT="92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400" b="1" i="0" u="none" strike="noStrike">
                          <a:solidFill>
                            <a:srgbClr val="000000"/>
                          </a:solidFill>
                          <a:effectLst/>
                          <a:latin typeface="Arial" panose="020B0604020202020204" pitchFamily="34" charset="0"/>
                        </a:rPr>
                        <a:t> N. progetti finanziati </a:t>
                      </a:r>
                    </a:p>
                  </a:txBody>
                  <a:tcPr marL="9257" marR="9257" marT="92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400" b="1" i="0" u="none" strike="noStrike">
                          <a:solidFill>
                            <a:srgbClr val="000000"/>
                          </a:solidFill>
                          <a:effectLst/>
                          <a:latin typeface="Arial" panose="020B0604020202020204" pitchFamily="34" charset="0"/>
                        </a:rPr>
                        <a:t> Spesa ammissibile lorda </a:t>
                      </a:r>
                    </a:p>
                  </a:txBody>
                  <a:tcPr marL="9257" marR="9257" marT="92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400" b="1" i="0" u="none" strike="noStrike">
                          <a:solidFill>
                            <a:srgbClr val="000000"/>
                          </a:solidFill>
                          <a:effectLst/>
                          <a:latin typeface="Arial" panose="020B0604020202020204" pitchFamily="34" charset="0"/>
                        </a:rPr>
                        <a:t> Contributo approvato </a:t>
                      </a:r>
                    </a:p>
                  </a:txBody>
                  <a:tcPr marL="9257" marR="9257" marT="92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225991053"/>
                  </a:ext>
                </a:extLst>
              </a:tr>
              <a:tr h="266269">
                <a:tc rowSpan="4">
                  <a:txBody>
                    <a:bodyPr/>
                    <a:lstStyle/>
                    <a:p>
                      <a:pPr algn="ctr" rtl="0" fontAlgn="ctr"/>
                      <a:r>
                        <a:rPr lang="it-IT" sz="1400" b="0" i="0" u="none" strike="noStrike" dirty="0">
                          <a:solidFill>
                            <a:srgbClr val="000000"/>
                          </a:solidFill>
                          <a:effectLst/>
                          <a:latin typeface="Arial" panose="020B0604020202020204" pitchFamily="34" charset="0"/>
                        </a:rPr>
                        <a:t> Alta Carnia </a:t>
                      </a:r>
                    </a:p>
                  </a:txBody>
                  <a:tcPr marL="9257" marR="9257" marT="92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dirty="0">
                          <a:solidFill>
                            <a:srgbClr val="000000"/>
                          </a:solidFill>
                          <a:effectLst/>
                          <a:latin typeface="Arial" panose="020B0604020202020204" pitchFamily="34" charset="0"/>
                        </a:rPr>
                        <a:t> 2.3.a.2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dirty="0">
                          <a:solidFill>
                            <a:srgbClr val="000000"/>
                          </a:solidFill>
                          <a:effectLst/>
                          <a:latin typeface="Arial" panose="020B0604020202020204" pitchFamily="34" charset="0"/>
                        </a:rPr>
                        <a:t> Investimenti tecnologici </a:t>
                      </a:r>
                      <a:r>
                        <a:rPr lang="it-IT" sz="1400" b="0" i="0" u="none" strike="noStrike" dirty="0" err="1">
                          <a:solidFill>
                            <a:srgbClr val="000000"/>
                          </a:solidFill>
                          <a:effectLst/>
                          <a:latin typeface="Arial" panose="020B0604020202020204" pitchFamily="34" charset="0"/>
                        </a:rPr>
                        <a:t>innov</a:t>
                      </a:r>
                      <a:r>
                        <a:rPr lang="it-IT" sz="1400" b="0" i="0" u="none" strike="noStrike" dirty="0">
                          <a:solidFill>
                            <a:srgbClr val="000000"/>
                          </a:solidFill>
                          <a:effectLst/>
                          <a:latin typeface="Arial" panose="020B0604020202020204" pitchFamily="34" charset="0"/>
                        </a:rPr>
                        <a:t>. nelle PMI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a:solidFill>
                            <a:srgbClr val="000000"/>
                          </a:solidFill>
                          <a:effectLst/>
                          <a:latin typeface="Arial" panose="020B0604020202020204" pitchFamily="34" charset="0"/>
                        </a:rPr>
                        <a:t>                 16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a:solidFill>
                            <a:srgbClr val="000000"/>
                          </a:solidFill>
                          <a:effectLst/>
                          <a:latin typeface="Arial" panose="020B0604020202020204" pitchFamily="34" charset="0"/>
                        </a:rPr>
                        <a:t>            2.129.340,51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a:solidFill>
                            <a:srgbClr val="000000"/>
                          </a:solidFill>
                          <a:effectLst/>
                          <a:latin typeface="Arial" panose="020B0604020202020204" pitchFamily="34" charset="0"/>
                        </a:rPr>
                        <a:t>       1.470.854,29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2802270734"/>
                  </a:ext>
                </a:extLst>
              </a:tr>
              <a:tr h="266269">
                <a:tc vMerge="1">
                  <a:txBody>
                    <a:bodyPr/>
                    <a:lstStyle/>
                    <a:p>
                      <a:endParaRPr lang="it-IT"/>
                    </a:p>
                  </a:txBody>
                  <a:tcPr/>
                </a:tc>
                <a:tc>
                  <a:txBody>
                    <a:bodyPr/>
                    <a:lstStyle/>
                    <a:p>
                      <a:pPr algn="l" fontAlgn="b"/>
                      <a:r>
                        <a:rPr lang="it-IT" sz="1400" b="0" i="0" u="none" strike="noStrike">
                          <a:solidFill>
                            <a:srgbClr val="000000"/>
                          </a:solidFill>
                          <a:effectLst/>
                          <a:latin typeface="Arial" panose="020B0604020202020204" pitchFamily="34" charset="0"/>
                        </a:rPr>
                        <a:t> 2.3.b.2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dirty="0">
                          <a:solidFill>
                            <a:srgbClr val="000000"/>
                          </a:solidFill>
                          <a:effectLst/>
                          <a:latin typeface="Arial" panose="020B0604020202020204" pitchFamily="34" charset="0"/>
                        </a:rPr>
                        <a:t> Investimenti innovativi in ICT nelle PMI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dirty="0">
                          <a:solidFill>
                            <a:srgbClr val="000000"/>
                          </a:solidFill>
                          <a:effectLst/>
                          <a:latin typeface="Arial" panose="020B0604020202020204" pitchFamily="34" charset="0"/>
                        </a:rPr>
                        <a:t>                 12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a:solidFill>
                            <a:srgbClr val="000000"/>
                          </a:solidFill>
                          <a:effectLst/>
                          <a:latin typeface="Arial" panose="020B0604020202020204" pitchFamily="34" charset="0"/>
                        </a:rPr>
                        <a:t>               231.907,91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a:solidFill>
                            <a:srgbClr val="000000"/>
                          </a:solidFill>
                          <a:effectLst/>
                          <a:latin typeface="Arial" panose="020B0604020202020204" pitchFamily="34" charset="0"/>
                        </a:rPr>
                        <a:t>          158.989,39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1401656270"/>
                  </a:ext>
                </a:extLst>
              </a:tr>
              <a:tr h="266269">
                <a:tc vMerge="1">
                  <a:txBody>
                    <a:bodyPr/>
                    <a:lstStyle/>
                    <a:p>
                      <a:endParaRPr lang="it-IT"/>
                    </a:p>
                  </a:txBody>
                  <a:tcPr/>
                </a:tc>
                <a:tc>
                  <a:txBody>
                    <a:bodyPr/>
                    <a:lstStyle/>
                    <a:p>
                      <a:pPr algn="l" fontAlgn="b"/>
                      <a:r>
                        <a:rPr lang="it-IT" sz="1400" b="0" i="0" u="none" strike="noStrike">
                          <a:solidFill>
                            <a:srgbClr val="000000"/>
                          </a:solidFill>
                          <a:effectLst/>
                          <a:latin typeface="Arial" panose="020B0604020202020204" pitchFamily="34" charset="0"/>
                        </a:rPr>
                        <a:t> 3.1.a.1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a:solidFill>
                            <a:srgbClr val="000000"/>
                          </a:solidFill>
                          <a:effectLst/>
                          <a:latin typeface="Arial" panose="020B0604020202020204" pitchFamily="34" charset="0"/>
                        </a:rPr>
                        <a:t> Efficientamento energetico scuola Ampezzo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dirty="0">
                          <a:solidFill>
                            <a:srgbClr val="000000"/>
                          </a:solidFill>
                          <a:effectLst/>
                          <a:latin typeface="Arial" panose="020B0604020202020204" pitchFamily="34" charset="0"/>
                        </a:rPr>
                        <a:t>                   1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dirty="0">
                          <a:solidFill>
                            <a:srgbClr val="000000"/>
                          </a:solidFill>
                          <a:effectLst/>
                          <a:latin typeface="Arial" panose="020B0604020202020204" pitchFamily="34" charset="0"/>
                        </a:rPr>
                        <a:t>               700.000,00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0" i="0" u="none" strike="noStrike" dirty="0">
                          <a:solidFill>
                            <a:srgbClr val="000000"/>
                          </a:solidFill>
                          <a:effectLst/>
                          <a:latin typeface="Arial" panose="020B0604020202020204" pitchFamily="34" charset="0"/>
                        </a:rPr>
                        <a:t>          490.000,00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2697216066"/>
                  </a:ext>
                </a:extLst>
              </a:tr>
              <a:tr h="266269">
                <a:tc vMerge="1">
                  <a:txBody>
                    <a:bodyPr/>
                    <a:lstStyle/>
                    <a:p>
                      <a:endParaRPr lang="it-IT"/>
                    </a:p>
                  </a:txBody>
                  <a:tcPr/>
                </a:tc>
                <a:tc gridSpan="2">
                  <a:txBody>
                    <a:bodyPr/>
                    <a:lstStyle/>
                    <a:p>
                      <a:pPr algn="l" fontAlgn="b"/>
                      <a:r>
                        <a:rPr lang="it-IT" sz="1400" b="1" i="0" u="none" strike="noStrike">
                          <a:solidFill>
                            <a:srgbClr val="000000"/>
                          </a:solidFill>
                          <a:effectLst/>
                          <a:latin typeface="Arial" panose="020B0604020202020204" pitchFamily="34" charset="0"/>
                        </a:rPr>
                        <a:t> Totale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hMerge="1">
                  <a:txBody>
                    <a:bodyPr/>
                    <a:lstStyle/>
                    <a:p>
                      <a:endParaRPr lang="it-IT"/>
                    </a:p>
                  </a:txBody>
                  <a:tcPr/>
                </a:tc>
                <a:tc>
                  <a:txBody>
                    <a:bodyPr/>
                    <a:lstStyle/>
                    <a:p>
                      <a:pPr algn="l" fontAlgn="b"/>
                      <a:r>
                        <a:rPr lang="it-IT" sz="1400" b="1" i="0" u="none" strike="noStrike">
                          <a:solidFill>
                            <a:srgbClr val="000000"/>
                          </a:solidFill>
                          <a:effectLst/>
                          <a:latin typeface="Arial" panose="020B0604020202020204" pitchFamily="34" charset="0"/>
                        </a:rPr>
                        <a:t>                 29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1" i="0" u="none" strike="noStrike">
                          <a:solidFill>
                            <a:srgbClr val="000000"/>
                          </a:solidFill>
                          <a:effectLst/>
                          <a:latin typeface="Arial" panose="020B0604020202020204" pitchFamily="34" charset="0"/>
                        </a:rPr>
                        <a:t>            3.061.248,42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l" fontAlgn="b"/>
                      <a:r>
                        <a:rPr lang="it-IT" sz="1400" b="1" i="0" u="none" strike="noStrike" dirty="0">
                          <a:solidFill>
                            <a:srgbClr val="000000"/>
                          </a:solidFill>
                          <a:effectLst/>
                          <a:latin typeface="Arial" panose="020B0604020202020204" pitchFamily="34" charset="0"/>
                        </a:rPr>
                        <a:t>       2.119.843,68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310368391"/>
                  </a:ext>
                </a:extLst>
              </a:tr>
              <a:tr h="266269">
                <a:tc rowSpan="4">
                  <a:txBody>
                    <a:bodyPr/>
                    <a:lstStyle/>
                    <a:p>
                      <a:pPr algn="ctr" rtl="0" fontAlgn="ctr"/>
                      <a:r>
                        <a:rPr lang="it-IT" sz="1400" b="0" i="0" u="none" strike="noStrike" dirty="0">
                          <a:solidFill>
                            <a:srgbClr val="000000"/>
                          </a:solidFill>
                          <a:effectLst/>
                          <a:latin typeface="Arial" panose="020B0604020202020204" pitchFamily="34" charset="0"/>
                        </a:rPr>
                        <a:t> Dolomiti Friulane </a:t>
                      </a:r>
                    </a:p>
                  </a:txBody>
                  <a:tcPr marL="9257" marR="9257" marT="92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dirty="0">
                          <a:solidFill>
                            <a:srgbClr val="000000"/>
                          </a:solidFill>
                          <a:effectLst/>
                          <a:latin typeface="Arial" panose="020B0604020202020204" pitchFamily="34" charset="0"/>
                        </a:rPr>
                        <a:t> 2.3.a.3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dirty="0">
                          <a:solidFill>
                            <a:srgbClr val="000000"/>
                          </a:solidFill>
                          <a:effectLst/>
                          <a:latin typeface="Arial" panose="020B0604020202020204" pitchFamily="34" charset="0"/>
                        </a:rPr>
                        <a:t> Investimenti tecnologici </a:t>
                      </a:r>
                      <a:r>
                        <a:rPr lang="it-IT" sz="1400" b="0" i="0" u="none" strike="noStrike" dirty="0" err="1">
                          <a:solidFill>
                            <a:srgbClr val="000000"/>
                          </a:solidFill>
                          <a:effectLst/>
                          <a:latin typeface="Arial" panose="020B0604020202020204" pitchFamily="34" charset="0"/>
                        </a:rPr>
                        <a:t>innov</a:t>
                      </a:r>
                      <a:r>
                        <a:rPr lang="it-IT" sz="1400" b="0" i="0" u="none" strike="noStrike" dirty="0">
                          <a:solidFill>
                            <a:srgbClr val="000000"/>
                          </a:solidFill>
                          <a:effectLst/>
                          <a:latin typeface="Arial" panose="020B0604020202020204" pitchFamily="34" charset="0"/>
                        </a:rPr>
                        <a:t>. nelle PMI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a:solidFill>
                            <a:srgbClr val="000000"/>
                          </a:solidFill>
                          <a:effectLst/>
                          <a:latin typeface="Arial" panose="020B0604020202020204" pitchFamily="34" charset="0"/>
                        </a:rPr>
                        <a:t>                 55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a:solidFill>
                            <a:srgbClr val="000000"/>
                          </a:solidFill>
                          <a:effectLst/>
                          <a:latin typeface="Arial" panose="020B0604020202020204" pitchFamily="34" charset="0"/>
                        </a:rPr>
                        <a:t>            7.637.920,68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a:solidFill>
                            <a:srgbClr val="000000"/>
                          </a:solidFill>
                          <a:effectLst/>
                          <a:latin typeface="Arial" panose="020B0604020202020204" pitchFamily="34" charset="0"/>
                        </a:rPr>
                        <a:t>       5.293.454,63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902229390"/>
                  </a:ext>
                </a:extLst>
              </a:tr>
              <a:tr h="266269">
                <a:tc vMerge="1">
                  <a:txBody>
                    <a:bodyPr/>
                    <a:lstStyle/>
                    <a:p>
                      <a:endParaRPr lang="it-IT"/>
                    </a:p>
                  </a:txBody>
                  <a:tcPr/>
                </a:tc>
                <a:tc>
                  <a:txBody>
                    <a:bodyPr/>
                    <a:lstStyle/>
                    <a:p>
                      <a:pPr algn="l" fontAlgn="b"/>
                      <a:r>
                        <a:rPr lang="it-IT" sz="1400" b="0" i="0" u="none" strike="noStrike" dirty="0">
                          <a:solidFill>
                            <a:srgbClr val="000000"/>
                          </a:solidFill>
                          <a:effectLst/>
                          <a:latin typeface="Arial" panose="020B0604020202020204" pitchFamily="34" charset="0"/>
                        </a:rPr>
                        <a:t> 2.3.b.3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dirty="0">
                          <a:solidFill>
                            <a:srgbClr val="000000"/>
                          </a:solidFill>
                          <a:effectLst/>
                          <a:latin typeface="Arial" panose="020B0604020202020204" pitchFamily="34" charset="0"/>
                        </a:rPr>
                        <a:t> Investimenti innovativi in ICT nelle PMI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dirty="0">
                          <a:solidFill>
                            <a:srgbClr val="000000"/>
                          </a:solidFill>
                          <a:effectLst/>
                          <a:latin typeface="Arial" panose="020B0604020202020204" pitchFamily="34" charset="0"/>
                        </a:rPr>
                        <a:t>                 12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a:solidFill>
                            <a:srgbClr val="000000"/>
                          </a:solidFill>
                          <a:effectLst/>
                          <a:latin typeface="Arial" panose="020B0604020202020204" pitchFamily="34" charset="0"/>
                        </a:rPr>
                        <a:t>               616.847,88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a:solidFill>
                            <a:srgbClr val="000000"/>
                          </a:solidFill>
                          <a:effectLst/>
                          <a:latin typeface="Arial" panose="020B0604020202020204" pitchFamily="34" charset="0"/>
                        </a:rPr>
                        <a:t>          490.150,79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2562564785"/>
                  </a:ext>
                </a:extLst>
              </a:tr>
              <a:tr h="266269">
                <a:tc vMerge="1">
                  <a:txBody>
                    <a:bodyPr/>
                    <a:lstStyle/>
                    <a:p>
                      <a:endParaRPr lang="it-IT"/>
                    </a:p>
                  </a:txBody>
                  <a:tcPr/>
                </a:tc>
                <a:tc>
                  <a:txBody>
                    <a:bodyPr/>
                    <a:lstStyle/>
                    <a:p>
                      <a:pPr algn="l" fontAlgn="b"/>
                      <a:r>
                        <a:rPr lang="it-IT" sz="1400" b="0" i="0" u="none" strike="noStrike" dirty="0">
                          <a:solidFill>
                            <a:srgbClr val="000000"/>
                          </a:solidFill>
                          <a:effectLst/>
                          <a:latin typeface="Arial" panose="020B0604020202020204" pitchFamily="34" charset="0"/>
                        </a:rPr>
                        <a:t> 3.1.a.1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dirty="0">
                          <a:solidFill>
                            <a:srgbClr val="000000"/>
                          </a:solidFill>
                          <a:effectLst/>
                          <a:latin typeface="Arial" panose="020B0604020202020204" pitchFamily="34" charset="0"/>
                        </a:rPr>
                        <a:t> </a:t>
                      </a:r>
                      <a:r>
                        <a:rPr lang="it-IT" sz="1400" b="0" i="0" u="none" strike="noStrike" dirty="0" err="1">
                          <a:solidFill>
                            <a:srgbClr val="000000"/>
                          </a:solidFill>
                          <a:effectLst/>
                          <a:latin typeface="Arial" panose="020B0604020202020204" pitchFamily="34" charset="0"/>
                        </a:rPr>
                        <a:t>Efficientamento</a:t>
                      </a:r>
                      <a:r>
                        <a:rPr lang="it-IT" sz="1400" b="0" i="0" u="none" strike="noStrike" dirty="0">
                          <a:solidFill>
                            <a:srgbClr val="000000"/>
                          </a:solidFill>
                          <a:effectLst/>
                          <a:latin typeface="Arial" panose="020B0604020202020204" pitchFamily="34" charset="0"/>
                        </a:rPr>
                        <a:t> energetico scuola Maniago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dirty="0">
                          <a:solidFill>
                            <a:srgbClr val="000000"/>
                          </a:solidFill>
                          <a:effectLst/>
                          <a:latin typeface="Arial" panose="020B0604020202020204" pitchFamily="34" charset="0"/>
                        </a:rPr>
                        <a:t>                   1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dirty="0">
                          <a:solidFill>
                            <a:srgbClr val="000000"/>
                          </a:solidFill>
                          <a:effectLst/>
                          <a:latin typeface="Arial" panose="020B0604020202020204" pitchFamily="34" charset="0"/>
                        </a:rPr>
                        <a:t>               961.429,00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0" i="0" u="none" strike="noStrike">
                          <a:solidFill>
                            <a:srgbClr val="000000"/>
                          </a:solidFill>
                          <a:effectLst/>
                          <a:latin typeface="Arial" panose="020B0604020202020204" pitchFamily="34" charset="0"/>
                        </a:rPr>
                        <a:t>          673.000,00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1020399386"/>
                  </a:ext>
                </a:extLst>
              </a:tr>
              <a:tr h="266269">
                <a:tc vMerge="1">
                  <a:txBody>
                    <a:bodyPr/>
                    <a:lstStyle/>
                    <a:p>
                      <a:endParaRPr lang="it-IT"/>
                    </a:p>
                  </a:txBody>
                  <a:tcPr/>
                </a:tc>
                <a:tc gridSpan="2">
                  <a:txBody>
                    <a:bodyPr/>
                    <a:lstStyle/>
                    <a:p>
                      <a:pPr algn="l" fontAlgn="b"/>
                      <a:r>
                        <a:rPr lang="it-IT" sz="1400" b="1" i="0" u="none" strike="noStrike" dirty="0">
                          <a:solidFill>
                            <a:srgbClr val="000000"/>
                          </a:solidFill>
                          <a:effectLst/>
                          <a:latin typeface="Arial" panose="020B0604020202020204" pitchFamily="34" charset="0"/>
                        </a:rPr>
                        <a:t> Totale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hMerge="1">
                  <a:txBody>
                    <a:bodyPr/>
                    <a:lstStyle/>
                    <a:p>
                      <a:endParaRPr lang="it-IT"/>
                    </a:p>
                  </a:txBody>
                  <a:tcPr/>
                </a:tc>
                <a:tc>
                  <a:txBody>
                    <a:bodyPr/>
                    <a:lstStyle/>
                    <a:p>
                      <a:pPr algn="l" fontAlgn="b"/>
                      <a:r>
                        <a:rPr lang="it-IT" sz="1400" b="1" i="0" u="none" strike="noStrike" dirty="0">
                          <a:solidFill>
                            <a:srgbClr val="000000"/>
                          </a:solidFill>
                          <a:effectLst/>
                          <a:latin typeface="Arial" panose="020B0604020202020204" pitchFamily="34" charset="0"/>
                        </a:rPr>
                        <a:t>                 68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1" i="0" u="none" strike="noStrike" dirty="0">
                          <a:solidFill>
                            <a:srgbClr val="000000"/>
                          </a:solidFill>
                          <a:effectLst/>
                          <a:latin typeface="Arial" panose="020B0604020202020204" pitchFamily="34" charset="0"/>
                        </a:rPr>
                        <a:t>            9.216.197,56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l" fontAlgn="b"/>
                      <a:r>
                        <a:rPr lang="it-IT" sz="1400" b="1" i="0" u="none" strike="noStrike" dirty="0">
                          <a:solidFill>
                            <a:srgbClr val="000000"/>
                          </a:solidFill>
                          <a:effectLst/>
                          <a:latin typeface="Arial" panose="020B0604020202020204" pitchFamily="34" charset="0"/>
                        </a:rPr>
                        <a:t>       6.456.605,42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555633299"/>
                  </a:ext>
                </a:extLst>
              </a:tr>
              <a:tr h="266269">
                <a:tc rowSpan="4">
                  <a:txBody>
                    <a:bodyPr/>
                    <a:lstStyle/>
                    <a:p>
                      <a:pPr algn="ctr" rtl="0" fontAlgn="ctr"/>
                      <a:r>
                        <a:rPr lang="it-IT" sz="1400" b="0" i="0" u="none" strike="noStrike" dirty="0">
                          <a:solidFill>
                            <a:srgbClr val="000000"/>
                          </a:solidFill>
                          <a:effectLst/>
                          <a:latin typeface="Arial" panose="020B0604020202020204" pitchFamily="34" charset="0"/>
                        </a:rPr>
                        <a:t> Val Canale C. del Ferro </a:t>
                      </a:r>
                    </a:p>
                  </a:txBody>
                  <a:tcPr marL="9257" marR="9257" marT="92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a:solidFill>
                            <a:srgbClr val="000000"/>
                          </a:solidFill>
                          <a:effectLst/>
                          <a:latin typeface="Arial" panose="020B0604020202020204" pitchFamily="34" charset="0"/>
                        </a:rPr>
                        <a:t> 2.3.a.4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a:solidFill>
                            <a:srgbClr val="000000"/>
                          </a:solidFill>
                          <a:effectLst/>
                          <a:latin typeface="Arial" panose="020B0604020202020204" pitchFamily="34" charset="0"/>
                        </a:rPr>
                        <a:t> Investimenti tecnologici innov. nelle PMI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a:solidFill>
                            <a:srgbClr val="000000"/>
                          </a:solidFill>
                          <a:effectLst/>
                          <a:latin typeface="Arial" panose="020B0604020202020204" pitchFamily="34" charset="0"/>
                        </a:rPr>
                        <a:t>                 15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dirty="0">
                          <a:solidFill>
                            <a:srgbClr val="000000"/>
                          </a:solidFill>
                          <a:effectLst/>
                          <a:latin typeface="Arial" panose="020B0604020202020204" pitchFamily="34" charset="0"/>
                        </a:rPr>
                        <a:t>            2.377.372,67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a:solidFill>
                            <a:srgbClr val="000000"/>
                          </a:solidFill>
                          <a:effectLst/>
                          <a:latin typeface="Arial" panose="020B0604020202020204" pitchFamily="34" charset="0"/>
                        </a:rPr>
                        <a:t>       1.798.077,55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136669666"/>
                  </a:ext>
                </a:extLst>
              </a:tr>
              <a:tr h="266269">
                <a:tc vMerge="1">
                  <a:txBody>
                    <a:bodyPr/>
                    <a:lstStyle/>
                    <a:p>
                      <a:endParaRPr lang="it-IT"/>
                    </a:p>
                  </a:txBody>
                  <a:tcPr/>
                </a:tc>
                <a:tc>
                  <a:txBody>
                    <a:bodyPr/>
                    <a:lstStyle/>
                    <a:p>
                      <a:pPr algn="l" fontAlgn="b"/>
                      <a:r>
                        <a:rPr lang="it-IT" sz="1400" b="0" i="0" u="none" strike="noStrike" dirty="0">
                          <a:solidFill>
                            <a:srgbClr val="000000"/>
                          </a:solidFill>
                          <a:effectLst/>
                          <a:latin typeface="Arial" panose="020B0604020202020204" pitchFamily="34" charset="0"/>
                        </a:rPr>
                        <a:t> 2.3.b.4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a:solidFill>
                            <a:srgbClr val="000000"/>
                          </a:solidFill>
                          <a:effectLst/>
                          <a:latin typeface="Arial" panose="020B0604020202020204" pitchFamily="34" charset="0"/>
                        </a:rPr>
                        <a:t> Investimenti innovativi in ICT nelle PMI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a:solidFill>
                            <a:srgbClr val="000000"/>
                          </a:solidFill>
                          <a:effectLst/>
                          <a:latin typeface="Arial" panose="020B0604020202020204" pitchFamily="34" charset="0"/>
                        </a:rPr>
                        <a:t>                   2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a:solidFill>
                            <a:srgbClr val="000000"/>
                          </a:solidFill>
                          <a:effectLst/>
                          <a:latin typeface="Arial" panose="020B0604020202020204" pitchFamily="34" charset="0"/>
                        </a:rPr>
                        <a:t>               102.569,15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a:solidFill>
                            <a:srgbClr val="000000"/>
                          </a:solidFill>
                          <a:effectLst/>
                          <a:latin typeface="Arial" panose="020B0604020202020204" pitchFamily="34" charset="0"/>
                        </a:rPr>
                        <a:t>            82.055,33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142409564"/>
                  </a:ext>
                </a:extLst>
              </a:tr>
              <a:tr h="266269">
                <a:tc vMerge="1">
                  <a:txBody>
                    <a:bodyPr/>
                    <a:lstStyle/>
                    <a:p>
                      <a:endParaRPr lang="it-IT"/>
                    </a:p>
                  </a:txBody>
                  <a:tcPr/>
                </a:tc>
                <a:tc>
                  <a:txBody>
                    <a:bodyPr/>
                    <a:lstStyle/>
                    <a:p>
                      <a:pPr algn="l" fontAlgn="b"/>
                      <a:r>
                        <a:rPr lang="it-IT" sz="1400" b="0" i="0" u="none" strike="noStrike">
                          <a:solidFill>
                            <a:srgbClr val="000000"/>
                          </a:solidFill>
                          <a:effectLst/>
                          <a:latin typeface="Arial" panose="020B0604020202020204" pitchFamily="34" charset="0"/>
                        </a:rPr>
                        <a:t> 3.1.a.1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dirty="0">
                          <a:solidFill>
                            <a:srgbClr val="000000"/>
                          </a:solidFill>
                          <a:effectLst/>
                          <a:latin typeface="Arial" panose="020B0604020202020204" pitchFamily="34" charset="0"/>
                        </a:rPr>
                        <a:t> </a:t>
                      </a:r>
                      <a:r>
                        <a:rPr lang="it-IT" sz="1400" b="0" i="0" u="none" strike="noStrike" dirty="0" err="1">
                          <a:solidFill>
                            <a:srgbClr val="000000"/>
                          </a:solidFill>
                          <a:effectLst/>
                          <a:latin typeface="Arial" panose="020B0604020202020204" pitchFamily="34" charset="0"/>
                        </a:rPr>
                        <a:t>Efficientamento</a:t>
                      </a:r>
                      <a:r>
                        <a:rPr lang="it-IT" sz="1400" b="0" i="0" u="none" strike="noStrike" dirty="0">
                          <a:solidFill>
                            <a:srgbClr val="000000"/>
                          </a:solidFill>
                          <a:effectLst/>
                          <a:latin typeface="Arial" panose="020B0604020202020204" pitchFamily="34" charset="0"/>
                        </a:rPr>
                        <a:t> energetico scuola Tarvisio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dirty="0">
                          <a:solidFill>
                            <a:srgbClr val="000000"/>
                          </a:solidFill>
                          <a:effectLst/>
                          <a:latin typeface="Arial" panose="020B0604020202020204" pitchFamily="34" charset="0"/>
                        </a:rPr>
                        <a:t>                   1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dirty="0">
                          <a:solidFill>
                            <a:srgbClr val="000000"/>
                          </a:solidFill>
                          <a:effectLst/>
                          <a:latin typeface="Arial" panose="020B0604020202020204" pitchFamily="34" charset="0"/>
                        </a:rPr>
                        <a:t>               961.428,56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0" i="0" u="none" strike="noStrike">
                          <a:solidFill>
                            <a:srgbClr val="000000"/>
                          </a:solidFill>
                          <a:effectLst/>
                          <a:latin typeface="Arial" panose="020B0604020202020204" pitchFamily="34" charset="0"/>
                        </a:rPr>
                        <a:t>          672.999,99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829876146"/>
                  </a:ext>
                </a:extLst>
              </a:tr>
              <a:tr h="266269">
                <a:tc vMerge="1">
                  <a:txBody>
                    <a:bodyPr/>
                    <a:lstStyle/>
                    <a:p>
                      <a:endParaRPr lang="it-IT"/>
                    </a:p>
                  </a:txBody>
                  <a:tcPr/>
                </a:tc>
                <a:tc gridSpan="2">
                  <a:txBody>
                    <a:bodyPr/>
                    <a:lstStyle/>
                    <a:p>
                      <a:pPr algn="l" fontAlgn="b"/>
                      <a:r>
                        <a:rPr lang="it-IT" sz="1400" b="1" i="0" u="none" strike="noStrike">
                          <a:solidFill>
                            <a:srgbClr val="000000"/>
                          </a:solidFill>
                          <a:effectLst/>
                          <a:latin typeface="Arial" panose="020B0604020202020204" pitchFamily="34" charset="0"/>
                        </a:rPr>
                        <a:t> Totale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it-IT"/>
                    </a:p>
                  </a:txBody>
                  <a:tcPr/>
                </a:tc>
                <a:tc>
                  <a:txBody>
                    <a:bodyPr/>
                    <a:lstStyle/>
                    <a:p>
                      <a:pPr algn="l" fontAlgn="b"/>
                      <a:r>
                        <a:rPr lang="it-IT" sz="1400" b="1" i="0" u="none" strike="noStrike">
                          <a:solidFill>
                            <a:srgbClr val="000000"/>
                          </a:solidFill>
                          <a:effectLst/>
                          <a:latin typeface="Arial" panose="020B0604020202020204" pitchFamily="34" charset="0"/>
                        </a:rPr>
                        <a:t>                 18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1" i="0" u="none" strike="noStrike" dirty="0">
                          <a:solidFill>
                            <a:srgbClr val="000000"/>
                          </a:solidFill>
                          <a:effectLst/>
                          <a:latin typeface="Arial" panose="020B0604020202020204" pitchFamily="34" charset="0"/>
                        </a:rPr>
                        <a:t>            3.441.370,38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it-IT" sz="1400" b="1" i="0" u="none" strike="noStrike" dirty="0">
                          <a:solidFill>
                            <a:srgbClr val="000000"/>
                          </a:solidFill>
                          <a:effectLst/>
                          <a:latin typeface="Arial" panose="020B0604020202020204" pitchFamily="34" charset="0"/>
                        </a:rPr>
                        <a:t>       2.553.132,87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329668619"/>
                  </a:ext>
                </a:extLst>
              </a:tr>
              <a:tr h="266269">
                <a:tc gridSpan="3">
                  <a:txBody>
                    <a:bodyPr/>
                    <a:lstStyle/>
                    <a:p>
                      <a:pPr algn="l" rtl="0" fontAlgn="b"/>
                      <a:r>
                        <a:rPr lang="it-IT" sz="1400" b="1" i="0" u="none" strike="noStrike">
                          <a:solidFill>
                            <a:srgbClr val="000000"/>
                          </a:solidFill>
                          <a:effectLst/>
                          <a:latin typeface="Arial" panose="020B0604020202020204" pitchFamily="34" charset="0"/>
                        </a:rPr>
                        <a:t> Totale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hMerge="1">
                  <a:txBody>
                    <a:bodyPr/>
                    <a:lstStyle/>
                    <a:p>
                      <a:endParaRPr lang="it-IT"/>
                    </a:p>
                  </a:txBody>
                  <a:tcPr/>
                </a:tc>
                <a:tc hMerge="1">
                  <a:txBody>
                    <a:bodyPr/>
                    <a:lstStyle/>
                    <a:p>
                      <a:endParaRPr lang="it-IT"/>
                    </a:p>
                  </a:txBody>
                  <a:tcPr/>
                </a:tc>
                <a:tc>
                  <a:txBody>
                    <a:bodyPr/>
                    <a:lstStyle/>
                    <a:p>
                      <a:pPr algn="l" fontAlgn="b"/>
                      <a:r>
                        <a:rPr lang="it-IT" sz="1400" b="1" i="0" u="none" strike="noStrike">
                          <a:solidFill>
                            <a:srgbClr val="000000"/>
                          </a:solidFill>
                          <a:effectLst/>
                          <a:latin typeface="Arial" panose="020B0604020202020204" pitchFamily="34" charset="0"/>
                        </a:rPr>
                        <a:t>               115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it-IT" sz="1400" b="1" i="0" u="none" strike="noStrike">
                          <a:solidFill>
                            <a:srgbClr val="000000"/>
                          </a:solidFill>
                          <a:effectLst/>
                          <a:latin typeface="Arial" panose="020B0604020202020204" pitchFamily="34" charset="0"/>
                        </a:rPr>
                        <a:t>          15.718.816,36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it-IT" sz="1400" b="1" i="0" u="none" strike="noStrike" dirty="0">
                          <a:solidFill>
                            <a:srgbClr val="000000"/>
                          </a:solidFill>
                          <a:effectLst/>
                          <a:latin typeface="Arial" panose="020B0604020202020204" pitchFamily="34" charset="0"/>
                        </a:rPr>
                        <a:t>     11.129.581,97   </a:t>
                      </a:r>
                    </a:p>
                  </a:txBody>
                  <a:tcPr marL="9257" marR="9257" marT="9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4218270003"/>
                  </a:ext>
                </a:extLst>
              </a:tr>
            </a:tbl>
          </a:graphicData>
        </a:graphic>
      </p:graphicFrame>
      <p:sp>
        <p:nvSpPr>
          <p:cNvPr id="7" name="Rettangolo 6">
            <a:extLst>
              <a:ext uri="{FF2B5EF4-FFF2-40B4-BE49-F238E27FC236}">
                <a16:creationId xmlns:a16="http://schemas.microsoft.com/office/drawing/2014/main" id="{C4C3F00B-D217-484A-A934-547D2AA16333}"/>
              </a:ext>
            </a:extLst>
          </p:cNvPr>
          <p:cNvSpPr/>
          <p:nvPr/>
        </p:nvSpPr>
        <p:spPr>
          <a:xfrm>
            <a:off x="0" y="182660"/>
            <a:ext cx="86400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eform 19">
            <a:extLst>
              <a:ext uri="{FF2B5EF4-FFF2-40B4-BE49-F238E27FC236}">
                <a16:creationId xmlns:a16="http://schemas.microsoft.com/office/drawing/2014/main" id="{C23F6476-6AC5-4503-B3E5-A517AF349C4A}"/>
              </a:ext>
            </a:extLst>
          </p:cNvPr>
          <p:cNvSpPr/>
          <p:nvPr/>
        </p:nvSpPr>
        <p:spPr>
          <a:xfrm rot="16200000">
            <a:off x="-84752" y="224453"/>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object 2">
            <a:extLst>
              <a:ext uri="{FF2B5EF4-FFF2-40B4-BE49-F238E27FC236}">
                <a16:creationId xmlns:a16="http://schemas.microsoft.com/office/drawing/2014/main" id="{8BFC8AF4-E145-4C95-AB07-16C8268AC5DA}"/>
              </a:ext>
            </a:extLst>
          </p:cNvPr>
          <p:cNvSpPr txBox="1">
            <a:spLocks/>
          </p:cNvSpPr>
          <p:nvPr/>
        </p:nvSpPr>
        <p:spPr>
          <a:xfrm>
            <a:off x="264032" y="238409"/>
            <a:ext cx="9260968" cy="825226"/>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2000" spc="-5" dirty="0" smtClean="0">
                <a:solidFill>
                  <a:schemeClr val="bg1"/>
                </a:solidFill>
                <a:latin typeface="Arial" panose="020B0604020202020204" pitchFamily="34" charset="0"/>
                <a:cs typeface="Arial" panose="020B0604020202020204" pitchFamily="34" charset="0"/>
              </a:rPr>
              <a:t>  </a:t>
            </a:r>
            <a:r>
              <a:rPr lang="it-IT" sz="2000" dirty="0">
                <a:solidFill>
                  <a:schemeClr val="bg1"/>
                </a:solidFill>
                <a:latin typeface="Caibri light"/>
                <a:cs typeface="Arial"/>
              </a:rPr>
              <a:t>La Strategia Aree Interne nel POR FESR </a:t>
            </a:r>
            <a:r>
              <a:rPr lang="it-IT" sz="2000" dirty="0" smtClean="0">
                <a:solidFill>
                  <a:schemeClr val="bg1"/>
                </a:solidFill>
                <a:latin typeface="Caibri light"/>
                <a:cs typeface="Arial"/>
              </a:rPr>
              <a:t>2014-2020</a:t>
            </a:r>
            <a:r>
              <a:rPr lang="it-IT" sz="2000" spc="-5" dirty="0" smtClean="0">
                <a:solidFill>
                  <a:schemeClr val="bg1"/>
                </a:solidFill>
                <a:latin typeface="Caibri light"/>
                <a:cs typeface="Arial"/>
              </a:rPr>
              <a:t>|</a:t>
            </a:r>
            <a:r>
              <a:rPr lang="it-IT" sz="2000" dirty="0" smtClean="0">
                <a:solidFill>
                  <a:schemeClr val="bg1"/>
                </a:solidFill>
                <a:latin typeface="Caibri light"/>
                <a:cs typeface="Arial"/>
              </a:rPr>
              <a:t> (</a:t>
            </a:r>
            <a:r>
              <a:rPr lang="it-IT" sz="1600" dirty="0" smtClean="0">
                <a:solidFill>
                  <a:schemeClr val="bg1"/>
                </a:solidFill>
                <a:latin typeface="Caibri light"/>
                <a:cs typeface="Arial"/>
              </a:rPr>
              <a:t>2/3)</a:t>
            </a:r>
            <a:endParaRPr lang="it-IT" sz="1600" dirty="0">
              <a:solidFill>
                <a:schemeClr val="bg1"/>
              </a:solidFill>
              <a:latin typeface="Caibri light"/>
              <a:cs typeface="Arial"/>
            </a:endParaRPr>
          </a:p>
          <a:p>
            <a:pPr marL="12700">
              <a:lnSpc>
                <a:spcPct val="100000"/>
              </a:lnSpc>
              <a:spcBef>
                <a:spcPts val="95"/>
              </a:spcBef>
            </a:pPr>
            <a:endParaRPr lang="it-IT" sz="3200" spc="-5"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7031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bject 36">
            <a:extLst>
              <a:ext uri="{FF2B5EF4-FFF2-40B4-BE49-F238E27FC236}">
                <a16:creationId xmlns:a16="http://schemas.microsoft.com/office/drawing/2014/main" id="{E9D95D08-2C27-4626-BA6C-32CF522DA43B}"/>
              </a:ext>
            </a:extLst>
          </p:cNvPr>
          <p:cNvSpPr txBox="1">
            <a:spLocks/>
          </p:cNvSpPr>
          <p:nvPr/>
        </p:nvSpPr>
        <p:spPr>
          <a:xfrm>
            <a:off x="11551996" y="6562822"/>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5</a:t>
            </a:fld>
            <a:endParaRPr lang="it-IT" spc="-5" dirty="0"/>
          </a:p>
        </p:txBody>
      </p:sp>
      <p:pic>
        <p:nvPicPr>
          <p:cNvPr id="13" name="Immagine 12">
            <a:extLst>
              <a:ext uri="{FF2B5EF4-FFF2-40B4-BE49-F238E27FC236}">
                <a16:creationId xmlns:a16="http://schemas.microsoft.com/office/drawing/2014/main" id="{119DA2F3-ABB9-4CC6-8618-57B445A566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5" name="object 2">
            <a:extLst>
              <a:ext uri="{FF2B5EF4-FFF2-40B4-BE49-F238E27FC236}">
                <a16:creationId xmlns:a16="http://schemas.microsoft.com/office/drawing/2014/main" id="{8BFC8AF4-E145-4C95-AB07-16C8268AC5DA}"/>
              </a:ext>
            </a:extLst>
          </p:cNvPr>
          <p:cNvSpPr txBox="1">
            <a:spLocks/>
          </p:cNvSpPr>
          <p:nvPr/>
        </p:nvSpPr>
        <p:spPr>
          <a:xfrm>
            <a:off x="264032" y="139700"/>
            <a:ext cx="9260968" cy="886781"/>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1800" spc="-5" dirty="0">
                <a:solidFill>
                  <a:srgbClr val="00338D"/>
                </a:solidFill>
                <a:latin typeface="Arial" panose="020B0604020202020204" pitchFamily="34" charset="0"/>
                <a:cs typeface="Arial" panose="020B0604020202020204" pitchFamily="34" charset="0"/>
              </a:rPr>
              <a:t>POR FESR 14/20</a:t>
            </a:r>
            <a:r>
              <a:rPr lang="it-IT" sz="2400" spc="-5" dirty="0">
                <a:solidFill>
                  <a:srgbClr val="00338D"/>
                </a:solidFill>
                <a:latin typeface="Arial" panose="020B0604020202020204" pitchFamily="34" charset="0"/>
                <a:cs typeface="Arial" panose="020B0604020202020204" pitchFamily="34" charset="0"/>
              </a:rPr>
              <a:t>		</a:t>
            </a:r>
            <a:r>
              <a:rPr lang="it-IT" sz="2400" spc="-5" dirty="0" smtClean="0">
                <a:solidFill>
                  <a:srgbClr val="00338D"/>
                </a:solidFill>
                <a:latin typeface="Arial" panose="020B0604020202020204" pitchFamily="34" charset="0"/>
                <a:cs typeface="Arial" panose="020B0604020202020204" pitchFamily="34" charset="0"/>
              </a:rPr>
              <a:t>Aree interne</a:t>
            </a:r>
            <a:endParaRPr lang="it-IT" sz="3200" spc="-5" dirty="0">
              <a:solidFill>
                <a:srgbClr val="00338D"/>
              </a:solidFill>
              <a:latin typeface="Arial" panose="020B0604020202020204" pitchFamily="34" charset="0"/>
              <a:cs typeface="Arial" panose="020B0604020202020204" pitchFamily="34" charset="0"/>
            </a:endParaRPr>
          </a:p>
          <a:p>
            <a:pPr marL="12700">
              <a:lnSpc>
                <a:spcPct val="100000"/>
              </a:lnSpc>
              <a:spcBef>
                <a:spcPts val="95"/>
              </a:spcBef>
            </a:pPr>
            <a:r>
              <a:rPr lang="it-IT" sz="3200" spc="-5" dirty="0">
                <a:solidFill>
                  <a:srgbClr val="00338D"/>
                </a:solidFill>
                <a:latin typeface="Arial" panose="020B0604020202020204" pitchFamily="34" charset="0"/>
                <a:cs typeface="Arial" panose="020B0604020202020204" pitchFamily="34" charset="0"/>
              </a:rPr>
              <a:t>			</a:t>
            </a:r>
            <a:r>
              <a:rPr lang="it-IT" sz="2000" spc="-5" dirty="0">
                <a:solidFill>
                  <a:srgbClr val="00338D"/>
                </a:solidFill>
                <a:latin typeface="Arial" panose="020B0604020202020204" pitchFamily="34" charset="0"/>
                <a:cs typeface="Arial" panose="020B0604020202020204" pitchFamily="34" charset="0"/>
              </a:rPr>
              <a:t>risultati </a:t>
            </a:r>
            <a:r>
              <a:rPr lang="it-IT" sz="2000" spc="-5" dirty="0" smtClean="0">
                <a:solidFill>
                  <a:srgbClr val="00338D"/>
                </a:solidFill>
                <a:latin typeface="Arial" panose="020B0604020202020204" pitchFamily="34" charset="0"/>
                <a:cs typeface="Arial" panose="020B0604020202020204" pitchFamily="34" charset="0"/>
              </a:rPr>
              <a:t>dichiarati</a:t>
            </a:r>
            <a:r>
              <a:rPr lang="it-IT" sz="2000" spc="-5" dirty="0">
                <a:solidFill>
                  <a:srgbClr val="00338D"/>
                </a:solidFill>
                <a:latin typeface="Arial" panose="020B0604020202020204" pitchFamily="34" charset="0"/>
                <a:cs typeface="Arial" panose="020B0604020202020204" pitchFamily="34" charset="0"/>
              </a:rPr>
              <a:t> </a:t>
            </a:r>
            <a:r>
              <a:rPr lang="it-IT" sz="2000" spc="-5" dirty="0" smtClean="0">
                <a:solidFill>
                  <a:srgbClr val="00338D"/>
                </a:solidFill>
                <a:latin typeface="Arial" panose="020B0604020202020204" pitchFamily="34" charset="0"/>
                <a:cs typeface="Arial" panose="020B0604020202020204" pitchFamily="34" charset="0"/>
              </a:rPr>
              <a:t>e raggiunti nelle azioni con aiuti di stato</a:t>
            </a:r>
            <a:endParaRPr lang="it-IT" sz="3200" spc="-5" dirty="0">
              <a:solidFill>
                <a:srgbClr val="00338D"/>
              </a:solidFill>
              <a:latin typeface="Arial" panose="020B0604020202020204" pitchFamily="34" charset="0"/>
              <a:cs typeface="Arial" panose="020B0604020202020204" pitchFamily="34" charset="0"/>
            </a:endParaRPr>
          </a:p>
        </p:txBody>
      </p:sp>
      <p:graphicFrame>
        <p:nvGraphicFramePr>
          <p:cNvPr id="3" name="Tabella 2"/>
          <p:cNvGraphicFramePr>
            <a:graphicFrameLocks noGrp="1"/>
          </p:cNvGraphicFramePr>
          <p:nvPr>
            <p:extLst/>
          </p:nvPr>
        </p:nvGraphicFramePr>
        <p:xfrm>
          <a:off x="5996163" y="1283847"/>
          <a:ext cx="5804707" cy="4909134"/>
        </p:xfrm>
        <a:graphic>
          <a:graphicData uri="http://schemas.openxmlformats.org/drawingml/2006/table">
            <a:tbl>
              <a:tblPr/>
              <a:tblGrid>
                <a:gridCol w="2112223">
                  <a:extLst>
                    <a:ext uri="{9D8B030D-6E8A-4147-A177-3AD203B41FA5}">
                      <a16:colId xmlns:a16="http://schemas.microsoft.com/office/drawing/2014/main" val="219700092"/>
                    </a:ext>
                  </a:extLst>
                </a:gridCol>
                <a:gridCol w="923121">
                  <a:extLst>
                    <a:ext uri="{9D8B030D-6E8A-4147-A177-3AD203B41FA5}">
                      <a16:colId xmlns:a16="http://schemas.microsoft.com/office/drawing/2014/main" val="4271992356"/>
                    </a:ext>
                  </a:extLst>
                </a:gridCol>
                <a:gridCol w="923121">
                  <a:extLst>
                    <a:ext uri="{9D8B030D-6E8A-4147-A177-3AD203B41FA5}">
                      <a16:colId xmlns:a16="http://schemas.microsoft.com/office/drawing/2014/main" val="882101107"/>
                    </a:ext>
                  </a:extLst>
                </a:gridCol>
                <a:gridCol w="923121">
                  <a:extLst>
                    <a:ext uri="{9D8B030D-6E8A-4147-A177-3AD203B41FA5}">
                      <a16:colId xmlns:a16="http://schemas.microsoft.com/office/drawing/2014/main" val="3949307617"/>
                    </a:ext>
                  </a:extLst>
                </a:gridCol>
                <a:gridCol w="923121">
                  <a:extLst>
                    <a:ext uri="{9D8B030D-6E8A-4147-A177-3AD203B41FA5}">
                      <a16:colId xmlns:a16="http://schemas.microsoft.com/office/drawing/2014/main" val="1036421355"/>
                    </a:ext>
                  </a:extLst>
                </a:gridCol>
              </a:tblGrid>
              <a:tr h="346616">
                <a:tc gridSpan="5">
                  <a:txBody>
                    <a:bodyPr/>
                    <a:lstStyle/>
                    <a:p>
                      <a:pPr algn="ctr" fontAlgn="b"/>
                      <a:r>
                        <a:rPr lang="it-IT" sz="1800" b="0" i="0" u="none" strike="noStrike" dirty="0" smtClean="0">
                          <a:solidFill>
                            <a:srgbClr val="000000"/>
                          </a:solidFill>
                          <a:effectLst/>
                          <a:latin typeface="Arial" panose="020B0604020202020204" pitchFamily="34" charset="0"/>
                          <a:cs typeface="Arial" panose="020B0604020202020204" pitchFamily="34" charset="0"/>
                        </a:rPr>
                        <a:t>RISULTATI COMPLESSIVI POR</a:t>
                      </a:r>
                      <a:endParaRPr lang="it-IT" sz="1800" b="0" i="0" u="none" strike="noStrike" dirty="0">
                        <a:solidFill>
                          <a:srgbClr val="000000"/>
                        </a:solidFill>
                        <a:effectLst/>
                        <a:latin typeface="Arial" panose="020B0604020202020204" pitchFamily="34" charset="0"/>
                        <a:cs typeface="Arial" panose="020B0604020202020204" pitchFamily="34" charset="0"/>
                      </a:endParaRPr>
                    </a:p>
                  </a:txBody>
                  <a:tcPr marL="7204" marR="7204" marT="7204"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540011780"/>
                  </a:ext>
                </a:extLst>
              </a:tr>
              <a:tr h="1125241">
                <a:tc>
                  <a:txBody>
                    <a:bodyPr/>
                    <a:lstStyle/>
                    <a:p>
                      <a:pPr algn="ctr" fontAlgn="ctr"/>
                      <a:r>
                        <a:rPr lang="it-IT" sz="1200" b="0" i="0" u="none" strike="noStrike" dirty="0">
                          <a:solidFill>
                            <a:srgbClr val="000000"/>
                          </a:solidFill>
                          <a:effectLst/>
                          <a:latin typeface="Arial" panose="020B0604020202020204" pitchFamily="34" charset="0"/>
                          <a:cs typeface="Arial" panose="020B0604020202020204" pitchFamily="34" charset="0"/>
                        </a:rPr>
                        <a:t> </a:t>
                      </a:r>
                    </a:p>
                  </a:txBody>
                  <a:tcPr marL="7204" marR="7204" marT="72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it-IT" sz="1200" b="0" i="0" u="none" strike="noStrike" dirty="0">
                          <a:solidFill>
                            <a:srgbClr val="000000"/>
                          </a:solidFill>
                          <a:effectLst/>
                          <a:latin typeface="Arial" panose="020B0604020202020204" pitchFamily="34" charset="0"/>
                          <a:cs typeface="Arial" panose="020B0604020202020204" pitchFamily="34" charset="0"/>
                        </a:rPr>
                        <a:t> Numero di imprese che ricevono sostegno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it-IT"/>
                    </a:p>
                  </a:txBody>
                  <a:tcPr/>
                </a:tc>
                <a:tc gridSpan="2">
                  <a:txBody>
                    <a:bodyPr/>
                    <a:lstStyle/>
                    <a:p>
                      <a:pPr algn="ctr" fontAlgn="ctr"/>
                      <a:r>
                        <a:rPr lang="it-IT" sz="1200" b="0" i="0" u="none" strike="noStrike" dirty="0">
                          <a:solidFill>
                            <a:srgbClr val="000000"/>
                          </a:solidFill>
                          <a:effectLst/>
                          <a:latin typeface="Arial" panose="020B0604020202020204" pitchFamily="34" charset="0"/>
                          <a:cs typeface="Arial" panose="020B0604020202020204" pitchFamily="34" charset="0"/>
                        </a:rPr>
                        <a:t> Crescita dell'occupazione nelle imprese beneficiarie di un sostegno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it-IT"/>
                    </a:p>
                  </a:txBody>
                  <a:tcPr/>
                </a:tc>
                <a:extLst>
                  <a:ext uri="{0D108BD9-81ED-4DB2-BD59-A6C34878D82A}">
                    <a16:rowId xmlns:a16="http://schemas.microsoft.com/office/drawing/2014/main" val="2665482648"/>
                  </a:ext>
                </a:extLst>
              </a:tr>
              <a:tr h="1261297">
                <a:tc>
                  <a:txBody>
                    <a:bodyPr/>
                    <a:lstStyle/>
                    <a:p>
                      <a:pPr algn="ctr" fontAlgn="ctr"/>
                      <a:r>
                        <a:rPr lang="it-IT" sz="1200" b="0" i="0" u="none" strike="noStrike" dirty="0">
                          <a:solidFill>
                            <a:srgbClr val="000000"/>
                          </a:solidFill>
                          <a:effectLst/>
                          <a:latin typeface="Arial" panose="020B0604020202020204" pitchFamily="34" charset="0"/>
                          <a:cs typeface="Arial" panose="020B0604020202020204" pitchFamily="34" charset="0"/>
                        </a:rPr>
                        <a:t>Area interna</a:t>
                      </a:r>
                    </a:p>
                  </a:txBody>
                  <a:tcPr marL="7204" marR="7204" marT="7204"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C65911"/>
                          </a:solidFill>
                          <a:effectLst/>
                          <a:latin typeface="Arial" panose="020B0604020202020204" pitchFamily="34" charset="0"/>
                          <a:cs typeface="Arial" panose="020B0604020202020204" pitchFamily="34" charset="0"/>
                        </a:rPr>
                        <a:t> Dato dichiarato nel progetto </a:t>
                      </a:r>
                    </a:p>
                  </a:txBody>
                  <a:tcPr marL="7204" marR="7204" marT="7204"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375623"/>
                          </a:solidFill>
                          <a:effectLst/>
                          <a:latin typeface="Arial" panose="020B0604020202020204" pitchFamily="34" charset="0"/>
                          <a:cs typeface="Arial" panose="020B0604020202020204" pitchFamily="34" charset="0"/>
                        </a:rPr>
                        <a:t> Valore raggiunto </a:t>
                      </a:r>
                    </a:p>
                  </a:txBody>
                  <a:tcPr marL="7204" marR="7204" marT="7204"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C65911"/>
                          </a:solidFill>
                          <a:effectLst/>
                          <a:latin typeface="Arial" panose="020B0604020202020204" pitchFamily="34" charset="0"/>
                          <a:cs typeface="Arial" panose="020B0604020202020204" pitchFamily="34" charset="0"/>
                        </a:rPr>
                        <a:t> Dato dichiarato nel progetto </a:t>
                      </a:r>
                    </a:p>
                  </a:txBody>
                  <a:tcPr marL="7204" marR="7204" marT="7204"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375623"/>
                          </a:solidFill>
                          <a:effectLst/>
                          <a:latin typeface="Arial" panose="020B0604020202020204" pitchFamily="34" charset="0"/>
                          <a:cs typeface="Arial" panose="020B0604020202020204" pitchFamily="34" charset="0"/>
                        </a:rPr>
                        <a:t> Valore raggiunto </a:t>
                      </a:r>
                    </a:p>
                  </a:txBody>
                  <a:tcPr marL="7204" marR="7204" marT="7204"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1053804"/>
                  </a:ext>
                </a:extLst>
              </a:tr>
              <a:tr h="462155">
                <a:tc>
                  <a:txBody>
                    <a:bodyPr/>
                    <a:lstStyle/>
                    <a:p>
                      <a:pPr algn="l" fontAlgn="b"/>
                      <a:r>
                        <a:rPr lang="it-IT" sz="1200" b="0" i="0" u="none" strike="noStrike" dirty="0">
                          <a:solidFill>
                            <a:srgbClr val="000000"/>
                          </a:solidFill>
                          <a:effectLst/>
                          <a:latin typeface="Arial" panose="020B0604020202020204" pitchFamily="34" charset="0"/>
                          <a:cs typeface="Arial" panose="020B0604020202020204" pitchFamily="34" charset="0"/>
                        </a:rPr>
                        <a:t>1 - Alta Carnia</a:t>
                      </a:r>
                    </a:p>
                  </a:txBody>
                  <a:tcPr marL="7204" marR="7204" marT="72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it-IT" sz="1200" b="0" i="0" u="none" strike="noStrike" dirty="0">
                          <a:solidFill>
                            <a:srgbClr val="C00000"/>
                          </a:solidFill>
                          <a:effectLst/>
                          <a:latin typeface="Arial" panose="020B0604020202020204" pitchFamily="34" charset="0"/>
                          <a:cs typeface="Arial" panose="020B0604020202020204" pitchFamily="34" charset="0"/>
                        </a:rPr>
                        <a:t>          58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35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it-IT" sz="1200" b="0" i="0" u="none" strike="noStrike" dirty="0">
                          <a:solidFill>
                            <a:srgbClr val="C00000"/>
                          </a:solidFill>
                          <a:effectLst/>
                          <a:latin typeface="Arial" panose="020B0604020202020204" pitchFamily="34" charset="0"/>
                          <a:cs typeface="Arial" panose="020B0604020202020204" pitchFamily="34" charset="0"/>
                        </a:rPr>
                        <a:t>          57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19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3333971339"/>
                  </a:ext>
                </a:extLst>
              </a:tr>
              <a:tr h="462155">
                <a:tc>
                  <a:txBody>
                    <a:bodyPr/>
                    <a:lstStyle/>
                    <a:p>
                      <a:pPr algn="l" fontAlgn="b"/>
                      <a:r>
                        <a:rPr lang="it-IT" sz="1200" b="0" i="0" u="none" strike="noStrike" dirty="0">
                          <a:solidFill>
                            <a:srgbClr val="000000"/>
                          </a:solidFill>
                          <a:effectLst/>
                          <a:latin typeface="Arial" panose="020B0604020202020204" pitchFamily="34" charset="0"/>
                          <a:cs typeface="Arial" panose="020B0604020202020204" pitchFamily="34" charset="0"/>
                        </a:rPr>
                        <a:t>2 - Canal del Ferro-Val Canale</a:t>
                      </a:r>
                    </a:p>
                  </a:txBody>
                  <a:tcPr marL="7204" marR="7204" marT="72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C00000"/>
                          </a:solidFill>
                          <a:effectLst/>
                          <a:latin typeface="Arial" panose="020B0604020202020204" pitchFamily="34" charset="0"/>
                          <a:cs typeface="Arial" panose="020B0604020202020204" pitchFamily="34" charset="0"/>
                        </a:rPr>
                        <a:t>          24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7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C00000"/>
                          </a:solidFill>
                          <a:effectLst/>
                          <a:latin typeface="Arial" panose="020B0604020202020204" pitchFamily="34" charset="0"/>
                          <a:cs typeface="Arial" panose="020B0604020202020204" pitchFamily="34" charset="0"/>
                        </a:rPr>
                        <a:t>          11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2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3790053"/>
                  </a:ext>
                </a:extLst>
              </a:tr>
              <a:tr h="462155">
                <a:tc>
                  <a:txBody>
                    <a:bodyPr/>
                    <a:lstStyle/>
                    <a:p>
                      <a:pPr algn="l" fontAlgn="b"/>
                      <a:r>
                        <a:rPr lang="it-IT" sz="1200" b="0" i="0" u="none" strike="noStrike" dirty="0">
                          <a:solidFill>
                            <a:srgbClr val="000000"/>
                          </a:solidFill>
                          <a:effectLst/>
                          <a:latin typeface="Arial" panose="020B0604020202020204" pitchFamily="34" charset="0"/>
                          <a:cs typeface="Arial" panose="020B0604020202020204" pitchFamily="34" charset="0"/>
                        </a:rPr>
                        <a:t>3 - Dolomiti Friulane</a:t>
                      </a:r>
                    </a:p>
                  </a:txBody>
                  <a:tcPr marL="7204" marR="7204" marT="72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it-IT" sz="1200" b="0" i="0" u="none" strike="noStrike">
                          <a:solidFill>
                            <a:srgbClr val="C00000"/>
                          </a:solidFill>
                          <a:effectLst/>
                          <a:latin typeface="Arial" panose="020B0604020202020204" pitchFamily="34" charset="0"/>
                          <a:cs typeface="Arial" panose="020B0604020202020204" pitchFamily="34" charset="0"/>
                        </a:rPr>
                        <a:t>          74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it-IT" sz="1200" b="0" i="0" u="none" strike="noStrike">
                          <a:solidFill>
                            <a:srgbClr val="000000"/>
                          </a:solidFill>
                          <a:effectLst/>
                          <a:latin typeface="Arial" panose="020B0604020202020204" pitchFamily="34" charset="0"/>
                          <a:cs typeface="Arial" panose="020B0604020202020204" pitchFamily="34" charset="0"/>
                        </a:rPr>
                        <a:t>          10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it-IT" sz="1200" b="0" i="0" u="none" strike="noStrike" dirty="0">
                          <a:solidFill>
                            <a:srgbClr val="C00000"/>
                          </a:solidFill>
                          <a:effectLst/>
                          <a:latin typeface="Arial" panose="020B0604020202020204" pitchFamily="34" charset="0"/>
                          <a:cs typeface="Arial" panose="020B0604020202020204" pitchFamily="34" charset="0"/>
                        </a:rPr>
                        <a:t>          70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5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135211625"/>
                  </a:ext>
                </a:extLst>
              </a:tr>
              <a:tr h="462155">
                <a:tc>
                  <a:txBody>
                    <a:bodyPr/>
                    <a:lstStyle/>
                    <a:p>
                      <a:pPr algn="l" fontAlgn="b"/>
                      <a:r>
                        <a:rPr lang="it-IT" sz="1200" b="0" i="0" u="none" strike="noStrike" dirty="0">
                          <a:solidFill>
                            <a:srgbClr val="000000"/>
                          </a:solidFill>
                          <a:effectLst/>
                          <a:latin typeface="Arial" panose="020B0604020202020204" pitchFamily="34" charset="0"/>
                          <a:cs typeface="Arial" panose="020B0604020202020204" pitchFamily="34" charset="0"/>
                        </a:rPr>
                        <a:t>Totale complessivo</a:t>
                      </a:r>
                    </a:p>
                  </a:txBody>
                  <a:tcPr marL="7204" marR="7204" marT="72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a:solidFill>
                            <a:srgbClr val="C00000"/>
                          </a:solidFill>
                          <a:effectLst/>
                          <a:latin typeface="Arial" panose="020B0604020202020204" pitchFamily="34" charset="0"/>
                          <a:cs typeface="Arial" panose="020B0604020202020204" pitchFamily="34" charset="0"/>
                        </a:rPr>
                        <a:t>        156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a:solidFill>
                            <a:srgbClr val="000000"/>
                          </a:solidFill>
                          <a:effectLst/>
                          <a:latin typeface="Arial" panose="020B0604020202020204" pitchFamily="34" charset="0"/>
                          <a:cs typeface="Arial" panose="020B0604020202020204" pitchFamily="34" charset="0"/>
                        </a:rPr>
                        <a:t>          52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C00000"/>
                          </a:solidFill>
                          <a:effectLst/>
                          <a:latin typeface="Arial" panose="020B0604020202020204" pitchFamily="34" charset="0"/>
                          <a:cs typeface="Arial" panose="020B0604020202020204" pitchFamily="34" charset="0"/>
                        </a:rPr>
                        <a:t>        138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26   </a:t>
                      </a:r>
                    </a:p>
                  </a:txBody>
                  <a:tcPr marL="7204" marR="7204" marT="72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7140212"/>
                  </a:ext>
                </a:extLst>
              </a:tr>
              <a:tr h="327360">
                <a:tc>
                  <a:txBody>
                    <a:bodyPr/>
                    <a:lstStyle/>
                    <a:p>
                      <a:pPr algn="ctr" fontAlgn="ctr"/>
                      <a:r>
                        <a:rPr lang="it-IT" sz="1200" b="0" i="0" u="none" strike="noStrike">
                          <a:solidFill>
                            <a:srgbClr val="000000"/>
                          </a:solidFill>
                          <a:effectLst/>
                          <a:latin typeface="Arial" panose="020B0604020202020204" pitchFamily="34" charset="0"/>
                          <a:cs typeface="Arial" panose="020B0604020202020204" pitchFamily="34" charset="0"/>
                        </a:rPr>
                        <a:t>% su totale POR</a:t>
                      </a:r>
                    </a:p>
                  </a:txBody>
                  <a:tcPr marL="7204" marR="7204" marT="7204"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200" b="0" i="0" u="none" strike="noStrike">
                          <a:solidFill>
                            <a:srgbClr val="C00000"/>
                          </a:solidFill>
                          <a:effectLst/>
                          <a:latin typeface="Arial" panose="020B0604020202020204" pitchFamily="34" charset="0"/>
                          <a:cs typeface="Arial" panose="020B0604020202020204" pitchFamily="34" charset="0"/>
                        </a:rPr>
                        <a:t>4,6%</a:t>
                      </a:r>
                    </a:p>
                  </a:txBody>
                  <a:tcPr marL="7204" marR="7204" marT="720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200" b="0" i="0" u="none" strike="noStrike">
                          <a:solidFill>
                            <a:srgbClr val="000000"/>
                          </a:solidFill>
                          <a:effectLst/>
                          <a:latin typeface="Arial" panose="020B0604020202020204" pitchFamily="34" charset="0"/>
                          <a:cs typeface="Arial" panose="020B0604020202020204" pitchFamily="34" charset="0"/>
                        </a:rPr>
                        <a:t>4,3%</a:t>
                      </a:r>
                    </a:p>
                  </a:txBody>
                  <a:tcPr marL="7204" marR="7204" marT="720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200" b="0" i="0" u="none" strike="noStrike">
                          <a:solidFill>
                            <a:srgbClr val="C00000"/>
                          </a:solidFill>
                          <a:effectLst/>
                          <a:latin typeface="Arial" panose="020B0604020202020204" pitchFamily="34" charset="0"/>
                          <a:cs typeface="Arial" panose="020B0604020202020204" pitchFamily="34" charset="0"/>
                        </a:rPr>
                        <a:t>3,6%</a:t>
                      </a:r>
                    </a:p>
                  </a:txBody>
                  <a:tcPr marL="7204" marR="7204" marT="720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200" b="0" i="0" u="none" strike="noStrike" dirty="0">
                          <a:solidFill>
                            <a:srgbClr val="000000"/>
                          </a:solidFill>
                          <a:effectLst/>
                          <a:latin typeface="Arial" panose="020B0604020202020204" pitchFamily="34" charset="0"/>
                          <a:cs typeface="Arial" panose="020B0604020202020204" pitchFamily="34" charset="0"/>
                        </a:rPr>
                        <a:t>1,9%</a:t>
                      </a:r>
                    </a:p>
                  </a:txBody>
                  <a:tcPr marL="7204" marR="7204" marT="720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622158"/>
                  </a:ext>
                </a:extLst>
              </a:tr>
            </a:tbl>
          </a:graphicData>
        </a:graphic>
      </p:graphicFrame>
      <p:graphicFrame>
        <p:nvGraphicFramePr>
          <p:cNvPr id="4" name="Tabella 3"/>
          <p:cNvGraphicFramePr>
            <a:graphicFrameLocks noGrp="1"/>
          </p:cNvGraphicFramePr>
          <p:nvPr>
            <p:extLst/>
          </p:nvPr>
        </p:nvGraphicFramePr>
        <p:xfrm>
          <a:off x="264031" y="1283849"/>
          <a:ext cx="5638419" cy="4618187"/>
        </p:xfrm>
        <a:graphic>
          <a:graphicData uri="http://schemas.openxmlformats.org/drawingml/2006/table">
            <a:tbl>
              <a:tblPr/>
              <a:tblGrid>
                <a:gridCol w="2051715">
                  <a:extLst>
                    <a:ext uri="{9D8B030D-6E8A-4147-A177-3AD203B41FA5}">
                      <a16:colId xmlns:a16="http://schemas.microsoft.com/office/drawing/2014/main" val="458705522"/>
                    </a:ext>
                  </a:extLst>
                </a:gridCol>
                <a:gridCol w="896676">
                  <a:extLst>
                    <a:ext uri="{9D8B030D-6E8A-4147-A177-3AD203B41FA5}">
                      <a16:colId xmlns:a16="http://schemas.microsoft.com/office/drawing/2014/main" val="4061310728"/>
                    </a:ext>
                  </a:extLst>
                </a:gridCol>
                <a:gridCol w="896676">
                  <a:extLst>
                    <a:ext uri="{9D8B030D-6E8A-4147-A177-3AD203B41FA5}">
                      <a16:colId xmlns:a16="http://schemas.microsoft.com/office/drawing/2014/main" val="2983231332"/>
                    </a:ext>
                  </a:extLst>
                </a:gridCol>
                <a:gridCol w="896676">
                  <a:extLst>
                    <a:ext uri="{9D8B030D-6E8A-4147-A177-3AD203B41FA5}">
                      <a16:colId xmlns:a16="http://schemas.microsoft.com/office/drawing/2014/main" val="3553238941"/>
                    </a:ext>
                  </a:extLst>
                </a:gridCol>
                <a:gridCol w="896676">
                  <a:extLst>
                    <a:ext uri="{9D8B030D-6E8A-4147-A177-3AD203B41FA5}">
                      <a16:colId xmlns:a16="http://schemas.microsoft.com/office/drawing/2014/main" val="1571469697"/>
                    </a:ext>
                  </a:extLst>
                </a:gridCol>
              </a:tblGrid>
              <a:tr h="353307">
                <a:tc gridSpan="5">
                  <a:txBody>
                    <a:bodyPr/>
                    <a:lstStyle/>
                    <a:p>
                      <a:pPr algn="ctr" fontAlgn="b"/>
                      <a:r>
                        <a:rPr lang="it-IT" sz="1900" b="0" i="0" u="none" strike="noStrike" dirty="0" smtClean="0">
                          <a:solidFill>
                            <a:schemeClr val="accent4">
                              <a:lumMod val="75000"/>
                            </a:schemeClr>
                          </a:solidFill>
                          <a:effectLst/>
                          <a:latin typeface="Arial" panose="020B0604020202020204" pitchFamily="34" charset="0"/>
                          <a:cs typeface="Arial" panose="020B0604020202020204" pitchFamily="34" charset="0"/>
                        </a:rPr>
                        <a:t>RISULTATI DA</a:t>
                      </a:r>
                      <a:r>
                        <a:rPr lang="it-IT" sz="1900" b="0" i="0" u="none" strike="noStrike" baseline="0" dirty="0" smtClean="0">
                          <a:solidFill>
                            <a:schemeClr val="accent4">
                              <a:lumMod val="75000"/>
                            </a:schemeClr>
                          </a:solidFill>
                          <a:effectLst/>
                          <a:latin typeface="Arial" panose="020B0604020202020204" pitchFamily="34" charset="0"/>
                          <a:cs typeface="Arial" panose="020B0604020202020204" pitchFamily="34" charset="0"/>
                        </a:rPr>
                        <a:t> </a:t>
                      </a:r>
                      <a:r>
                        <a:rPr lang="it-IT" sz="1900" b="0" i="0" u="none" strike="noStrike" dirty="0" smtClean="0">
                          <a:solidFill>
                            <a:schemeClr val="accent4">
                              <a:lumMod val="75000"/>
                            </a:schemeClr>
                          </a:solidFill>
                          <a:effectLst/>
                          <a:latin typeface="Arial" panose="020B0604020202020204" pitchFamily="34" charset="0"/>
                          <a:cs typeface="Arial" panose="020B0604020202020204" pitchFamily="34" charset="0"/>
                        </a:rPr>
                        <a:t>AZIONI </a:t>
                      </a:r>
                      <a:r>
                        <a:rPr lang="it-IT" sz="1900" b="0" i="0" u="none" strike="noStrike" dirty="0">
                          <a:solidFill>
                            <a:schemeClr val="accent4">
                              <a:lumMod val="75000"/>
                            </a:schemeClr>
                          </a:solidFill>
                          <a:effectLst/>
                          <a:latin typeface="Arial" panose="020B0604020202020204" pitchFamily="34" charset="0"/>
                          <a:cs typeface="Arial" panose="020B0604020202020204" pitchFamily="34" charset="0"/>
                        </a:rPr>
                        <a:t>AREE INTERNE</a:t>
                      </a:r>
                    </a:p>
                  </a:txBody>
                  <a:tcPr marL="9199" marR="9199" marT="9199"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4169520375"/>
                  </a:ext>
                </a:extLst>
              </a:tr>
              <a:tr h="1096952">
                <a:tc>
                  <a:txBody>
                    <a:bodyPr/>
                    <a:lstStyle/>
                    <a:p>
                      <a:pPr algn="ctr" fontAlgn="ctr"/>
                      <a:r>
                        <a:rPr lang="it-IT" sz="1200" b="0" i="0" u="none" strike="noStrike" dirty="0">
                          <a:solidFill>
                            <a:srgbClr val="000000"/>
                          </a:solidFill>
                          <a:effectLst/>
                          <a:latin typeface="Arial" panose="020B0604020202020204" pitchFamily="34" charset="0"/>
                          <a:cs typeface="Arial" panose="020B0604020202020204" pitchFamily="34" charset="0"/>
                        </a:rPr>
                        <a:t> </a:t>
                      </a:r>
                    </a:p>
                  </a:txBody>
                  <a:tcPr marL="9199" marR="9199" marT="919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it-IT" sz="1200" b="0" i="0" u="none" strike="noStrike" dirty="0">
                          <a:solidFill>
                            <a:srgbClr val="000000"/>
                          </a:solidFill>
                          <a:effectLst/>
                          <a:latin typeface="Arial" panose="020B0604020202020204" pitchFamily="34" charset="0"/>
                          <a:cs typeface="Arial" panose="020B0604020202020204" pitchFamily="34" charset="0"/>
                        </a:rPr>
                        <a:t> Numero di imprese che ricevono sostegno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it-IT"/>
                    </a:p>
                  </a:txBody>
                  <a:tcPr/>
                </a:tc>
                <a:tc gridSpan="2">
                  <a:txBody>
                    <a:bodyPr/>
                    <a:lstStyle/>
                    <a:p>
                      <a:pPr algn="ctr" fontAlgn="ctr"/>
                      <a:r>
                        <a:rPr lang="it-IT" sz="1200" b="0" i="0" u="none" strike="noStrike" dirty="0">
                          <a:solidFill>
                            <a:srgbClr val="000000"/>
                          </a:solidFill>
                          <a:effectLst/>
                          <a:latin typeface="Arial" panose="020B0604020202020204" pitchFamily="34" charset="0"/>
                          <a:cs typeface="Arial" panose="020B0604020202020204" pitchFamily="34" charset="0"/>
                        </a:rPr>
                        <a:t> Crescita dell'occupazione nelle imprese beneficiarie di un sostegno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it-IT"/>
                    </a:p>
                  </a:txBody>
                  <a:tcPr/>
                </a:tc>
                <a:extLst>
                  <a:ext uri="{0D108BD9-81ED-4DB2-BD59-A6C34878D82A}">
                    <a16:rowId xmlns:a16="http://schemas.microsoft.com/office/drawing/2014/main" val="1616206242"/>
                  </a:ext>
                </a:extLst>
              </a:tr>
              <a:tr h="1290199">
                <a:tc>
                  <a:txBody>
                    <a:bodyPr/>
                    <a:lstStyle/>
                    <a:p>
                      <a:pPr algn="ctr" fontAlgn="ctr"/>
                      <a:r>
                        <a:rPr lang="it-IT" sz="1200" b="0" i="0" u="none" strike="noStrike">
                          <a:solidFill>
                            <a:srgbClr val="000000"/>
                          </a:solidFill>
                          <a:effectLst/>
                          <a:latin typeface="Arial" panose="020B0604020202020204" pitchFamily="34" charset="0"/>
                          <a:cs typeface="Arial" panose="020B0604020202020204" pitchFamily="34" charset="0"/>
                        </a:rPr>
                        <a:t>Area interna</a:t>
                      </a:r>
                    </a:p>
                  </a:txBody>
                  <a:tcPr marL="9199" marR="9199" marT="9199" marB="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C65911"/>
                          </a:solidFill>
                          <a:effectLst/>
                          <a:latin typeface="Arial" panose="020B0604020202020204" pitchFamily="34" charset="0"/>
                          <a:cs typeface="Arial" panose="020B0604020202020204" pitchFamily="34" charset="0"/>
                        </a:rPr>
                        <a:t> Dato dichiarato nel progetto </a:t>
                      </a:r>
                    </a:p>
                  </a:txBody>
                  <a:tcPr marL="9199" marR="9199" marT="9199"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375623"/>
                          </a:solidFill>
                          <a:effectLst/>
                          <a:latin typeface="Arial" panose="020B0604020202020204" pitchFamily="34" charset="0"/>
                          <a:cs typeface="Arial" panose="020B0604020202020204" pitchFamily="34" charset="0"/>
                        </a:rPr>
                        <a:t> Valore raggiunto </a:t>
                      </a:r>
                    </a:p>
                  </a:txBody>
                  <a:tcPr marL="9199" marR="9199" marT="9199"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C65911"/>
                          </a:solidFill>
                          <a:effectLst/>
                          <a:latin typeface="Arial" panose="020B0604020202020204" pitchFamily="34" charset="0"/>
                          <a:cs typeface="Arial" panose="020B0604020202020204" pitchFamily="34" charset="0"/>
                        </a:rPr>
                        <a:t> Dato dichiarato nel progetto </a:t>
                      </a:r>
                    </a:p>
                  </a:txBody>
                  <a:tcPr marL="9199" marR="9199" marT="9199"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375623"/>
                          </a:solidFill>
                          <a:effectLst/>
                          <a:latin typeface="Arial" panose="020B0604020202020204" pitchFamily="34" charset="0"/>
                          <a:cs typeface="Arial" panose="020B0604020202020204" pitchFamily="34" charset="0"/>
                        </a:rPr>
                        <a:t> Valore raggiunto </a:t>
                      </a:r>
                    </a:p>
                  </a:txBody>
                  <a:tcPr marL="9199" marR="9199" marT="9199"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7977569"/>
                  </a:ext>
                </a:extLst>
              </a:tr>
              <a:tr h="458237">
                <a:tc>
                  <a:txBody>
                    <a:bodyPr/>
                    <a:lstStyle/>
                    <a:p>
                      <a:pPr algn="ctr" fontAlgn="b"/>
                      <a:r>
                        <a:rPr lang="it-IT" sz="1200" b="0" i="0" u="none" strike="noStrike">
                          <a:solidFill>
                            <a:srgbClr val="000000"/>
                          </a:solidFill>
                          <a:effectLst/>
                          <a:latin typeface="Arial" panose="020B0604020202020204" pitchFamily="34" charset="0"/>
                          <a:cs typeface="Arial" panose="020B0604020202020204" pitchFamily="34" charset="0"/>
                        </a:rPr>
                        <a:t>1 - Alta Carnia</a:t>
                      </a:r>
                    </a:p>
                  </a:txBody>
                  <a:tcPr marL="9199" marR="9199" marT="919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it-IT" sz="1200" b="0" i="0" u="none" strike="noStrike">
                          <a:solidFill>
                            <a:srgbClr val="C00000"/>
                          </a:solidFill>
                          <a:effectLst/>
                          <a:latin typeface="Arial" panose="020B0604020202020204" pitchFamily="34" charset="0"/>
                          <a:cs typeface="Arial" panose="020B0604020202020204" pitchFamily="34" charset="0"/>
                        </a:rPr>
                        <a:t>          28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it-IT" sz="1200" b="0" i="0" u="none" strike="noStrike">
                          <a:solidFill>
                            <a:srgbClr val="000000"/>
                          </a:solidFill>
                          <a:effectLst/>
                          <a:latin typeface="Arial" panose="020B0604020202020204" pitchFamily="34" charset="0"/>
                          <a:cs typeface="Arial" panose="020B0604020202020204" pitchFamily="34" charset="0"/>
                        </a:rPr>
                        <a:t>          22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it-IT" sz="1200" b="0" i="0" u="none" strike="noStrike" dirty="0">
                          <a:solidFill>
                            <a:srgbClr val="C00000"/>
                          </a:solidFill>
                          <a:effectLst/>
                          <a:latin typeface="Arial" panose="020B0604020202020204" pitchFamily="34" charset="0"/>
                          <a:cs typeface="Arial" panose="020B0604020202020204" pitchFamily="34" charset="0"/>
                        </a:rPr>
                        <a:t>          12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5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440127320"/>
                  </a:ext>
                </a:extLst>
              </a:tr>
              <a:tr h="466528">
                <a:tc>
                  <a:txBody>
                    <a:bodyPr/>
                    <a:lstStyle/>
                    <a:p>
                      <a:pPr algn="ctr" fontAlgn="b"/>
                      <a:r>
                        <a:rPr lang="it-IT" sz="1200" b="0" i="0" u="none" strike="noStrike">
                          <a:solidFill>
                            <a:srgbClr val="000000"/>
                          </a:solidFill>
                          <a:effectLst/>
                          <a:latin typeface="Arial" panose="020B0604020202020204" pitchFamily="34" charset="0"/>
                          <a:cs typeface="Arial" panose="020B0604020202020204" pitchFamily="34" charset="0"/>
                        </a:rPr>
                        <a:t>2 - Canal del Ferro-Val Canale</a:t>
                      </a:r>
                    </a:p>
                  </a:txBody>
                  <a:tcPr marL="9199" marR="9199" marT="919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a:solidFill>
                            <a:srgbClr val="C00000"/>
                          </a:solidFill>
                          <a:effectLst/>
                          <a:latin typeface="Arial" panose="020B0604020202020204" pitchFamily="34" charset="0"/>
                          <a:cs typeface="Arial" panose="020B0604020202020204" pitchFamily="34" charset="0"/>
                        </a:rPr>
                        <a:t>            2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a:solidFill>
                            <a:srgbClr val="000000"/>
                          </a:solidFill>
                          <a:effectLst/>
                          <a:latin typeface="Arial" panose="020B0604020202020204" pitchFamily="34" charset="0"/>
                          <a:cs typeface="Arial" panose="020B0604020202020204" pitchFamily="34" charset="0"/>
                        </a:rPr>
                        <a:t>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C00000"/>
                          </a:solidFill>
                          <a:effectLst/>
                          <a:latin typeface="Arial" panose="020B0604020202020204" pitchFamily="34" charset="0"/>
                          <a:cs typeface="Arial" panose="020B0604020202020204" pitchFamily="34" charset="0"/>
                        </a:rPr>
                        <a:t>            1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2615168"/>
                  </a:ext>
                </a:extLst>
              </a:tr>
              <a:tr h="439539">
                <a:tc>
                  <a:txBody>
                    <a:bodyPr/>
                    <a:lstStyle/>
                    <a:p>
                      <a:pPr algn="ctr" fontAlgn="b"/>
                      <a:r>
                        <a:rPr lang="it-IT" sz="1200" b="0" i="0" u="none" strike="noStrike">
                          <a:solidFill>
                            <a:srgbClr val="000000"/>
                          </a:solidFill>
                          <a:effectLst/>
                          <a:latin typeface="Arial" panose="020B0604020202020204" pitchFamily="34" charset="0"/>
                          <a:cs typeface="Arial" panose="020B0604020202020204" pitchFamily="34" charset="0"/>
                        </a:rPr>
                        <a:t>3 - Dolomiti Friulane</a:t>
                      </a:r>
                    </a:p>
                  </a:txBody>
                  <a:tcPr marL="9199" marR="9199" marT="919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it-IT" sz="1200" b="0" i="0" u="none" strike="noStrike">
                          <a:solidFill>
                            <a:srgbClr val="C00000"/>
                          </a:solidFill>
                          <a:effectLst/>
                          <a:latin typeface="Arial" panose="020B0604020202020204" pitchFamily="34" charset="0"/>
                          <a:cs typeface="Arial" panose="020B0604020202020204" pitchFamily="34" charset="0"/>
                        </a:rPr>
                        <a:t>          12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it-IT" sz="1200" b="0" i="0" u="none" strike="noStrike">
                          <a:solidFill>
                            <a:srgbClr val="000000"/>
                          </a:solidFill>
                          <a:effectLst/>
                          <a:latin typeface="Arial" panose="020B0604020202020204" pitchFamily="34" charset="0"/>
                          <a:cs typeface="Arial" panose="020B0604020202020204" pitchFamily="34" charset="0"/>
                        </a:rPr>
                        <a:t>            1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it-IT" sz="1200" b="0" i="0" u="none" strike="noStrike" dirty="0">
                          <a:solidFill>
                            <a:srgbClr val="C00000"/>
                          </a:solidFill>
                          <a:effectLst/>
                          <a:latin typeface="Arial" panose="020B0604020202020204" pitchFamily="34" charset="0"/>
                          <a:cs typeface="Arial" panose="020B0604020202020204" pitchFamily="34" charset="0"/>
                        </a:rPr>
                        <a:t>            9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342508389"/>
                  </a:ext>
                </a:extLst>
              </a:tr>
              <a:tr h="513425">
                <a:tc>
                  <a:txBody>
                    <a:bodyPr/>
                    <a:lstStyle/>
                    <a:p>
                      <a:pPr algn="ctr" fontAlgn="b"/>
                      <a:r>
                        <a:rPr lang="it-IT" sz="1200" b="0" i="0" u="none" strike="noStrike">
                          <a:solidFill>
                            <a:srgbClr val="000000"/>
                          </a:solidFill>
                          <a:effectLst/>
                          <a:latin typeface="Arial" panose="020B0604020202020204" pitchFamily="34" charset="0"/>
                          <a:cs typeface="Arial" panose="020B0604020202020204" pitchFamily="34" charset="0"/>
                        </a:rPr>
                        <a:t>Totale complessivo</a:t>
                      </a:r>
                    </a:p>
                  </a:txBody>
                  <a:tcPr marL="9199" marR="9199" marT="919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C00000"/>
                          </a:solidFill>
                          <a:effectLst/>
                          <a:latin typeface="Arial" panose="020B0604020202020204" pitchFamily="34" charset="0"/>
                          <a:cs typeface="Arial" panose="020B0604020202020204" pitchFamily="34" charset="0"/>
                        </a:rPr>
                        <a:t>          42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a:solidFill>
                            <a:srgbClr val="000000"/>
                          </a:solidFill>
                          <a:effectLst/>
                          <a:latin typeface="Arial" panose="020B0604020202020204" pitchFamily="34" charset="0"/>
                          <a:cs typeface="Arial" panose="020B0604020202020204" pitchFamily="34" charset="0"/>
                        </a:rPr>
                        <a:t>          23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C00000"/>
                          </a:solidFill>
                          <a:effectLst/>
                          <a:latin typeface="Arial" panose="020B0604020202020204" pitchFamily="34" charset="0"/>
                          <a:cs typeface="Arial" panose="020B0604020202020204" pitchFamily="34" charset="0"/>
                        </a:rPr>
                        <a:t>          22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Arial" panose="020B0604020202020204" pitchFamily="34" charset="0"/>
                          <a:cs typeface="Arial" panose="020B0604020202020204" pitchFamily="34" charset="0"/>
                        </a:rPr>
                        <a:t>            5   </a:t>
                      </a:r>
                    </a:p>
                  </a:txBody>
                  <a:tcPr marL="9199" marR="9199" marT="91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7408895"/>
                  </a:ext>
                </a:extLst>
              </a:tr>
            </a:tbl>
          </a:graphicData>
        </a:graphic>
      </p:graphicFrame>
    </p:spTree>
    <p:extLst>
      <p:ext uri="{BB962C8B-B14F-4D97-AF65-F5344CB8AC3E}">
        <p14:creationId xmlns:p14="http://schemas.microsoft.com/office/powerpoint/2010/main" val="25891919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magine 12">
            <a:extLst>
              <a:ext uri="{FF2B5EF4-FFF2-40B4-BE49-F238E27FC236}">
                <a16:creationId xmlns:a16="http://schemas.microsoft.com/office/drawing/2014/main" id="{119DA2F3-ABB9-4CC6-8618-57B445A566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sp>
        <p:nvSpPr>
          <p:cNvPr id="5" name="object 2">
            <a:extLst>
              <a:ext uri="{FF2B5EF4-FFF2-40B4-BE49-F238E27FC236}">
                <a16:creationId xmlns:a16="http://schemas.microsoft.com/office/drawing/2014/main" id="{8BFC8AF4-E145-4C95-AB07-16C8268AC5DA}"/>
              </a:ext>
            </a:extLst>
          </p:cNvPr>
          <p:cNvSpPr txBox="1">
            <a:spLocks/>
          </p:cNvSpPr>
          <p:nvPr/>
        </p:nvSpPr>
        <p:spPr>
          <a:xfrm>
            <a:off x="264032" y="139700"/>
            <a:ext cx="9260968" cy="381515"/>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2000" spc="-5" dirty="0">
                <a:solidFill>
                  <a:srgbClr val="00338D"/>
                </a:solidFill>
                <a:latin typeface="Arial" panose="020B0604020202020204" pitchFamily="34" charset="0"/>
                <a:cs typeface="Arial" panose="020B0604020202020204" pitchFamily="34" charset="0"/>
              </a:rPr>
              <a:t>POR FESR </a:t>
            </a:r>
            <a:r>
              <a:rPr lang="it-IT" sz="2000" spc="-5" dirty="0" smtClean="0">
                <a:solidFill>
                  <a:srgbClr val="00338D"/>
                </a:solidFill>
                <a:latin typeface="Arial" panose="020B0604020202020204" pitchFamily="34" charset="0"/>
                <a:cs typeface="Arial" panose="020B0604020202020204" pitchFamily="34" charset="0"/>
              </a:rPr>
              <a:t>FVG 2014-2020 </a:t>
            </a:r>
            <a:r>
              <a:rPr lang="it-IT" sz="2400" spc="-5" dirty="0">
                <a:solidFill>
                  <a:srgbClr val="00338D"/>
                </a:solidFill>
                <a:latin typeface="Arial" panose="020B0604020202020204" pitchFamily="34" charset="0"/>
                <a:cs typeface="Arial" panose="020B0604020202020204" pitchFamily="34" charset="0"/>
              </a:rPr>
              <a:t>– </a:t>
            </a:r>
            <a:r>
              <a:rPr lang="it-IT" sz="2400" spc="-5" dirty="0" smtClean="0">
                <a:solidFill>
                  <a:srgbClr val="00338D"/>
                </a:solidFill>
                <a:latin typeface="Arial" panose="020B0604020202020204" pitchFamily="34" charset="0"/>
                <a:cs typeface="Arial" panose="020B0604020202020204" pitchFamily="34" charset="0"/>
              </a:rPr>
              <a:t>Le Strategia territoriali</a:t>
            </a:r>
            <a:endParaRPr lang="it-IT" sz="3200" spc="-5" dirty="0" smtClean="0">
              <a:solidFill>
                <a:srgbClr val="00338D"/>
              </a:solidFill>
              <a:latin typeface="Arial" panose="020B0604020202020204" pitchFamily="34" charset="0"/>
              <a:cs typeface="Arial" panose="020B0604020202020204" pitchFamily="34" charset="0"/>
            </a:endParaRPr>
          </a:p>
        </p:txBody>
      </p:sp>
      <p:graphicFrame>
        <p:nvGraphicFramePr>
          <p:cNvPr id="4" name="Tabella 3"/>
          <p:cNvGraphicFramePr>
            <a:graphicFrameLocks noGrp="1"/>
          </p:cNvGraphicFramePr>
          <p:nvPr>
            <p:extLst/>
          </p:nvPr>
        </p:nvGraphicFramePr>
        <p:xfrm>
          <a:off x="264033" y="1280160"/>
          <a:ext cx="11536837" cy="4339244"/>
        </p:xfrm>
        <a:graphic>
          <a:graphicData uri="http://schemas.openxmlformats.org/drawingml/2006/table">
            <a:tbl>
              <a:tblPr firstRow="1" firstCol="1" bandRow="1"/>
              <a:tblGrid>
                <a:gridCol w="2209587">
                  <a:extLst>
                    <a:ext uri="{9D8B030D-6E8A-4147-A177-3AD203B41FA5}">
                      <a16:colId xmlns:a16="http://schemas.microsoft.com/office/drawing/2014/main" val="2875098675"/>
                    </a:ext>
                  </a:extLst>
                </a:gridCol>
                <a:gridCol w="1142890">
                  <a:extLst>
                    <a:ext uri="{9D8B030D-6E8A-4147-A177-3AD203B41FA5}">
                      <a16:colId xmlns:a16="http://schemas.microsoft.com/office/drawing/2014/main" val="334303852"/>
                    </a:ext>
                  </a:extLst>
                </a:gridCol>
                <a:gridCol w="1552425">
                  <a:extLst>
                    <a:ext uri="{9D8B030D-6E8A-4147-A177-3AD203B41FA5}">
                      <a16:colId xmlns:a16="http://schemas.microsoft.com/office/drawing/2014/main" val="808116646"/>
                    </a:ext>
                  </a:extLst>
                </a:gridCol>
                <a:gridCol w="1552425">
                  <a:extLst>
                    <a:ext uri="{9D8B030D-6E8A-4147-A177-3AD203B41FA5}">
                      <a16:colId xmlns:a16="http://schemas.microsoft.com/office/drawing/2014/main" val="3918128070"/>
                    </a:ext>
                  </a:extLst>
                </a:gridCol>
                <a:gridCol w="1155589">
                  <a:extLst>
                    <a:ext uri="{9D8B030D-6E8A-4147-A177-3AD203B41FA5}">
                      <a16:colId xmlns:a16="http://schemas.microsoft.com/office/drawing/2014/main" val="33004895"/>
                    </a:ext>
                  </a:extLst>
                </a:gridCol>
                <a:gridCol w="1552425">
                  <a:extLst>
                    <a:ext uri="{9D8B030D-6E8A-4147-A177-3AD203B41FA5}">
                      <a16:colId xmlns:a16="http://schemas.microsoft.com/office/drawing/2014/main" val="3690378337"/>
                    </a:ext>
                  </a:extLst>
                </a:gridCol>
                <a:gridCol w="1552425">
                  <a:extLst>
                    <a:ext uri="{9D8B030D-6E8A-4147-A177-3AD203B41FA5}">
                      <a16:colId xmlns:a16="http://schemas.microsoft.com/office/drawing/2014/main" val="3347058573"/>
                    </a:ext>
                  </a:extLst>
                </a:gridCol>
                <a:gridCol w="819071">
                  <a:extLst>
                    <a:ext uri="{9D8B030D-6E8A-4147-A177-3AD203B41FA5}">
                      <a16:colId xmlns:a16="http://schemas.microsoft.com/office/drawing/2014/main" val="2249066008"/>
                    </a:ext>
                  </a:extLst>
                </a:gridCol>
              </a:tblGrid>
              <a:tr h="545754">
                <a:tc>
                  <a:txBody>
                    <a:bodyPr/>
                    <a:lstStyle/>
                    <a:p>
                      <a:pPr algn="l" fontAlgn="b"/>
                      <a:endParaRPr lang="it-IT" sz="1000" b="0" i="0" u="none" strike="noStrike" dirty="0">
                        <a:solidFill>
                          <a:srgbClr val="000000"/>
                        </a:solidFill>
                        <a:effectLst/>
                        <a:latin typeface="Calibri" panose="020F0502020204030204" pitchFamily="34" charset="0"/>
                      </a:endParaRPr>
                    </a:p>
                  </a:txBody>
                  <a:tcPr marL="8686" marR="8686" marT="8686"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it-IT" sz="1600" b="0" i="0" u="none" strike="noStrike" dirty="0">
                          <a:solidFill>
                            <a:srgbClr val="000000"/>
                          </a:solidFill>
                          <a:effectLst/>
                          <a:latin typeface="Calibri" panose="020F0502020204030204" pitchFamily="34" charset="0"/>
                        </a:rPr>
                        <a:t>INTERO </a:t>
                      </a:r>
                      <a:r>
                        <a:rPr lang="it-IT" sz="1600" b="0" i="0" u="none" strike="noStrike" dirty="0" smtClean="0">
                          <a:solidFill>
                            <a:srgbClr val="000000"/>
                          </a:solidFill>
                          <a:effectLst/>
                          <a:latin typeface="Calibri" panose="020F0502020204030204" pitchFamily="34" charset="0"/>
                        </a:rPr>
                        <a:t>POR</a:t>
                      </a:r>
                    </a:p>
                    <a:p>
                      <a:pPr algn="ctr" fontAlgn="b"/>
                      <a:endParaRPr lang="it-IT" sz="1600" b="0" i="0" u="none" strike="noStrike" dirty="0" smtClean="0">
                        <a:solidFill>
                          <a:srgbClr val="000000"/>
                        </a:solidFill>
                        <a:effectLst/>
                        <a:latin typeface="Calibri" panose="020F0502020204030204" pitchFamily="34" charset="0"/>
                      </a:endParaRPr>
                    </a:p>
                  </a:txBody>
                  <a:tcPr marL="8686" marR="8686" marT="86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gridSpan="4">
                  <a:txBody>
                    <a:bodyPr/>
                    <a:lstStyle/>
                    <a:p>
                      <a:pPr algn="ctr" fontAlgn="b"/>
                      <a:r>
                        <a:rPr lang="it-IT" sz="1600" b="0" i="0" u="none" strike="noStrike" dirty="0">
                          <a:solidFill>
                            <a:srgbClr val="000000"/>
                          </a:solidFill>
                          <a:effectLst/>
                          <a:latin typeface="Calibri" panose="020F0502020204030204" pitchFamily="34" charset="0"/>
                        </a:rPr>
                        <a:t>AZIONI AREE </a:t>
                      </a:r>
                      <a:r>
                        <a:rPr lang="it-IT" sz="1600" b="0" i="0" u="none" strike="noStrike" dirty="0" smtClean="0">
                          <a:solidFill>
                            <a:srgbClr val="000000"/>
                          </a:solidFill>
                          <a:effectLst/>
                          <a:latin typeface="Calibri" panose="020F0502020204030204" pitchFamily="34" charset="0"/>
                        </a:rPr>
                        <a:t>INTERNE</a:t>
                      </a:r>
                    </a:p>
                    <a:p>
                      <a:pPr algn="ctr" fontAlgn="b"/>
                      <a:r>
                        <a:rPr lang="it-IT" sz="1600" b="0" i="0" u="none" strike="noStrike" dirty="0" smtClean="0">
                          <a:solidFill>
                            <a:srgbClr val="000000"/>
                          </a:solidFill>
                          <a:effectLst/>
                          <a:latin typeface="Calibri" panose="020F0502020204030204" pitchFamily="34" charset="0"/>
                        </a:rPr>
                        <a:t>(con popolazione pari a circa il 5%</a:t>
                      </a:r>
                      <a:r>
                        <a:rPr lang="it-IT" sz="1600" b="0" i="0" u="none" strike="noStrike" baseline="0" dirty="0" smtClean="0">
                          <a:solidFill>
                            <a:srgbClr val="000000"/>
                          </a:solidFill>
                          <a:effectLst/>
                          <a:latin typeface="Calibri" panose="020F0502020204030204" pitchFamily="34" charset="0"/>
                        </a:rPr>
                        <a:t> della regione)</a:t>
                      </a:r>
                      <a:endParaRPr lang="it-IT" sz="1600" b="0" i="0" u="none" strike="noStrike" dirty="0">
                        <a:solidFill>
                          <a:srgbClr val="000000"/>
                        </a:solidFill>
                        <a:effectLst/>
                        <a:latin typeface="Calibri" panose="020F0502020204030204" pitchFamily="34" charset="0"/>
                      </a:endParaRPr>
                    </a:p>
                  </a:txBody>
                  <a:tcPr marL="8686" marR="8686" marT="86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282241275"/>
                  </a:ext>
                </a:extLst>
              </a:tr>
              <a:tr h="1637264">
                <a:tc>
                  <a:txBody>
                    <a:bodyPr/>
                    <a:lstStyle/>
                    <a:p>
                      <a:pPr algn="ctr" fontAlgn="ctr"/>
                      <a:r>
                        <a:rPr lang="it-IT" sz="1300" b="1" i="0" u="none" strike="noStrike" dirty="0">
                          <a:solidFill>
                            <a:srgbClr val="000000"/>
                          </a:solidFill>
                          <a:effectLst/>
                          <a:latin typeface="Arial" panose="020B0604020202020204" pitchFamily="34" charset="0"/>
                        </a:rPr>
                        <a:t> Area interna </a:t>
                      </a:r>
                    </a:p>
                  </a:txBody>
                  <a:tcPr marL="8686" marR="8686" marT="86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dirty="0">
                          <a:solidFill>
                            <a:srgbClr val="000000"/>
                          </a:solidFill>
                          <a:effectLst/>
                          <a:latin typeface="Arial" panose="020B0604020202020204" pitchFamily="34" charset="0"/>
                        </a:rPr>
                        <a:t> N. progetti finanziati </a:t>
                      </a:r>
                    </a:p>
                  </a:txBody>
                  <a:tcPr marL="8686" marR="8686" marT="86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dirty="0">
                          <a:solidFill>
                            <a:srgbClr val="000000"/>
                          </a:solidFill>
                          <a:effectLst/>
                          <a:latin typeface="Arial" panose="020B0604020202020204" pitchFamily="34" charset="0"/>
                        </a:rPr>
                        <a:t> Spesa ammissibile lorda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a:solidFill>
                            <a:srgbClr val="000000"/>
                          </a:solidFill>
                          <a:effectLst/>
                          <a:latin typeface="Arial" panose="020B0604020202020204" pitchFamily="34" charset="0"/>
                        </a:rPr>
                        <a:t> Contributo approvato </a:t>
                      </a:r>
                    </a:p>
                  </a:txBody>
                  <a:tcPr marL="8686" marR="8686" marT="86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a:solidFill>
                            <a:srgbClr val="000000"/>
                          </a:solidFill>
                          <a:effectLst/>
                          <a:latin typeface="Arial" panose="020B0604020202020204" pitchFamily="34" charset="0"/>
                        </a:rPr>
                        <a:t> N. progetti finanziati </a:t>
                      </a:r>
                    </a:p>
                  </a:txBody>
                  <a:tcPr marL="8686" marR="8686" marT="86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dirty="0">
                          <a:solidFill>
                            <a:srgbClr val="000000"/>
                          </a:solidFill>
                          <a:effectLst/>
                          <a:latin typeface="Arial" panose="020B0604020202020204" pitchFamily="34" charset="0"/>
                        </a:rPr>
                        <a:t> Spesa ammissibile lorda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gridSpan="2">
                  <a:txBody>
                    <a:bodyPr/>
                    <a:lstStyle/>
                    <a:p>
                      <a:pPr algn="ctr" fontAlgn="ctr"/>
                      <a:r>
                        <a:rPr lang="it-IT" sz="1300" b="1" i="0" u="none" strike="noStrike">
                          <a:solidFill>
                            <a:srgbClr val="000000"/>
                          </a:solidFill>
                          <a:effectLst/>
                          <a:latin typeface="Arial" panose="020B0604020202020204" pitchFamily="34" charset="0"/>
                        </a:rPr>
                        <a:t> Contributo approvato</a:t>
                      </a:r>
                      <a:br>
                        <a:rPr lang="it-IT" sz="1300" b="1" i="0" u="none" strike="noStrike">
                          <a:solidFill>
                            <a:srgbClr val="000000"/>
                          </a:solidFill>
                          <a:effectLst/>
                          <a:latin typeface="Arial" panose="020B0604020202020204" pitchFamily="34" charset="0"/>
                        </a:rPr>
                      </a:br>
                      <a:r>
                        <a:rPr lang="it-IT" sz="1300" b="1" i="0" u="none" strike="noStrike">
                          <a:solidFill>
                            <a:srgbClr val="000000"/>
                          </a:solidFill>
                          <a:effectLst/>
                          <a:latin typeface="Arial" panose="020B0604020202020204" pitchFamily="34" charset="0"/>
                        </a:rPr>
                        <a:t>(% su intero POR) </a:t>
                      </a:r>
                    </a:p>
                  </a:txBody>
                  <a:tcPr marL="8686" marR="8686" marT="86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hMerge="1">
                  <a:txBody>
                    <a:bodyPr/>
                    <a:lstStyle/>
                    <a:p>
                      <a:endParaRPr lang="it-IT"/>
                    </a:p>
                  </a:txBody>
                  <a:tcPr/>
                </a:tc>
                <a:extLst>
                  <a:ext uri="{0D108BD9-81ED-4DB2-BD59-A6C34878D82A}">
                    <a16:rowId xmlns:a16="http://schemas.microsoft.com/office/drawing/2014/main" val="2365860679"/>
                  </a:ext>
                </a:extLst>
              </a:tr>
              <a:tr h="406070">
                <a:tc>
                  <a:txBody>
                    <a:bodyPr/>
                    <a:lstStyle/>
                    <a:p>
                      <a:pPr algn="ctr" rtl="0" fontAlgn="ctr"/>
                      <a:r>
                        <a:rPr lang="it-IT" sz="1300" b="0" i="0" u="none" strike="noStrike" dirty="0">
                          <a:solidFill>
                            <a:srgbClr val="000000"/>
                          </a:solidFill>
                          <a:effectLst/>
                          <a:latin typeface="Arial" panose="020B0604020202020204" pitchFamily="34" charset="0"/>
                        </a:rPr>
                        <a:t> Alta Carnia </a:t>
                      </a:r>
                    </a:p>
                  </a:txBody>
                  <a:tcPr marL="8686" marR="8686" marT="86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it-IT" sz="1300" b="0" i="0" u="none" strike="noStrike">
                          <a:solidFill>
                            <a:srgbClr val="000000"/>
                          </a:solidFill>
                          <a:effectLst/>
                          <a:latin typeface="Arial" panose="020B0604020202020204" pitchFamily="34" charset="0"/>
                        </a:rPr>
                        <a:t>               61   </a:t>
                      </a:r>
                    </a:p>
                  </a:txBody>
                  <a:tcPr marL="8686" marR="8686" marT="86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it-IT" sz="1300" b="0" i="0" u="none" strike="noStrike">
                          <a:solidFill>
                            <a:srgbClr val="000000"/>
                          </a:solidFill>
                          <a:effectLst/>
                          <a:latin typeface="Arial" panose="020B0604020202020204" pitchFamily="34" charset="0"/>
                        </a:rPr>
                        <a:t>     9.935.397,55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it-IT" sz="1300" b="0" i="0" u="none" strike="noStrike" dirty="0">
                          <a:solidFill>
                            <a:srgbClr val="000000"/>
                          </a:solidFill>
                          <a:effectLst/>
                          <a:latin typeface="Arial" panose="020B0604020202020204" pitchFamily="34" charset="0"/>
                        </a:rPr>
                        <a:t>     5.100.255,52   </a:t>
                      </a:r>
                    </a:p>
                  </a:txBody>
                  <a:tcPr marL="8686" marR="8686" marT="86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it-IT" sz="1300" b="0" i="0" u="none" strike="noStrike">
                          <a:solidFill>
                            <a:srgbClr val="000000"/>
                          </a:solidFill>
                          <a:effectLst/>
                          <a:latin typeface="Arial" panose="020B0604020202020204" pitchFamily="34" charset="0"/>
                        </a:rPr>
                        <a:t>               29   </a:t>
                      </a:r>
                    </a:p>
                  </a:txBody>
                  <a:tcPr marL="8686" marR="8686" marT="86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it-IT" sz="1300" b="0" i="0" u="none" strike="noStrike">
                          <a:solidFill>
                            <a:srgbClr val="000000"/>
                          </a:solidFill>
                          <a:effectLst/>
                          <a:latin typeface="Arial" panose="020B0604020202020204" pitchFamily="34" charset="0"/>
                        </a:rPr>
                        <a:t>     3.061.248,42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it-IT" sz="1300" b="0" i="0" u="none" strike="noStrike">
                          <a:solidFill>
                            <a:srgbClr val="000000"/>
                          </a:solidFill>
                          <a:effectLst/>
                          <a:latin typeface="Arial" panose="020B0604020202020204" pitchFamily="34" charset="0"/>
                        </a:rPr>
                        <a:t>     2.119.843,68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it-IT" sz="1300" b="0" i="0" u="none" strike="noStrike" dirty="0">
                          <a:solidFill>
                            <a:srgbClr val="000000"/>
                          </a:solidFill>
                          <a:effectLst/>
                          <a:latin typeface="Arial" panose="020B0604020202020204" pitchFamily="34" charset="0"/>
                        </a:rPr>
                        <a:t>42%</a:t>
                      </a:r>
                    </a:p>
                  </a:txBody>
                  <a:tcPr marL="8686" marR="8686" marT="86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3043610613"/>
                  </a:ext>
                </a:extLst>
              </a:tr>
              <a:tr h="406070">
                <a:tc>
                  <a:txBody>
                    <a:bodyPr/>
                    <a:lstStyle/>
                    <a:p>
                      <a:pPr algn="ctr" rtl="0" fontAlgn="ctr"/>
                      <a:r>
                        <a:rPr lang="it-IT" sz="1300" b="0" i="0" u="none" strike="noStrike" dirty="0">
                          <a:solidFill>
                            <a:srgbClr val="000000"/>
                          </a:solidFill>
                          <a:effectLst/>
                          <a:latin typeface="Arial" panose="020B0604020202020204" pitchFamily="34" charset="0"/>
                        </a:rPr>
                        <a:t> Dolomiti Friulane </a:t>
                      </a:r>
                    </a:p>
                  </a:txBody>
                  <a:tcPr marL="8686" marR="8686" marT="86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it-IT" sz="1300" b="0" i="0" u="none" strike="noStrike" dirty="0">
                          <a:solidFill>
                            <a:srgbClr val="000000"/>
                          </a:solidFill>
                          <a:effectLst/>
                          <a:latin typeface="Arial" panose="020B0604020202020204" pitchFamily="34" charset="0"/>
                        </a:rPr>
                        <a:t>               75   </a:t>
                      </a:r>
                    </a:p>
                  </a:txBody>
                  <a:tcPr marL="8686" marR="8686" marT="86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it-IT" sz="1300" b="0" i="0" u="none" strike="noStrike" dirty="0">
                          <a:solidFill>
                            <a:srgbClr val="000000"/>
                          </a:solidFill>
                          <a:effectLst/>
                          <a:latin typeface="Arial" panose="020B0604020202020204" pitchFamily="34" charset="0"/>
                        </a:rPr>
                        <a:t>   11.269.144,17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it-IT" sz="1300" b="0" i="0" u="none" strike="noStrike" dirty="0">
                          <a:solidFill>
                            <a:srgbClr val="000000"/>
                          </a:solidFill>
                          <a:effectLst/>
                          <a:latin typeface="Arial" panose="020B0604020202020204" pitchFamily="34" charset="0"/>
                        </a:rPr>
                        <a:t>     7.077.165,91   </a:t>
                      </a:r>
                    </a:p>
                  </a:txBody>
                  <a:tcPr marL="8686" marR="8686" marT="86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it-IT" sz="1300" b="0" i="0" u="none" strike="noStrike" dirty="0">
                          <a:solidFill>
                            <a:srgbClr val="000000"/>
                          </a:solidFill>
                          <a:effectLst/>
                          <a:latin typeface="Arial" panose="020B0604020202020204" pitchFamily="34" charset="0"/>
                        </a:rPr>
                        <a:t>               68   </a:t>
                      </a:r>
                    </a:p>
                  </a:txBody>
                  <a:tcPr marL="8686" marR="8686" marT="86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it-IT" sz="1300" b="0" i="0" u="none" strike="noStrike" dirty="0">
                          <a:solidFill>
                            <a:srgbClr val="000000"/>
                          </a:solidFill>
                          <a:effectLst/>
                          <a:latin typeface="Arial" panose="020B0604020202020204" pitchFamily="34" charset="0"/>
                        </a:rPr>
                        <a:t>     9.216.197,56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it-IT" sz="1300" b="0" i="0" u="none" strike="noStrike" dirty="0">
                          <a:solidFill>
                            <a:srgbClr val="000000"/>
                          </a:solidFill>
                          <a:effectLst/>
                          <a:latin typeface="Arial" panose="020B0604020202020204" pitchFamily="34" charset="0"/>
                        </a:rPr>
                        <a:t>     6.456.605,42   </a:t>
                      </a:r>
                    </a:p>
                  </a:txBody>
                  <a:tcPr marL="8686" marR="8686" marT="86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ctr" fontAlgn="ctr"/>
                      <a:r>
                        <a:rPr lang="it-IT" sz="1300" b="0" i="0" u="none" strike="noStrike" dirty="0">
                          <a:solidFill>
                            <a:srgbClr val="000000"/>
                          </a:solidFill>
                          <a:effectLst/>
                          <a:latin typeface="Arial" panose="020B0604020202020204" pitchFamily="34" charset="0"/>
                        </a:rPr>
                        <a:t>91%</a:t>
                      </a:r>
                    </a:p>
                  </a:txBody>
                  <a:tcPr marL="8686" marR="8686" marT="86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extLst>
                  <a:ext uri="{0D108BD9-81ED-4DB2-BD59-A6C34878D82A}">
                    <a16:rowId xmlns:a16="http://schemas.microsoft.com/office/drawing/2014/main" val="2362404596"/>
                  </a:ext>
                </a:extLst>
              </a:tr>
              <a:tr h="406070">
                <a:tc>
                  <a:txBody>
                    <a:bodyPr/>
                    <a:lstStyle/>
                    <a:p>
                      <a:pPr algn="ctr" rtl="0" fontAlgn="ctr"/>
                      <a:r>
                        <a:rPr lang="it-IT" sz="1300" b="0" i="0" u="none" strike="noStrike" dirty="0">
                          <a:solidFill>
                            <a:srgbClr val="000000"/>
                          </a:solidFill>
                          <a:effectLst/>
                          <a:latin typeface="Arial" panose="020B0604020202020204" pitchFamily="34" charset="0"/>
                        </a:rPr>
                        <a:t> Val Canale C. del Ferro </a:t>
                      </a:r>
                    </a:p>
                  </a:txBody>
                  <a:tcPr marL="8686" marR="8686" marT="86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300" b="0" i="0" u="none" strike="noStrike" dirty="0">
                          <a:solidFill>
                            <a:srgbClr val="000000"/>
                          </a:solidFill>
                          <a:effectLst/>
                          <a:latin typeface="Arial" panose="020B0604020202020204" pitchFamily="34" charset="0"/>
                        </a:rPr>
                        <a:t>               28   </a:t>
                      </a:r>
                    </a:p>
                  </a:txBody>
                  <a:tcPr marL="8686" marR="8686" marT="86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300" b="0" i="0" u="none" strike="noStrike" dirty="0">
                          <a:solidFill>
                            <a:srgbClr val="000000"/>
                          </a:solidFill>
                          <a:effectLst/>
                          <a:latin typeface="Arial" panose="020B0604020202020204" pitchFamily="34" charset="0"/>
                        </a:rPr>
                        <a:t>     6.973.412,49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300" b="0" i="0" u="none" strike="noStrike" dirty="0">
                          <a:solidFill>
                            <a:srgbClr val="000000"/>
                          </a:solidFill>
                          <a:effectLst/>
                          <a:latin typeface="Arial" panose="020B0604020202020204" pitchFamily="34" charset="0"/>
                        </a:rPr>
                        <a:t>     5.031.737,46   </a:t>
                      </a:r>
                    </a:p>
                  </a:txBody>
                  <a:tcPr marL="8686" marR="8686" marT="86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300" b="0" i="0" u="none" strike="noStrike" dirty="0">
                          <a:solidFill>
                            <a:srgbClr val="000000"/>
                          </a:solidFill>
                          <a:effectLst/>
                          <a:latin typeface="Arial" panose="020B0604020202020204" pitchFamily="34" charset="0"/>
                        </a:rPr>
                        <a:t>               18   </a:t>
                      </a:r>
                    </a:p>
                  </a:txBody>
                  <a:tcPr marL="8686" marR="8686" marT="86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300" b="0" i="0" u="none" strike="noStrike" dirty="0">
                          <a:solidFill>
                            <a:srgbClr val="000000"/>
                          </a:solidFill>
                          <a:effectLst/>
                          <a:latin typeface="Arial" panose="020B0604020202020204" pitchFamily="34" charset="0"/>
                        </a:rPr>
                        <a:t>     3.441.370,38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300" b="0" i="0" u="none" strike="noStrike" dirty="0">
                          <a:solidFill>
                            <a:srgbClr val="000000"/>
                          </a:solidFill>
                          <a:effectLst/>
                          <a:latin typeface="Arial" panose="020B0604020202020204" pitchFamily="34" charset="0"/>
                        </a:rPr>
                        <a:t>     2.553.132,87   </a:t>
                      </a:r>
                    </a:p>
                  </a:txBody>
                  <a:tcPr marL="8686" marR="8686" marT="86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300" b="0" i="0" u="none" strike="noStrike" dirty="0">
                          <a:solidFill>
                            <a:srgbClr val="000000"/>
                          </a:solidFill>
                          <a:effectLst/>
                          <a:latin typeface="Arial" panose="020B0604020202020204" pitchFamily="34" charset="0"/>
                        </a:rPr>
                        <a:t>51%</a:t>
                      </a:r>
                    </a:p>
                  </a:txBody>
                  <a:tcPr marL="8686" marR="8686" marT="868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727730548"/>
                  </a:ext>
                </a:extLst>
              </a:tr>
              <a:tr h="938016">
                <a:tc>
                  <a:txBody>
                    <a:bodyPr/>
                    <a:lstStyle/>
                    <a:p>
                      <a:pPr algn="ctr" fontAlgn="b"/>
                      <a:r>
                        <a:rPr lang="it-IT" sz="1300" b="1" i="0" u="none" strike="noStrike">
                          <a:solidFill>
                            <a:srgbClr val="000000"/>
                          </a:solidFill>
                          <a:effectLst/>
                          <a:latin typeface="Arial" panose="020B0604020202020204" pitchFamily="34" charset="0"/>
                        </a:rPr>
                        <a:t> Totale </a:t>
                      </a:r>
                    </a:p>
                  </a:txBody>
                  <a:tcPr marL="8686" marR="8686" marT="868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a:solidFill>
                            <a:srgbClr val="000000"/>
                          </a:solidFill>
                          <a:effectLst/>
                          <a:latin typeface="Arial" panose="020B0604020202020204" pitchFamily="34" charset="0"/>
                        </a:rPr>
                        <a:t>             164   </a:t>
                      </a:r>
                    </a:p>
                  </a:txBody>
                  <a:tcPr marL="8686" marR="8686" marT="86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a:solidFill>
                            <a:srgbClr val="000000"/>
                          </a:solidFill>
                          <a:effectLst/>
                          <a:latin typeface="Arial" panose="020B0604020202020204" pitchFamily="34" charset="0"/>
                        </a:rPr>
                        <a:t>   28.177.954,21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dirty="0">
                          <a:solidFill>
                            <a:srgbClr val="000000"/>
                          </a:solidFill>
                          <a:effectLst/>
                          <a:latin typeface="Arial" panose="020B0604020202020204" pitchFamily="34" charset="0"/>
                        </a:rPr>
                        <a:t>   </a:t>
                      </a:r>
                      <a:r>
                        <a:rPr lang="it-IT" sz="1300" b="1" i="0" u="none" strike="noStrike" dirty="0" smtClean="0">
                          <a:solidFill>
                            <a:srgbClr val="000000"/>
                          </a:solidFill>
                          <a:effectLst/>
                          <a:latin typeface="Arial" panose="020B0604020202020204" pitchFamily="34" charset="0"/>
                        </a:rPr>
                        <a:t>17.209.158,89</a:t>
                      </a:r>
                    </a:p>
                    <a:p>
                      <a:pPr algn="ctr" fontAlgn="ctr"/>
                      <a:r>
                        <a:rPr lang="it-IT" sz="1300" b="1" i="0" u="none" strike="noStrike" dirty="0" smtClean="0">
                          <a:solidFill>
                            <a:srgbClr val="000000"/>
                          </a:solidFill>
                          <a:effectLst/>
                          <a:latin typeface="Arial" panose="020B0604020202020204" pitchFamily="34" charset="0"/>
                        </a:rPr>
                        <a:t>(5%</a:t>
                      </a:r>
                      <a:r>
                        <a:rPr lang="it-IT" sz="1300" b="1" i="0" u="none" strike="noStrike" baseline="0" dirty="0" smtClean="0">
                          <a:solidFill>
                            <a:srgbClr val="000000"/>
                          </a:solidFill>
                          <a:effectLst/>
                          <a:latin typeface="Arial" panose="020B0604020202020204" pitchFamily="34" charset="0"/>
                        </a:rPr>
                        <a:t> POR+PAR)</a:t>
                      </a:r>
                    </a:p>
                  </a:txBody>
                  <a:tcPr marL="8686" marR="8686" marT="86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dirty="0">
                          <a:solidFill>
                            <a:srgbClr val="000000"/>
                          </a:solidFill>
                          <a:effectLst/>
                          <a:latin typeface="Arial" panose="020B0604020202020204" pitchFamily="34" charset="0"/>
                        </a:rPr>
                        <a:t>              </a:t>
                      </a:r>
                      <a:r>
                        <a:rPr lang="it-IT" sz="1300" b="1" i="0" u="none" strike="noStrike" dirty="0" smtClean="0">
                          <a:solidFill>
                            <a:srgbClr val="000000"/>
                          </a:solidFill>
                          <a:effectLst/>
                          <a:latin typeface="Arial" panose="020B0604020202020204" pitchFamily="34" charset="0"/>
                        </a:rPr>
                        <a:t>115</a:t>
                      </a:r>
                      <a:endParaRPr lang="it-IT" sz="1300" b="1" i="0" u="none" strike="noStrike" dirty="0">
                        <a:solidFill>
                          <a:srgbClr val="000000"/>
                        </a:solidFill>
                        <a:effectLst/>
                        <a:latin typeface="Arial" panose="020B0604020202020204" pitchFamily="34" charset="0"/>
                      </a:endParaRPr>
                    </a:p>
                  </a:txBody>
                  <a:tcPr marL="8686" marR="8686" marT="86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a:solidFill>
                            <a:srgbClr val="000000"/>
                          </a:solidFill>
                          <a:effectLst/>
                          <a:latin typeface="Arial" panose="020B0604020202020204" pitchFamily="34" charset="0"/>
                        </a:rPr>
                        <a:t>   15.718.816,36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dirty="0">
                          <a:solidFill>
                            <a:srgbClr val="000000"/>
                          </a:solidFill>
                          <a:effectLst/>
                          <a:latin typeface="Arial" panose="020B0604020202020204" pitchFamily="34" charset="0"/>
                        </a:rPr>
                        <a:t>   11.129.581,97   </a:t>
                      </a:r>
                    </a:p>
                  </a:txBody>
                  <a:tcPr marL="8686" marR="8686" marT="8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it-IT" sz="1300" b="1" i="0" u="none" strike="noStrike" dirty="0">
                          <a:solidFill>
                            <a:srgbClr val="000000"/>
                          </a:solidFill>
                          <a:effectLst/>
                          <a:latin typeface="Arial" panose="020B0604020202020204" pitchFamily="34" charset="0"/>
                        </a:rPr>
                        <a:t>65%</a:t>
                      </a:r>
                    </a:p>
                  </a:txBody>
                  <a:tcPr marL="8686" marR="8686" marT="86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983109723"/>
                  </a:ext>
                </a:extLst>
              </a:tr>
            </a:tbl>
          </a:graphicData>
        </a:graphic>
      </p:graphicFrame>
      <p:sp>
        <p:nvSpPr>
          <p:cNvPr id="6" name="Rettangolo 5">
            <a:extLst>
              <a:ext uri="{FF2B5EF4-FFF2-40B4-BE49-F238E27FC236}">
                <a16:creationId xmlns:a16="http://schemas.microsoft.com/office/drawing/2014/main" id="{C4C3F00B-D217-484A-A934-547D2AA16333}"/>
              </a:ext>
            </a:extLst>
          </p:cNvPr>
          <p:cNvSpPr/>
          <p:nvPr/>
        </p:nvSpPr>
        <p:spPr>
          <a:xfrm>
            <a:off x="0" y="182660"/>
            <a:ext cx="86400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object 2">
            <a:extLst>
              <a:ext uri="{FF2B5EF4-FFF2-40B4-BE49-F238E27FC236}">
                <a16:creationId xmlns:a16="http://schemas.microsoft.com/office/drawing/2014/main" id="{8BFC8AF4-E145-4C95-AB07-16C8268AC5DA}"/>
              </a:ext>
            </a:extLst>
          </p:cNvPr>
          <p:cNvSpPr txBox="1">
            <a:spLocks/>
          </p:cNvSpPr>
          <p:nvPr/>
        </p:nvSpPr>
        <p:spPr>
          <a:xfrm>
            <a:off x="264032" y="238409"/>
            <a:ext cx="9260968" cy="825226"/>
          </a:xfrm>
          <a:prstGeom prst="rect">
            <a:avLst/>
          </a:prstGeom>
        </p:spPr>
        <p:txBody>
          <a:bodyPr vert="horz" wrap="square" lIns="0" tIns="12065"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it-IT" sz="2000" spc="-5" dirty="0" smtClean="0">
                <a:solidFill>
                  <a:schemeClr val="bg1"/>
                </a:solidFill>
                <a:latin typeface="Arial" panose="020B0604020202020204" pitchFamily="34" charset="0"/>
                <a:cs typeface="Arial" panose="020B0604020202020204" pitchFamily="34" charset="0"/>
              </a:rPr>
              <a:t>  </a:t>
            </a:r>
            <a:r>
              <a:rPr lang="it-IT" sz="2000" dirty="0">
                <a:solidFill>
                  <a:schemeClr val="bg1"/>
                </a:solidFill>
                <a:latin typeface="Caibri light"/>
                <a:cs typeface="Arial"/>
              </a:rPr>
              <a:t>La Strategia Aree Interne nel POR FESR </a:t>
            </a:r>
            <a:r>
              <a:rPr lang="it-IT" sz="2000" dirty="0" smtClean="0">
                <a:solidFill>
                  <a:schemeClr val="bg1"/>
                </a:solidFill>
                <a:latin typeface="Caibri light"/>
                <a:cs typeface="Arial"/>
              </a:rPr>
              <a:t>2014-2020</a:t>
            </a:r>
            <a:r>
              <a:rPr lang="it-IT" sz="2000" spc="-5" dirty="0" smtClean="0">
                <a:solidFill>
                  <a:schemeClr val="bg1"/>
                </a:solidFill>
                <a:latin typeface="Caibri light"/>
                <a:cs typeface="Arial"/>
              </a:rPr>
              <a:t>|</a:t>
            </a:r>
            <a:r>
              <a:rPr lang="it-IT" sz="2000" dirty="0" smtClean="0">
                <a:solidFill>
                  <a:schemeClr val="bg1"/>
                </a:solidFill>
                <a:latin typeface="Caibri light"/>
                <a:cs typeface="Arial"/>
              </a:rPr>
              <a:t> (</a:t>
            </a:r>
            <a:r>
              <a:rPr lang="it-IT" sz="1600" dirty="0" smtClean="0">
                <a:solidFill>
                  <a:schemeClr val="bg1"/>
                </a:solidFill>
                <a:latin typeface="Caibri light"/>
                <a:cs typeface="Arial"/>
              </a:rPr>
              <a:t>3/3)</a:t>
            </a:r>
            <a:endParaRPr lang="it-IT" sz="1600" dirty="0">
              <a:solidFill>
                <a:schemeClr val="bg1"/>
              </a:solidFill>
              <a:latin typeface="Caibri light"/>
              <a:cs typeface="Arial"/>
            </a:endParaRPr>
          </a:p>
          <a:p>
            <a:pPr marL="12700">
              <a:lnSpc>
                <a:spcPct val="100000"/>
              </a:lnSpc>
              <a:spcBef>
                <a:spcPts val="95"/>
              </a:spcBef>
            </a:pPr>
            <a:endParaRPr lang="it-IT" sz="3200" spc="-5" dirty="0" smtClean="0">
              <a:solidFill>
                <a:schemeClr val="bg1"/>
              </a:solidFill>
              <a:latin typeface="Arial" panose="020B0604020202020204" pitchFamily="34" charset="0"/>
              <a:cs typeface="Arial" panose="020B0604020202020204" pitchFamily="34" charset="0"/>
            </a:endParaRPr>
          </a:p>
        </p:txBody>
      </p:sp>
      <p:sp>
        <p:nvSpPr>
          <p:cNvPr id="8" name="Freeform 19">
            <a:extLst>
              <a:ext uri="{FF2B5EF4-FFF2-40B4-BE49-F238E27FC236}">
                <a16:creationId xmlns:a16="http://schemas.microsoft.com/office/drawing/2014/main" id="{C23F6476-6AC5-4503-B3E5-A517AF349C4A}"/>
              </a:ext>
            </a:extLst>
          </p:cNvPr>
          <p:cNvSpPr/>
          <p:nvPr/>
        </p:nvSpPr>
        <p:spPr>
          <a:xfrm rot="16200000">
            <a:off x="-84752" y="224453"/>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439051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ttangolo 50">
            <a:extLst>
              <a:ext uri="{FF2B5EF4-FFF2-40B4-BE49-F238E27FC236}">
                <a16:creationId xmlns:a16="http://schemas.microsoft.com/office/drawing/2014/main" id="{5FD402EB-30BF-486F-8BF2-F98E970F057A}"/>
              </a:ext>
            </a:extLst>
          </p:cNvPr>
          <p:cNvSpPr/>
          <p:nvPr/>
        </p:nvSpPr>
        <p:spPr>
          <a:xfrm>
            <a:off x="6896" y="691995"/>
            <a:ext cx="12185103" cy="22099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it-IT" sz="1500" dirty="0">
              <a:solidFill>
                <a:schemeClr val="bg1"/>
              </a:solidFill>
            </a:endParaRPr>
          </a:p>
        </p:txBody>
      </p:sp>
      <p:sp>
        <p:nvSpPr>
          <p:cNvPr id="2" name="Rettangolo 1">
            <a:extLst>
              <a:ext uri="{FF2B5EF4-FFF2-40B4-BE49-F238E27FC236}">
                <a16:creationId xmlns:a16="http://schemas.microsoft.com/office/drawing/2014/main" id="{C4C3F00B-D217-484A-A934-547D2AA16333}"/>
              </a:ext>
            </a:extLst>
          </p:cNvPr>
          <p:cNvSpPr/>
          <p:nvPr/>
        </p:nvSpPr>
        <p:spPr>
          <a:xfrm>
            <a:off x="0" y="102222"/>
            <a:ext cx="86400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a:extLst>
              <a:ext uri="{FF2B5EF4-FFF2-40B4-BE49-F238E27FC236}">
                <a16:creationId xmlns:a16="http://schemas.microsoft.com/office/drawing/2014/main" id="{88E69104-FF95-45C7-8798-7EFA614EC708}"/>
              </a:ext>
            </a:extLst>
          </p:cNvPr>
          <p:cNvSpPr/>
          <p:nvPr/>
        </p:nvSpPr>
        <p:spPr>
          <a:xfrm>
            <a:off x="381457" y="93432"/>
            <a:ext cx="11734800" cy="461665"/>
          </a:xfrm>
          <a:prstGeom prst="rect">
            <a:avLst/>
          </a:prstGeom>
        </p:spPr>
        <p:txBody>
          <a:bodyPr wrap="square">
            <a:spAutoFit/>
          </a:bodyPr>
          <a:lstStyle/>
          <a:p>
            <a:pPr marL="12700">
              <a:lnSpc>
                <a:spcPct val="100000"/>
              </a:lnSpc>
              <a:spcBef>
                <a:spcPts val="100"/>
              </a:spcBef>
            </a:pPr>
            <a:r>
              <a:rPr lang="it-IT" sz="2400" spc="-5" dirty="0">
                <a:solidFill>
                  <a:schemeClr val="bg1"/>
                </a:solidFill>
                <a:latin typeface="Caibri light"/>
                <a:cs typeface="Arial"/>
              </a:rPr>
              <a:t>Il contesto di riferimento| </a:t>
            </a:r>
            <a:r>
              <a:rPr lang="it-IT" spc="-5" dirty="0">
                <a:solidFill>
                  <a:schemeClr val="bg1"/>
                </a:solidFill>
                <a:latin typeface="Caibri light"/>
                <a:cs typeface="Arial"/>
              </a:rPr>
              <a:t>Gli obiettivi (1/2)</a:t>
            </a:r>
            <a:endParaRPr lang="it-IT" sz="2400" dirty="0">
              <a:solidFill>
                <a:schemeClr val="bg1"/>
              </a:solidFill>
              <a:latin typeface="Caibri light"/>
              <a:cs typeface="Arial"/>
            </a:endParaRPr>
          </a:p>
        </p:txBody>
      </p:sp>
      <p:grpSp>
        <p:nvGrpSpPr>
          <p:cNvPr id="8" name="Gruppo 7">
            <a:extLst>
              <a:ext uri="{FF2B5EF4-FFF2-40B4-BE49-F238E27FC236}">
                <a16:creationId xmlns:a16="http://schemas.microsoft.com/office/drawing/2014/main" id="{22ED863F-CCE3-4651-974C-4646AF4589A6}"/>
              </a:ext>
            </a:extLst>
          </p:cNvPr>
          <p:cNvGrpSpPr/>
          <p:nvPr/>
        </p:nvGrpSpPr>
        <p:grpSpPr>
          <a:xfrm>
            <a:off x="174457" y="1719069"/>
            <a:ext cx="303205" cy="360354"/>
            <a:chOff x="6809752" y="1341475"/>
            <a:chExt cx="639913" cy="639914"/>
          </a:xfrm>
        </p:grpSpPr>
        <p:sp>
          <p:nvSpPr>
            <p:cNvPr id="6" name="Oval 54">
              <a:extLst>
                <a:ext uri="{FF2B5EF4-FFF2-40B4-BE49-F238E27FC236}">
                  <a16:creationId xmlns:a16="http://schemas.microsoft.com/office/drawing/2014/main" id="{B34417AB-B507-4DA4-847E-9B6E944233B1}"/>
                </a:ext>
              </a:extLst>
            </p:cNvPr>
            <p:cNvSpPr/>
            <p:nvPr/>
          </p:nvSpPr>
          <p:spPr>
            <a:xfrm>
              <a:off x="6809752" y="1341475"/>
              <a:ext cx="639913" cy="639914"/>
            </a:xfrm>
            <a:prstGeom prst="ellipse">
              <a:avLst/>
            </a:prstGeom>
            <a:solidFill>
              <a:schemeClr val="accent2"/>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0">
              <a:scrgbClr r="0" g="0" b="0"/>
            </a:lnRef>
            <a:fillRef idx="0">
              <a:scrgbClr r="0" g="0" b="0"/>
            </a:fillRef>
            <a:effectRef idx="0">
              <a:scrgbClr r="0" g="0" b="0"/>
            </a:effectRef>
            <a:fontRef idx="minor">
              <a:schemeClr val="lt1"/>
            </a:fontRef>
          </p:style>
          <p:txBody>
            <a:bodyPr rtlCol="0" anchor="ctr"/>
            <a:lstStyle/>
            <a:p>
              <a:pPr algn="ctr" defTabSz="914126"/>
              <a:endParaRPr lang="it-IT" sz="1799">
                <a:ln w="0"/>
                <a:solidFill>
                  <a:srgbClr val="57565A"/>
                </a:solidFill>
                <a:effectLst>
                  <a:outerShdw blurRad="38100" dist="19050" dir="2700000" algn="tl" rotWithShape="0">
                    <a:srgbClr val="57565A">
                      <a:alpha val="40000"/>
                    </a:srgbClr>
                  </a:outerShdw>
                </a:effectLst>
              </a:endParaRPr>
            </a:p>
          </p:txBody>
        </p:sp>
        <p:sp>
          <p:nvSpPr>
            <p:cNvPr id="7" name="Chevron 55">
              <a:extLst>
                <a:ext uri="{FF2B5EF4-FFF2-40B4-BE49-F238E27FC236}">
                  <a16:creationId xmlns:a16="http://schemas.microsoft.com/office/drawing/2014/main" id="{D6B55599-02FD-41CF-8FE7-F00BDB4EA35C}"/>
                </a:ext>
              </a:extLst>
            </p:cNvPr>
            <p:cNvSpPr/>
            <p:nvPr/>
          </p:nvSpPr>
          <p:spPr>
            <a:xfrm>
              <a:off x="7009425" y="1525394"/>
              <a:ext cx="240568" cy="272076"/>
            </a:xfrm>
            <a:prstGeom prst="chevron">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it-IT" sz="1799">
                <a:solidFill>
                  <a:srgbClr val="57565A"/>
                </a:solidFill>
              </a:endParaRPr>
            </a:p>
          </p:txBody>
        </p:sp>
      </p:grpSp>
      <mc:AlternateContent xmlns:mc="http://schemas.openxmlformats.org/markup-compatibility/2006" xmlns:a14="http://schemas.microsoft.com/office/drawing/2010/main">
        <mc:Choice Requires="a14">
          <p:sp>
            <p:nvSpPr>
              <p:cNvPr id="19" name="TextBox 296">
                <a:extLst>
                  <a:ext uri="{FF2B5EF4-FFF2-40B4-BE49-F238E27FC236}">
                    <a16:creationId xmlns:a16="http://schemas.microsoft.com/office/drawing/2014/main" id="{1DA832D5-4AFC-42F3-A57E-7F3775AF8B37}"/>
                  </a:ext>
                </a:extLst>
              </p:cNvPr>
              <p:cNvSpPr txBox="1"/>
              <p:nvPr/>
            </p:nvSpPr>
            <p:spPr>
              <a:xfrm flipH="1">
                <a:off x="529147" y="1529787"/>
                <a:ext cx="8388291" cy="612779"/>
              </a:xfrm>
              <a:prstGeom prst="rect">
                <a:avLst/>
              </a:prstGeom>
              <a:noFill/>
            </p:spPr>
            <p:txBody>
              <a:bodyPr wrap="square" tIns="0" bIns="0" rtlCol="0" anchor="ctr">
                <a:noAutofit/>
              </a:bodyPr>
              <a:lstStyle/>
              <a:p>
                <a:pPr lvl="0"/>
                <a:r>
                  <a:rPr lang="it-IT" sz="1400" b="1">
                    <a:solidFill>
                      <a:prstClr val="black">
                        <a:lumMod val="75000"/>
                        <a:lumOff val="25000"/>
                      </a:prstClr>
                    </a:solidFill>
                    <a:latin typeface="Univers 45 Light" pitchFamily="2" charset="0"/>
                  </a:rPr>
                  <a:t>REGOLAMENTO (UE) RECANTE LE DISPOSIZIONI COMUNI - </a:t>
                </a:r>
                <a14:m>
                  <m:oMath xmlns:m="http://schemas.openxmlformats.org/officeDocument/2006/math">
                    <m:sSup>
                      <m:sSupPr>
                        <m:ctrlPr>
                          <a:rPr lang="it-IT" sz="1400" b="1" i="1" smtClean="0">
                            <a:solidFill>
                              <a:prstClr val="black">
                                <a:lumMod val="75000"/>
                                <a:lumOff val="25000"/>
                              </a:prstClr>
                            </a:solidFill>
                            <a:latin typeface="Cambria Math" panose="02040503050406030204" pitchFamily="18" charset="0"/>
                          </a:rPr>
                        </m:ctrlPr>
                      </m:sSupPr>
                      <m:e>
                        <m:r>
                          <m:rPr>
                            <m:nor/>
                          </m:rPr>
                          <a:rPr lang="it-IT" sz="1400" b="1" smtClean="0">
                            <a:solidFill>
                              <a:prstClr val="black">
                                <a:lumMod val="75000"/>
                                <a:lumOff val="25000"/>
                              </a:prstClr>
                            </a:solidFill>
                            <a:latin typeface="Univers 45 Light" pitchFamily="2" charset="0"/>
                          </a:rPr>
                          <m:t>COM</m:t>
                        </m:r>
                        <m:r>
                          <m:rPr>
                            <m:nor/>
                          </m:rPr>
                          <a:rPr lang="it-IT" sz="1400" b="1" smtClean="0">
                            <a:solidFill>
                              <a:prstClr val="black">
                                <a:lumMod val="75000"/>
                                <a:lumOff val="25000"/>
                              </a:prstClr>
                            </a:solidFill>
                            <a:latin typeface="Univers 45 Light" pitchFamily="2" charset="0"/>
                          </a:rPr>
                          <m:t>(</m:t>
                        </m:r>
                        <m:r>
                          <m:rPr>
                            <m:nor/>
                          </m:rPr>
                          <a:rPr lang="it-IT" sz="1400" b="1" smtClean="0">
                            <a:solidFill>
                              <a:prstClr val="black">
                                <a:lumMod val="75000"/>
                                <a:lumOff val="25000"/>
                              </a:prstClr>
                            </a:solidFill>
                            <a:latin typeface="Univers 45 Light" pitchFamily="2" charset="0"/>
                          </a:rPr>
                          <m:t>2018</m:t>
                        </m:r>
                        <m:r>
                          <m:rPr>
                            <m:nor/>
                          </m:rPr>
                          <a:rPr lang="it-IT" sz="1400" b="1" smtClean="0">
                            <a:solidFill>
                              <a:prstClr val="black">
                                <a:lumMod val="75000"/>
                                <a:lumOff val="25000"/>
                              </a:prstClr>
                            </a:solidFill>
                            <a:latin typeface="Univers 45 Light" pitchFamily="2" charset="0"/>
                          </a:rPr>
                          <m:t>)</m:t>
                        </m:r>
                        <m:r>
                          <m:rPr>
                            <m:nor/>
                          </m:rPr>
                          <a:rPr lang="it-IT" sz="1400" b="1" smtClean="0">
                            <a:solidFill>
                              <a:prstClr val="black">
                                <a:lumMod val="75000"/>
                                <a:lumOff val="25000"/>
                              </a:prstClr>
                            </a:solidFill>
                            <a:latin typeface="Univers 45 Light" pitchFamily="2" charset="0"/>
                          </a:rPr>
                          <m:t>0375</m:t>
                        </m:r>
                      </m:e>
                      <m:sup>
                        <m:r>
                          <a:rPr lang="it-IT" sz="1400" b="1" i="1" smtClean="0">
                            <a:solidFill>
                              <a:prstClr val="black">
                                <a:lumMod val="75000"/>
                                <a:lumOff val="25000"/>
                              </a:prstClr>
                            </a:solidFill>
                            <a:latin typeface="Cambria Math" panose="02040503050406030204" pitchFamily="18" charset="0"/>
                          </a:rPr>
                          <m:t>𝟏</m:t>
                        </m:r>
                      </m:sup>
                    </m:sSup>
                  </m:oMath>
                </a14:m>
                <a:endParaRPr lang="it-IT" sz="900">
                  <a:solidFill>
                    <a:prstClr val="black">
                      <a:lumMod val="75000"/>
                      <a:lumOff val="25000"/>
                    </a:prstClr>
                  </a:solidFill>
                  <a:latin typeface="Univers 45 Light" pitchFamily="2" charset="0"/>
                </a:endParaRPr>
              </a:p>
            </p:txBody>
          </p:sp>
        </mc:Choice>
        <mc:Fallback xmlns="">
          <p:sp>
            <p:nvSpPr>
              <p:cNvPr id="19" name="TextBox 296">
                <a:extLst>
                  <a:ext uri="{FF2B5EF4-FFF2-40B4-BE49-F238E27FC236}">
                    <a16:creationId xmlns:a16="http://schemas.microsoft.com/office/drawing/2014/main" id="{1DA832D5-4AFC-42F3-A57E-7F3775AF8B37}"/>
                  </a:ext>
                </a:extLst>
              </p:cNvPr>
              <p:cNvSpPr txBox="1">
                <a:spLocks noRot="1" noChangeAspect="1" noMove="1" noResize="1" noEditPoints="1" noAdjustHandles="1" noChangeArrowheads="1" noChangeShapeType="1" noTextEdit="1"/>
              </p:cNvSpPr>
              <p:nvPr/>
            </p:nvSpPr>
            <p:spPr>
              <a:xfrm flipH="1">
                <a:off x="529147" y="1529787"/>
                <a:ext cx="8388291" cy="612779"/>
              </a:xfrm>
              <a:prstGeom prst="rect">
                <a:avLst/>
              </a:prstGeom>
              <a:blipFill>
                <a:blip r:embed="rId2"/>
                <a:stretch>
                  <a:fillRect l="-218"/>
                </a:stretch>
              </a:blipFill>
            </p:spPr>
            <p:txBody>
              <a:bodyPr/>
              <a:lstStyle/>
              <a:p>
                <a:r>
                  <a:rPr lang="it-IT">
                    <a:noFill/>
                  </a:rPr>
                  <a:t> </a:t>
                </a:r>
              </a:p>
            </p:txBody>
          </p:sp>
        </mc:Fallback>
      </mc:AlternateContent>
      <p:sp>
        <p:nvSpPr>
          <p:cNvPr id="20" name="TextBox 296">
            <a:extLst>
              <a:ext uri="{FF2B5EF4-FFF2-40B4-BE49-F238E27FC236}">
                <a16:creationId xmlns:a16="http://schemas.microsoft.com/office/drawing/2014/main" id="{9796EDBC-0A68-4061-8B61-0E8732AC34EF}"/>
              </a:ext>
            </a:extLst>
          </p:cNvPr>
          <p:cNvSpPr txBox="1"/>
          <p:nvPr/>
        </p:nvSpPr>
        <p:spPr>
          <a:xfrm flipH="1">
            <a:off x="529147" y="2053414"/>
            <a:ext cx="7389742" cy="612779"/>
          </a:xfrm>
          <a:prstGeom prst="rect">
            <a:avLst/>
          </a:prstGeom>
          <a:noFill/>
        </p:spPr>
        <p:txBody>
          <a:bodyPr wrap="square" tIns="0" bIns="0" rtlCol="0" anchor="ctr">
            <a:noAutofit/>
          </a:bodyPr>
          <a:lstStyle/>
          <a:p>
            <a:pPr lvl="0" algn="just"/>
            <a:r>
              <a:rPr lang="it-IT" sz="1200" spc="-5" dirty="0">
                <a:solidFill>
                  <a:srgbClr val="002060"/>
                </a:solidFill>
                <a:latin typeface="Arial"/>
                <a:cs typeface="Arial"/>
              </a:rPr>
              <a:t>Le proposte avanzate dalla Commissione europea sono orientate nella prospettiva di una maggiore semplificazione, flessibilità ed efficienza. Un segnale in tal senso, è rappresentato dalla concentrazione degli 11 obiettivi tematici del periodo 2014-2020, in </a:t>
            </a:r>
            <a:r>
              <a:rPr lang="it-IT" sz="1200" b="1" spc="-5" dirty="0">
                <a:solidFill>
                  <a:srgbClr val="002060"/>
                </a:solidFill>
                <a:latin typeface="Arial"/>
                <a:cs typeface="Arial"/>
              </a:rPr>
              <a:t>5 obiettivi di </a:t>
            </a:r>
            <a:r>
              <a:rPr lang="it-IT" sz="1200" b="1" i="1" spc="-5" dirty="0">
                <a:solidFill>
                  <a:srgbClr val="002060"/>
                </a:solidFill>
                <a:latin typeface="Arial"/>
                <a:cs typeface="Arial"/>
              </a:rPr>
              <a:t>policy</a:t>
            </a:r>
            <a:r>
              <a:rPr lang="it-IT" sz="1200" spc="-5" dirty="0">
                <a:solidFill>
                  <a:srgbClr val="002060"/>
                </a:solidFill>
                <a:latin typeface="Arial"/>
                <a:cs typeface="Arial"/>
              </a:rPr>
              <a:t>, in nome di una maggiore flessibilità anche nel trasferimento di risorse nell’ambito di una priorità. </a:t>
            </a:r>
          </a:p>
        </p:txBody>
      </p:sp>
      <p:sp>
        <p:nvSpPr>
          <p:cNvPr id="23" name="object 30">
            <a:extLst>
              <a:ext uri="{FF2B5EF4-FFF2-40B4-BE49-F238E27FC236}">
                <a16:creationId xmlns:a16="http://schemas.microsoft.com/office/drawing/2014/main" id="{20125330-D676-4DBC-9400-0C168C28666F}"/>
              </a:ext>
            </a:extLst>
          </p:cNvPr>
          <p:cNvSpPr txBox="1"/>
          <p:nvPr/>
        </p:nvSpPr>
        <p:spPr>
          <a:xfrm>
            <a:off x="174457" y="696424"/>
            <a:ext cx="11734800" cy="875240"/>
          </a:xfrm>
          <a:prstGeom prst="rect">
            <a:avLst/>
          </a:prstGeom>
        </p:spPr>
        <p:txBody>
          <a:bodyPr vert="horz" wrap="square" lIns="0" tIns="13335" rIns="0" bIns="0" rtlCol="0">
            <a:spAutoFit/>
          </a:bodyPr>
          <a:lstStyle/>
          <a:p>
            <a:pPr marL="12700" marR="5080" algn="just">
              <a:lnSpc>
                <a:spcPct val="100000"/>
              </a:lnSpc>
              <a:spcBef>
                <a:spcPts val="105"/>
              </a:spcBef>
            </a:pPr>
            <a:r>
              <a:rPr lang="it-IT" sz="1400" spc="-5" dirty="0">
                <a:solidFill>
                  <a:srgbClr val="002060"/>
                </a:solidFill>
                <a:latin typeface="Arial"/>
                <a:cs typeface="Arial"/>
              </a:rPr>
              <a:t>La Commissione europea, nel maggio 2018 ha dato avvio alle attività di definizione del quadro finanziario e normativo per il prossimo periodo di programmazione 2021-2027, attraverso la presentazione delle proposte del nuovo bilancio europeo e dei regolamenti relativi alla nuova Politica di coesione. La definizione dei Regolamenti è il frutto di un intenso confronto interistituzionale tra Commissione, Consiglio e Parlamento europeo, avvenuto nel corso del 2019 e ancora in corso. </a:t>
            </a:r>
            <a:endParaRPr sz="1400" dirty="0">
              <a:latin typeface="Arial"/>
              <a:cs typeface="Arial"/>
            </a:endParaRPr>
          </a:p>
        </p:txBody>
      </p:sp>
      <p:sp>
        <p:nvSpPr>
          <p:cNvPr id="25" name="Freeform 19">
            <a:extLst>
              <a:ext uri="{FF2B5EF4-FFF2-40B4-BE49-F238E27FC236}">
                <a16:creationId xmlns:a16="http://schemas.microsoft.com/office/drawing/2014/main" id="{C23F6476-6AC5-4503-B3E5-A517AF349C4A}"/>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7" name="Immagine 26">
            <a:extLst>
              <a:ext uri="{FF2B5EF4-FFF2-40B4-BE49-F238E27FC236}">
                <a16:creationId xmlns:a16="http://schemas.microsoft.com/office/drawing/2014/main" id="{119DA2F3-ABB9-4CC6-8618-57B445A566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cxnSp>
        <p:nvCxnSpPr>
          <p:cNvPr id="26" name="Connettore diritto 25">
            <a:extLst>
              <a:ext uri="{FF2B5EF4-FFF2-40B4-BE49-F238E27FC236}">
                <a16:creationId xmlns:a16="http://schemas.microsoft.com/office/drawing/2014/main" id="{9FABC536-7BE3-489B-862B-8415E7E2EF55}"/>
              </a:ext>
            </a:extLst>
          </p:cNvPr>
          <p:cNvCxnSpPr/>
          <p:nvPr/>
        </p:nvCxnSpPr>
        <p:spPr>
          <a:xfrm>
            <a:off x="342017" y="6153363"/>
            <a:ext cx="8057265"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Rettangolo 27">
                <a:extLst>
                  <a:ext uri="{FF2B5EF4-FFF2-40B4-BE49-F238E27FC236}">
                    <a16:creationId xmlns:a16="http://schemas.microsoft.com/office/drawing/2014/main" id="{25201284-37B0-477F-AC18-10EECED45FA4}"/>
                  </a:ext>
                </a:extLst>
              </p:cNvPr>
              <p:cNvSpPr/>
              <p:nvPr/>
            </p:nvSpPr>
            <p:spPr>
              <a:xfrm>
                <a:off x="348834" y="6154953"/>
                <a:ext cx="290464" cy="2462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000" b="1" i="1">
                          <a:solidFill>
                            <a:prstClr val="black">
                              <a:lumMod val="75000"/>
                              <a:lumOff val="25000"/>
                            </a:prstClr>
                          </a:solidFill>
                          <a:latin typeface="Cambria Math" panose="02040503050406030204" pitchFamily="18" charset="0"/>
                        </a:rPr>
                        <m:t>𝟏</m:t>
                      </m:r>
                    </m:oMath>
                  </m:oMathPara>
                </a14:m>
                <a:endParaRPr lang="it-IT" sz="1000"/>
              </a:p>
            </p:txBody>
          </p:sp>
        </mc:Choice>
        <mc:Fallback xmlns="">
          <p:sp>
            <p:nvSpPr>
              <p:cNvPr id="28" name="Rettangolo 27">
                <a:extLst>
                  <a:ext uri="{FF2B5EF4-FFF2-40B4-BE49-F238E27FC236}">
                    <a16:creationId xmlns:a16="http://schemas.microsoft.com/office/drawing/2014/main" id="{25201284-37B0-477F-AC18-10EECED45FA4}"/>
                  </a:ext>
                </a:extLst>
              </p:cNvPr>
              <p:cNvSpPr>
                <a:spLocks noRot="1" noChangeAspect="1" noMove="1" noResize="1" noEditPoints="1" noAdjustHandles="1" noChangeArrowheads="1" noChangeShapeType="1" noTextEdit="1"/>
              </p:cNvSpPr>
              <p:nvPr/>
            </p:nvSpPr>
            <p:spPr>
              <a:xfrm>
                <a:off x="348834" y="6154953"/>
                <a:ext cx="290464" cy="246221"/>
              </a:xfrm>
              <a:prstGeom prst="rect">
                <a:avLst/>
              </a:prstGeom>
              <a:blipFill>
                <a:blip r:embed="rId4"/>
                <a:stretch>
                  <a:fillRect/>
                </a:stretch>
              </a:blipFill>
            </p:spPr>
            <p:txBody>
              <a:bodyPr/>
              <a:lstStyle/>
              <a:p>
                <a:r>
                  <a:rPr lang="it-IT">
                    <a:noFill/>
                  </a:rPr>
                  <a:t> </a:t>
                </a:r>
              </a:p>
            </p:txBody>
          </p:sp>
        </mc:Fallback>
      </mc:AlternateContent>
      <p:sp>
        <p:nvSpPr>
          <p:cNvPr id="30" name="Rettangolo 29">
            <a:extLst>
              <a:ext uri="{FF2B5EF4-FFF2-40B4-BE49-F238E27FC236}">
                <a16:creationId xmlns:a16="http://schemas.microsoft.com/office/drawing/2014/main" id="{CA60260E-B7AE-4449-A72B-832E73F0E246}"/>
              </a:ext>
            </a:extLst>
          </p:cNvPr>
          <p:cNvSpPr/>
          <p:nvPr/>
        </p:nvSpPr>
        <p:spPr>
          <a:xfrm>
            <a:off x="500689" y="6180724"/>
            <a:ext cx="8121839" cy="707886"/>
          </a:xfrm>
          <a:prstGeom prst="rect">
            <a:avLst/>
          </a:prstGeom>
        </p:spPr>
        <p:txBody>
          <a:bodyPr wrap="square">
            <a:spAutoFit/>
          </a:bodyPr>
          <a:lstStyle/>
          <a:p>
            <a:pPr algn="just"/>
            <a:r>
              <a:rPr lang="it-IT" sz="1000" spc="-5" dirty="0">
                <a:solidFill>
                  <a:srgbClr val="002060"/>
                </a:solidFill>
                <a:latin typeface="Arial"/>
                <a:cs typeface="Arial"/>
              </a:rPr>
              <a:t>Proposta Modificata di Regolamento (UE) cod. 2018/0196 - COM(2020) 23 </a:t>
            </a:r>
            <a:r>
              <a:rPr lang="it-IT" sz="1000" spc="-5" dirty="0" err="1">
                <a:solidFill>
                  <a:srgbClr val="002060"/>
                </a:solidFill>
                <a:latin typeface="Arial"/>
                <a:cs typeface="Arial"/>
              </a:rPr>
              <a:t>final</a:t>
            </a:r>
            <a:r>
              <a:rPr lang="it-IT" sz="1000" spc="-5" dirty="0">
                <a:solidFill>
                  <a:srgbClr val="002060"/>
                </a:solidFill>
                <a:latin typeface="Arial"/>
                <a:cs typeface="Arial"/>
              </a:rPr>
              <a:t> - del Parlamento Europeo e del Consiglio, del 14 gennaio 2020, recante le disposizioni comuni applicabili al Fondo europeo di sviluppo regionale, al Fondo sociale europeo Plus, al Fondo di coesione, al Fondo europeo per gli affari marittimi e la pesca e le regole finanziarie applicabili a tali fondi e al Fondo Asilo e migrazione, al Fondo per la Sicurezza interna e allo Strumento per la gestione delle frontiere e i visti.</a:t>
            </a:r>
          </a:p>
        </p:txBody>
      </p:sp>
      <p:grpSp>
        <p:nvGrpSpPr>
          <p:cNvPr id="11" name="Gruppo 10">
            <a:extLst>
              <a:ext uri="{FF2B5EF4-FFF2-40B4-BE49-F238E27FC236}">
                <a16:creationId xmlns:a16="http://schemas.microsoft.com/office/drawing/2014/main" id="{5C925E31-8EF5-46F9-869C-9CBC5A862428}"/>
              </a:ext>
            </a:extLst>
          </p:cNvPr>
          <p:cNvGrpSpPr/>
          <p:nvPr/>
        </p:nvGrpSpPr>
        <p:grpSpPr>
          <a:xfrm>
            <a:off x="4561608" y="3063783"/>
            <a:ext cx="4578814" cy="2992425"/>
            <a:chOff x="3968309" y="3116054"/>
            <a:chExt cx="4578814" cy="2992425"/>
          </a:xfrm>
        </p:grpSpPr>
        <p:sp>
          <p:nvSpPr>
            <p:cNvPr id="33" name="Rettangolo 32">
              <a:extLst>
                <a:ext uri="{FF2B5EF4-FFF2-40B4-BE49-F238E27FC236}">
                  <a16:creationId xmlns:a16="http://schemas.microsoft.com/office/drawing/2014/main" id="{9665AC41-9AE1-4BB2-95DF-1E40F76CF1FB}"/>
                </a:ext>
              </a:extLst>
            </p:cNvPr>
            <p:cNvSpPr/>
            <p:nvPr/>
          </p:nvSpPr>
          <p:spPr>
            <a:xfrm>
              <a:off x="3968309" y="5425501"/>
              <a:ext cx="3666450" cy="246221"/>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lvl="0" indent="-12700">
                <a:lnSpc>
                  <a:spcPts val="1200"/>
                </a:lnSpc>
              </a:pPr>
              <a:r>
                <a:rPr lang="it-IT" sz="1200">
                  <a:solidFill>
                    <a:prstClr val="black"/>
                  </a:solidFill>
                  <a:latin typeface="Univers for KPMG Light" panose="020B0403020202020204" pitchFamily="34" charset="0"/>
                </a:rPr>
                <a:t>2.5 Promuovere la gestione sostenibile dell'acqua </a:t>
              </a:r>
            </a:p>
          </p:txBody>
        </p:sp>
        <p:cxnSp>
          <p:nvCxnSpPr>
            <p:cNvPr id="45" name="Connettore diritto 44">
              <a:extLst>
                <a:ext uri="{FF2B5EF4-FFF2-40B4-BE49-F238E27FC236}">
                  <a16:creationId xmlns:a16="http://schemas.microsoft.com/office/drawing/2014/main" id="{031D334A-47C9-409F-99A3-65AC0FF62F14}"/>
                </a:ext>
              </a:extLst>
            </p:cNvPr>
            <p:cNvCxnSpPr/>
            <p:nvPr/>
          </p:nvCxnSpPr>
          <p:spPr>
            <a:xfrm>
              <a:off x="4091534" y="4113859"/>
              <a:ext cx="3420000"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grpSp>
          <p:nvGrpSpPr>
            <p:cNvPr id="10" name="Gruppo 9">
              <a:extLst>
                <a:ext uri="{FF2B5EF4-FFF2-40B4-BE49-F238E27FC236}">
                  <a16:creationId xmlns:a16="http://schemas.microsoft.com/office/drawing/2014/main" id="{9F9A51C8-8443-4715-86EA-6202B7C78D7D}"/>
                </a:ext>
              </a:extLst>
            </p:cNvPr>
            <p:cNvGrpSpPr/>
            <p:nvPr/>
          </p:nvGrpSpPr>
          <p:grpSpPr>
            <a:xfrm>
              <a:off x="3968309" y="3116054"/>
              <a:ext cx="4578814" cy="2992425"/>
              <a:chOff x="3968309" y="3116054"/>
              <a:chExt cx="4578814" cy="2992425"/>
            </a:xfrm>
          </p:grpSpPr>
          <p:sp>
            <p:nvSpPr>
              <p:cNvPr id="39" name="Rettangolo 38">
                <a:extLst>
                  <a:ext uri="{FF2B5EF4-FFF2-40B4-BE49-F238E27FC236}">
                    <a16:creationId xmlns:a16="http://schemas.microsoft.com/office/drawing/2014/main" id="{19481F90-02A5-4D95-B63B-ECC44F5063F1}"/>
                  </a:ext>
                </a:extLst>
              </p:cNvPr>
              <p:cNvSpPr/>
              <p:nvPr/>
            </p:nvSpPr>
            <p:spPr>
              <a:xfrm>
                <a:off x="3975123" y="3116054"/>
                <a:ext cx="2914372" cy="489814"/>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400" b="1" dirty="0">
                    <a:solidFill>
                      <a:schemeClr val="accent1">
                        <a:lumMod val="75000"/>
                      </a:schemeClr>
                    </a:solidFill>
                  </a:rPr>
                  <a:t>OBIETTIVO DI </a:t>
                </a:r>
                <a:r>
                  <a:rPr lang="it-IT" sz="1400" b="1" i="1" dirty="0">
                    <a:solidFill>
                      <a:schemeClr val="accent1">
                        <a:lumMod val="75000"/>
                      </a:schemeClr>
                    </a:solidFill>
                  </a:rPr>
                  <a:t>POLICY</a:t>
                </a:r>
                <a:r>
                  <a:rPr lang="it-IT" sz="1400" b="1" dirty="0">
                    <a:solidFill>
                      <a:schemeClr val="accent1">
                        <a:lumMod val="75000"/>
                      </a:schemeClr>
                    </a:solidFill>
                  </a:rPr>
                  <a:t> </a:t>
                </a:r>
              </a:p>
              <a:p>
                <a:pPr>
                  <a:lnSpc>
                    <a:spcPts val="1400"/>
                  </a:lnSpc>
                  <a:defRPr/>
                </a:pPr>
                <a:r>
                  <a:rPr lang="it-IT" sz="1400" b="1" dirty="0">
                    <a:solidFill>
                      <a:prstClr val="black"/>
                    </a:solidFill>
                  </a:rPr>
                  <a:t>OP.2. UN'EUROPA PIÙ VERDE</a:t>
                </a:r>
              </a:p>
            </p:txBody>
          </p:sp>
          <p:sp>
            <p:nvSpPr>
              <p:cNvPr id="40" name="Rettangolo 39">
                <a:extLst>
                  <a:ext uri="{FF2B5EF4-FFF2-40B4-BE49-F238E27FC236}">
                    <a16:creationId xmlns:a16="http://schemas.microsoft.com/office/drawing/2014/main" id="{5FCD84E2-8752-4B96-B500-4444F9E5F08F}"/>
                  </a:ext>
                </a:extLst>
              </p:cNvPr>
              <p:cNvSpPr/>
              <p:nvPr/>
            </p:nvSpPr>
            <p:spPr>
              <a:xfrm>
                <a:off x="3975123" y="3651809"/>
                <a:ext cx="4572000" cy="462050"/>
              </a:xfrm>
              <a:prstGeom prst="rect">
                <a:avLst/>
              </a:prstGeom>
            </p:spPr>
            <p:txBody>
              <a:bodyPr>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400" b="1">
                    <a:solidFill>
                      <a:schemeClr val="accent1">
                        <a:lumMod val="75000"/>
                      </a:schemeClr>
                    </a:solidFill>
                  </a:rPr>
                  <a:t>OBIETTIVI SPECIFICI</a:t>
                </a:r>
              </a:p>
              <a:p>
                <a:pPr marL="12700" indent="-12700" algn="just">
                  <a:lnSpc>
                    <a:spcPts val="1200"/>
                  </a:lnSpc>
                </a:pPr>
                <a:r>
                  <a:rPr lang="it-IT" sz="1200">
                    <a:latin typeface="Univers for KPMG Light" panose="020B0403020202020204" pitchFamily="34" charset="0"/>
                  </a:rPr>
                  <a:t>2.1 Promuovere misure di efficienza energetica</a:t>
                </a:r>
              </a:p>
            </p:txBody>
          </p:sp>
          <p:sp>
            <p:nvSpPr>
              <p:cNvPr id="41" name="Rettangolo 40">
                <a:extLst>
                  <a:ext uri="{FF2B5EF4-FFF2-40B4-BE49-F238E27FC236}">
                    <a16:creationId xmlns:a16="http://schemas.microsoft.com/office/drawing/2014/main" id="{2DC43B12-C606-499E-B6CE-3D791FC6E1E4}"/>
                  </a:ext>
                </a:extLst>
              </p:cNvPr>
              <p:cNvSpPr/>
              <p:nvPr/>
            </p:nvSpPr>
            <p:spPr>
              <a:xfrm>
                <a:off x="3968309" y="4122506"/>
                <a:ext cx="4309556" cy="246606"/>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lvl="0" indent="-12700" algn="just">
                  <a:lnSpc>
                    <a:spcPts val="1200"/>
                  </a:lnSpc>
                </a:pPr>
                <a:r>
                  <a:rPr lang="it-IT" sz="1200" dirty="0">
                    <a:solidFill>
                      <a:prstClr val="black"/>
                    </a:solidFill>
                    <a:latin typeface="Univers for KPMG Light" panose="020B0403020202020204" pitchFamily="34" charset="0"/>
                  </a:rPr>
                  <a:t>2.2 Promuovere le energie rinnovabili</a:t>
                </a:r>
              </a:p>
            </p:txBody>
          </p:sp>
          <p:sp>
            <p:nvSpPr>
              <p:cNvPr id="42" name="Rettangolo 41">
                <a:extLst>
                  <a:ext uri="{FF2B5EF4-FFF2-40B4-BE49-F238E27FC236}">
                    <a16:creationId xmlns:a16="http://schemas.microsoft.com/office/drawing/2014/main" id="{9B7AB27E-B97C-4F53-BE3E-790B0BEEA53F}"/>
                  </a:ext>
                </a:extLst>
              </p:cNvPr>
              <p:cNvSpPr/>
              <p:nvPr/>
            </p:nvSpPr>
            <p:spPr>
              <a:xfrm>
                <a:off x="3975123" y="4432030"/>
                <a:ext cx="3645617" cy="400494"/>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lvl="0" indent="-12700" algn="just">
                  <a:lnSpc>
                    <a:spcPts val="1200"/>
                  </a:lnSpc>
                </a:pPr>
                <a:r>
                  <a:rPr lang="it-IT" sz="1200">
                    <a:solidFill>
                      <a:prstClr val="black"/>
                    </a:solidFill>
                    <a:latin typeface="Univers for KPMG Light" panose="020B0403020202020204" pitchFamily="34" charset="0"/>
                  </a:rPr>
                  <a:t>2.3 Sviluppare sistemi, reti e impianti di stoccaggio energetici intelligenti a livello locale</a:t>
                </a:r>
              </a:p>
            </p:txBody>
          </p:sp>
          <p:sp>
            <p:nvSpPr>
              <p:cNvPr id="43" name="Rettangolo 42">
                <a:extLst>
                  <a:ext uri="{FF2B5EF4-FFF2-40B4-BE49-F238E27FC236}">
                    <a16:creationId xmlns:a16="http://schemas.microsoft.com/office/drawing/2014/main" id="{4A436611-8D49-4328-BF89-929F267042F9}"/>
                  </a:ext>
                </a:extLst>
              </p:cNvPr>
              <p:cNvSpPr/>
              <p:nvPr/>
            </p:nvSpPr>
            <p:spPr>
              <a:xfrm>
                <a:off x="3975123" y="4855939"/>
                <a:ext cx="3666450" cy="554383"/>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lvl="0" indent="-12700" algn="just">
                  <a:lnSpc>
                    <a:spcPts val="1200"/>
                  </a:lnSpc>
                </a:pPr>
                <a:r>
                  <a:rPr lang="it-IT" sz="1200" dirty="0">
                    <a:solidFill>
                      <a:prstClr val="black"/>
                    </a:solidFill>
                    <a:latin typeface="Univers for KPMG Light" panose="020B0403020202020204" pitchFamily="34" charset="0"/>
                  </a:rPr>
                  <a:t>2.4 Promuovere l'adattamento ai cambiamenti climatici, la prevenzione dei rischi e la resilienza alle catastrofi</a:t>
                </a:r>
              </a:p>
            </p:txBody>
          </p:sp>
          <p:sp>
            <p:nvSpPr>
              <p:cNvPr id="44" name="Rettangolo 43">
                <a:extLst>
                  <a:ext uri="{FF2B5EF4-FFF2-40B4-BE49-F238E27FC236}">
                    <a16:creationId xmlns:a16="http://schemas.microsoft.com/office/drawing/2014/main" id="{9898DBAB-D684-423C-94A4-CA61F99EF7E9}"/>
                  </a:ext>
                </a:extLst>
              </p:cNvPr>
              <p:cNvSpPr/>
              <p:nvPr/>
            </p:nvSpPr>
            <p:spPr>
              <a:xfrm>
                <a:off x="3987369" y="5708369"/>
                <a:ext cx="3666450" cy="400110"/>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lvl="0" indent="-12700" algn="just">
                  <a:lnSpc>
                    <a:spcPts val="1200"/>
                  </a:lnSpc>
                </a:pPr>
                <a:r>
                  <a:rPr lang="it-IT" sz="1200">
                    <a:solidFill>
                      <a:prstClr val="black"/>
                    </a:solidFill>
                    <a:latin typeface="Univers for KPMG Light" panose="020B0403020202020204" pitchFamily="34" charset="0"/>
                  </a:rPr>
                  <a:t>2.6 Promuovere la transizione verso un'economia circolare </a:t>
                </a:r>
              </a:p>
            </p:txBody>
          </p:sp>
          <p:cxnSp>
            <p:nvCxnSpPr>
              <p:cNvPr id="46" name="Connettore diritto 45">
                <a:extLst>
                  <a:ext uri="{FF2B5EF4-FFF2-40B4-BE49-F238E27FC236}">
                    <a16:creationId xmlns:a16="http://schemas.microsoft.com/office/drawing/2014/main" id="{A3FD4B84-45EA-43E9-AC0C-252D039B9387}"/>
                  </a:ext>
                </a:extLst>
              </p:cNvPr>
              <p:cNvCxnSpPr/>
              <p:nvPr/>
            </p:nvCxnSpPr>
            <p:spPr>
              <a:xfrm>
                <a:off x="4091534" y="4389947"/>
                <a:ext cx="3420000"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cxnSp>
            <p:nvCxnSpPr>
              <p:cNvPr id="47" name="Connettore diritto 46">
                <a:extLst>
                  <a:ext uri="{FF2B5EF4-FFF2-40B4-BE49-F238E27FC236}">
                    <a16:creationId xmlns:a16="http://schemas.microsoft.com/office/drawing/2014/main" id="{848F2398-E46D-408B-BFA0-B6E5CA05373D}"/>
                  </a:ext>
                </a:extLst>
              </p:cNvPr>
              <p:cNvCxnSpPr/>
              <p:nvPr/>
            </p:nvCxnSpPr>
            <p:spPr>
              <a:xfrm>
                <a:off x="4091534" y="4850648"/>
                <a:ext cx="3420000"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cxnSp>
            <p:nvCxnSpPr>
              <p:cNvPr id="48" name="Connettore diritto 47">
                <a:extLst>
                  <a:ext uri="{FF2B5EF4-FFF2-40B4-BE49-F238E27FC236}">
                    <a16:creationId xmlns:a16="http://schemas.microsoft.com/office/drawing/2014/main" id="{F82E1502-481E-4FD6-9078-383218C7023B}"/>
                  </a:ext>
                </a:extLst>
              </p:cNvPr>
              <p:cNvCxnSpPr/>
              <p:nvPr/>
            </p:nvCxnSpPr>
            <p:spPr>
              <a:xfrm>
                <a:off x="4091534" y="5410337"/>
                <a:ext cx="3420000"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cxnSp>
            <p:nvCxnSpPr>
              <p:cNvPr id="49" name="Connettore diritto 48">
                <a:extLst>
                  <a:ext uri="{FF2B5EF4-FFF2-40B4-BE49-F238E27FC236}">
                    <a16:creationId xmlns:a16="http://schemas.microsoft.com/office/drawing/2014/main" id="{A1CDD189-A91E-4E56-AAC2-5EFE68A6C6AF}"/>
                  </a:ext>
                </a:extLst>
              </p:cNvPr>
              <p:cNvCxnSpPr/>
              <p:nvPr/>
            </p:nvCxnSpPr>
            <p:spPr>
              <a:xfrm>
                <a:off x="4091534" y="5677462"/>
                <a:ext cx="3420000"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cxnSp>
            <p:nvCxnSpPr>
              <p:cNvPr id="50" name="Connettore diritto 49">
                <a:extLst>
                  <a:ext uri="{FF2B5EF4-FFF2-40B4-BE49-F238E27FC236}">
                    <a16:creationId xmlns:a16="http://schemas.microsoft.com/office/drawing/2014/main" id="{72C54160-8613-4F4F-988D-030EF03706B2}"/>
                  </a:ext>
                </a:extLst>
              </p:cNvPr>
              <p:cNvCxnSpPr/>
              <p:nvPr/>
            </p:nvCxnSpPr>
            <p:spPr>
              <a:xfrm>
                <a:off x="4098348" y="6106344"/>
                <a:ext cx="3420000"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grpSp>
      </p:grpSp>
      <p:grpSp>
        <p:nvGrpSpPr>
          <p:cNvPr id="12" name="Gruppo 11">
            <a:extLst>
              <a:ext uri="{FF2B5EF4-FFF2-40B4-BE49-F238E27FC236}">
                <a16:creationId xmlns:a16="http://schemas.microsoft.com/office/drawing/2014/main" id="{890848A5-9C45-4712-890C-E3BEF9FE87F9}"/>
              </a:ext>
            </a:extLst>
          </p:cNvPr>
          <p:cNvGrpSpPr/>
          <p:nvPr/>
        </p:nvGrpSpPr>
        <p:grpSpPr>
          <a:xfrm>
            <a:off x="639298" y="2905827"/>
            <a:ext cx="3646713" cy="2852680"/>
            <a:chOff x="420103" y="3077042"/>
            <a:chExt cx="3646713" cy="2852680"/>
          </a:xfrm>
        </p:grpSpPr>
        <p:grpSp>
          <p:nvGrpSpPr>
            <p:cNvPr id="9" name="Gruppo 8">
              <a:extLst>
                <a:ext uri="{FF2B5EF4-FFF2-40B4-BE49-F238E27FC236}">
                  <a16:creationId xmlns:a16="http://schemas.microsoft.com/office/drawing/2014/main" id="{0CB8E6E3-657E-457D-975A-2C6DA7DDCBF4}"/>
                </a:ext>
              </a:extLst>
            </p:cNvPr>
            <p:cNvGrpSpPr/>
            <p:nvPr/>
          </p:nvGrpSpPr>
          <p:grpSpPr>
            <a:xfrm>
              <a:off x="420103" y="3077042"/>
              <a:ext cx="3646713" cy="2852680"/>
              <a:chOff x="8370830" y="1452823"/>
              <a:chExt cx="3646713" cy="2852680"/>
            </a:xfrm>
          </p:grpSpPr>
          <p:sp>
            <p:nvSpPr>
              <p:cNvPr id="34" name="Rettangolo 33">
                <a:extLst>
                  <a:ext uri="{FF2B5EF4-FFF2-40B4-BE49-F238E27FC236}">
                    <a16:creationId xmlns:a16="http://schemas.microsoft.com/office/drawing/2014/main" id="{30DA1E54-A062-4579-9C76-CCDF71972814}"/>
                  </a:ext>
                </a:extLst>
              </p:cNvPr>
              <p:cNvSpPr/>
              <p:nvPr/>
            </p:nvSpPr>
            <p:spPr>
              <a:xfrm>
                <a:off x="8386548" y="1452823"/>
                <a:ext cx="2914372" cy="669350"/>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400" b="1" dirty="0">
                    <a:solidFill>
                      <a:schemeClr val="accent1">
                        <a:lumMod val="75000"/>
                      </a:schemeClr>
                    </a:solidFill>
                  </a:rPr>
                  <a:t>OBIETTIVO DI </a:t>
                </a:r>
                <a:r>
                  <a:rPr lang="it-IT" sz="1400" b="1" i="1" dirty="0">
                    <a:solidFill>
                      <a:schemeClr val="accent1">
                        <a:lumMod val="75000"/>
                      </a:schemeClr>
                    </a:solidFill>
                  </a:rPr>
                  <a:t>POLICY</a:t>
                </a:r>
                <a:r>
                  <a:rPr lang="it-IT" sz="1400" b="1" dirty="0">
                    <a:solidFill>
                      <a:schemeClr val="accent1">
                        <a:lumMod val="75000"/>
                      </a:schemeClr>
                    </a:solidFill>
                  </a:rPr>
                  <a:t> </a:t>
                </a:r>
              </a:p>
              <a:p>
                <a:pPr>
                  <a:lnSpc>
                    <a:spcPts val="1400"/>
                  </a:lnSpc>
                  <a:defRPr/>
                </a:pPr>
                <a:r>
                  <a:rPr lang="it-IT" sz="1400" b="1" dirty="0">
                    <a:solidFill>
                      <a:prstClr val="black"/>
                    </a:solidFill>
                  </a:rPr>
                  <a:t>OP.1. UN'EUROPA PIÙ INTELLIGENTE </a:t>
                </a:r>
              </a:p>
              <a:p>
                <a:pPr>
                  <a:lnSpc>
                    <a:spcPts val="1400"/>
                  </a:lnSpc>
                  <a:defRPr/>
                </a:pPr>
                <a:endParaRPr lang="it-IT" sz="1400" b="1" dirty="0">
                  <a:solidFill>
                    <a:prstClr val="black"/>
                  </a:solidFill>
                </a:endParaRPr>
              </a:p>
            </p:txBody>
          </p:sp>
          <p:sp>
            <p:nvSpPr>
              <p:cNvPr id="35" name="Rettangolo 34">
                <a:extLst>
                  <a:ext uri="{FF2B5EF4-FFF2-40B4-BE49-F238E27FC236}">
                    <a16:creationId xmlns:a16="http://schemas.microsoft.com/office/drawing/2014/main" id="{EF58B1A1-BD91-4996-A8B7-3F102F436790}"/>
                  </a:ext>
                </a:extLst>
              </p:cNvPr>
              <p:cNvSpPr/>
              <p:nvPr/>
            </p:nvSpPr>
            <p:spPr>
              <a:xfrm>
                <a:off x="8380405" y="1975878"/>
                <a:ext cx="3636042" cy="800219"/>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it-IT" sz="1400" b="1">
                    <a:solidFill>
                      <a:schemeClr val="accent1">
                        <a:lumMod val="75000"/>
                      </a:schemeClr>
                    </a:solidFill>
                  </a:rPr>
                  <a:t>OBIETTIVI SPECIFICI</a:t>
                </a:r>
              </a:p>
              <a:p>
                <a:pPr marL="12700" indent="-12700" algn="just">
                  <a:lnSpc>
                    <a:spcPts val="1200"/>
                  </a:lnSpc>
                </a:pPr>
                <a:r>
                  <a:rPr lang="it-IT" sz="1200">
                    <a:latin typeface="Univers for KPMG Light" panose="020B0403020202020204" pitchFamily="34" charset="0"/>
                  </a:rPr>
                  <a:t>1.1 Rafforzare le capacità di ricerca e di innovazione e l'introduzione di tecnologie avanzate</a:t>
                </a:r>
              </a:p>
              <a:p>
                <a:pPr marL="12700" indent="-12700"/>
                <a:endParaRPr lang="it-IT" sz="1200">
                  <a:latin typeface="Univers for KPMG Light" panose="020B0403020202020204" pitchFamily="34" charset="0"/>
                </a:endParaRPr>
              </a:p>
            </p:txBody>
          </p:sp>
          <p:sp>
            <p:nvSpPr>
              <p:cNvPr id="36" name="Rettangolo 35">
                <a:extLst>
                  <a:ext uri="{FF2B5EF4-FFF2-40B4-BE49-F238E27FC236}">
                    <a16:creationId xmlns:a16="http://schemas.microsoft.com/office/drawing/2014/main" id="{5C1691C3-50DD-4B4A-B69E-D8D53B0E052B}"/>
                  </a:ext>
                </a:extLst>
              </p:cNvPr>
              <p:cNvSpPr/>
              <p:nvPr/>
            </p:nvSpPr>
            <p:spPr>
              <a:xfrm>
                <a:off x="8370830" y="2660308"/>
                <a:ext cx="3645617" cy="738664"/>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lvl="0" indent="-12700" algn="just">
                  <a:lnSpc>
                    <a:spcPts val="1200"/>
                  </a:lnSpc>
                </a:pPr>
                <a:r>
                  <a:rPr lang="it-IT" sz="1200">
                    <a:solidFill>
                      <a:prstClr val="black"/>
                    </a:solidFill>
                    <a:latin typeface="Univers for KPMG Light" panose="020B0403020202020204" pitchFamily="34" charset="0"/>
                  </a:rPr>
                  <a:t>1.2 Permettere ai cittadini, alle imprese e alle amministrazioni pubbliche di cogliere i vantaggi della digitalizzazione</a:t>
                </a:r>
              </a:p>
              <a:p>
                <a:pPr marL="12700" lvl="0" indent="-12700"/>
                <a:endParaRPr lang="it-IT" sz="1200">
                  <a:solidFill>
                    <a:prstClr val="black"/>
                  </a:solidFill>
                  <a:latin typeface="Univers for KPMG Light" panose="020B0403020202020204" pitchFamily="34" charset="0"/>
                </a:endParaRPr>
              </a:p>
            </p:txBody>
          </p:sp>
          <p:sp>
            <p:nvSpPr>
              <p:cNvPr id="37" name="Rettangolo 36">
                <a:extLst>
                  <a:ext uri="{FF2B5EF4-FFF2-40B4-BE49-F238E27FC236}">
                    <a16:creationId xmlns:a16="http://schemas.microsoft.com/office/drawing/2014/main" id="{72F8AC41-B322-40DF-957A-3337ED63EB3E}"/>
                  </a:ext>
                </a:extLst>
              </p:cNvPr>
              <p:cNvSpPr/>
              <p:nvPr/>
            </p:nvSpPr>
            <p:spPr>
              <a:xfrm>
                <a:off x="8381401" y="3335328"/>
                <a:ext cx="3636042" cy="400494"/>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lvl="0" indent="-12700" algn="just">
                  <a:lnSpc>
                    <a:spcPts val="1200"/>
                  </a:lnSpc>
                </a:pPr>
                <a:r>
                  <a:rPr lang="it-IT" sz="1200">
                    <a:solidFill>
                      <a:prstClr val="black"/>
                    </a:solidFill>
                    <a:latin typeface="Univers for KPMG Light" panose="020B0403020202020204" pitchFamily="34" charset="0"/>
                  </a:rPr>
                  <a:t>1.3 Rafforzare la crescita e la competitività delle PMI</a:t>
                </a:r>
              </a:p>
            </p:txBody>
          </p:sp>
          <p:sp>
            <p:nvSpPr>
              <p:cNvPr id="38" name="Rettangolo 37">
                <a:extLst>
                  <a:ext uri="{FF2B5EF4-FFF2-40B4-BE49-F238E27FC236}">
                    <a16:creationId xmlns:a16="http://schemas.microsoft.com/office/drawing/2014/main" id="{4CD9CBF2-8D8B-41EE-8157-026857B6F0B3}"/>
                  </a:ext>
                </a:extLst>
              </p:cNvPr>
              <p:cNvSpPr/>
              <p:nvPr/>
            </p:nvSpPr>
            <p:spPr>
              <a:xfrm>
                <a:off x="8386548" y="3751505"/>
                <a:ext cx="3630995" cy="553998"/>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lvl="0" indent="-12700" algn="just">
                  <a:lnSpc>
                    <a:spcPts val="1200"/>
                  </a:lnSpc>
                </a:pPr>
                <a:r>
                  <a:rPr lang="it-IT" sz="1200">
                    <a:solidFill>
                      <a:prstClr val="black"/>
                    </a:solidFill>
                    <a:latin typeface="Univers for KPMG Light" panose="020B0403020202020204" pitchFamily="34" charset="0"/>
                  </a:rPr>
                  <a:t>1.4 Sviluppare le competenze per la specializzazione intelligente, la transizione industriale e l'imprenditorialità</a:t>
                </a:r>
              </a:p>
            </p:txBody>
          </p:sp>
        </p:grpSp>
        <p:cxnSp>
          <p:nvCxnSpPr>
            <p:cNvPr id="52" name="Connettore diritto 51">
              <a:extLst>
                <a:ext uri="{FF2B5EF4-FFF2-40B4-BE49-F238E27FC236}">
                  <a16:creationId xmlns:a16="http://schemas.microsoft.com/office/drawing/2014/main" id="{AB06DACE-8811-4B7D-B5EB-023905C6C67A}"/>
                </a:ext>
              </a:extLst>
            </p:cNvPr>
            <p:cNvCxnSpPr>
              <a:cxnSpLocks/>
            </p:cNvCxnSpPr>
            <p:nvPr/>
          </p:nvCxnSpPr>
          <p:spPr>
            <a:xfrm>
              <a:off x="529147" y="4256324"/>
              <a:ext cx="3536573"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cxnSp>
          <p:nvCxnSpPr>
            <p:cNvPr id="53" name="Connettore diritto 52">
              <a:extLst>
                <a:ext uri="{FF2B5EF4-FFF2-40B4-BE49-F238E27FC236}">
                  <a16:creationId xmlns:a16="http://schemas.microsoft.com/office/drawing/2014/main" id="{2DBF3269-F8D3-4C57-B947-F0668E119F55}"/>
                </a:ext>
              </a:extLst>
            </p:cNvPr>
            <p:cNvCxnSpPr>
              <a:cxnSpLocks/>
            </p:cNvCxnSpPr>
            <p:nvPr/>
          </p:nvCxnSpPr>
          <p:spPr>
            <a:xfrm>
              <a:off x="500689" y="4860925"/>
              <a:ext cx="3565031"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cxnSp>
          <p:nvCxnSpPr>
            <p:cNvPr id="54" name="Connettore diritto 53">
              <a:extLst>
                <a:ext uri="{FF2B5EF4-FFF2-40B4-BE49-F238E27FC236}">
                  <a16:creationId xmlns:a16="http://schemas.microsoft.com/office/drawing/2014/main" id="{9F4E21AB-8F91-4A6F-9575-C1ECA9A87242}"/>
                </a:ext>
              </a:extLst>
            </p:cNvPr>
            <p:cNvCxnSpPr>
              <a:cxnSpLocks/>
            </p:cNvCxnSpPr>
            <p:nvPr/>
          </p:nvCxnSpPr>
          <p:spPr>
            <a:xfrm>
              <a:off x="529147" y="5365596"/>
              <a:ext cx="3536573" cy="10128"/>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cxnSp>
          <p:nvCxnSpPr>
            <p:cNvPr id="55" name="Connettore diritto 54">
              <a:extLst>
                <a:ext uri="{FF2B5EF4-FFF2-40B4-BE49-F238E27FC236}">
                  <a16:creationId xmlns:a16="http://schemas.microsoft.com/office/drawing/2014/main" id="{C0466FAC-0690-474F-A7CF-D28F8F489C2F}"/>
                </a:ext>
              </a:extLst>
            </p:cNvPr>
            <p:cNvCxnSpPr>
              <a:cxnSpLocks/>
            </p:cNvCxnSpPr>
            <p:nvPr/>
          </p:nvCxnSpPr>
          <p:spPr>
            <a:xfrm>
              <a:off x="529147" y="5929722"/>
              <a:ext cx="3536573"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grpSp>
      <p:sp>
        <p:nvSpPr>
          <p:cNvPr id="56" name="object 36">
            <a:extLst>
              <a:ext uri="{FF2B5EF4-FFF2-40B4-BE49-F238E27FC236}">
                <a16:creationId xmlns:a16="http://schemas.microsoft.com/office/drawing/2014/main" id="{51D72ED1-B9D1-4149-9790-B77126DA8F3D}"/>
              </a:ext>
            </a:extLst>
          </p:cNvPr>
          <p:cNvSpPr txBox="1">
            <a:spLocks/>
          </p:cNvSpPr>
          <p:nvPr/>
        </p:nvSpPr>
        <p:spPr>
          <a:xfrm>
            <a:off x="11551996" y="6562822"/>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7</a:t>
            </a:fld>
            <a:endParaRPr lang="it-IT" spc="-5" dirty="0"/>
          </a:p>
        </p:txBody>
      </p:sp>
      <p:sp>
        <p:nvSpPr>
          <p:cNvPr id="57" name="Freeform 50">
            <a:extLst>
              <a:ext uri="{FF2B5EF4-FFF2-40B4-BE49-F238E27FC236}">
                <a16:creationId xmlns:a16="http://schemas.microsoft.com/office/drawing/2014/main" id="{F918F1C5-6FDE-4AC3-9716-29912B5DC640}"/>
              </a:ext>
            </a:extLst>
          </p:cNvPr>
          <p:cNvSpPr/>
          <p:nvPr/>
        </p:nvSpPr>
        <p:spPr>
          <a:xfrm rot="16200000">
            <a:off x="8106696" y="5915046"/>
            <a:ext cx="939170" cy="179070"/>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58" name="TextBox 296">
            <a:extLst>
              <a:ext uri="{FF2B5EF4-FFF2-40B4-BE49-F238E27FC236}">
                <a16:creationId xmlns:a16="http://schemas.microsoft.com/office/drawing/2014/main" id="{8C18B852-C353-4227-8228-678F6D3105E9}"/>
              </a:ext>
            </a:extLst>
          </p:cNvPr>
          <p:cNvSpPr txBox="1"/>
          <p:nvPr/>
        </p:nvSpPr>
        <p:spPr>
          <a:xfrm flipH="1">
            <a:off x="8665816" y="5575451"/>
            <a:ext cx="4113277" cy="957243"/>
          </a:xfrm>
          <a:prstGeom prst="rect">
            <a:avLst/>
          </a:prstGeom>
          <a:noFill/>
        </p:spPr>
        <p:txBody>
          <a:bodyPr wrap="square" tIns="0" bIns="0" rtlCol="0" anchor="ctr">
            <a:noAutofit/>
          </a:bodyPr>
          <a:lstStyle/>
          <a:p>
            <a:pPr>
              <a:spcBef>
                <a:spcPts val="600"/>
              </a:spcBef>
            </a:pPr>
            <a:r>
              <a:rPr lang="it-IT" sz="1200" dirty="0">
                <a:solidFill>
                  <a:schemeClr val="bg1">
                    <a:lumMod val="50000"/>
                  </a:schemeClr>
                </a:solidFill>
                <a:latin typeface="Univers 45 Light" pitchFamily="2" charset="0"/>
              </a:rPr>
              <a:t>La Strategia Aree Interne nel POR FESR </a:t>
            </a:r>
            <a:r>
              <a:rPr lang="it-IT" sz="1200" dirty="0" smtClean="0">
                <a:solidFill>
                  <a:schemeClr val="bg1">
                    <a:lumMod val="50000"/>
                  </a:schemeClr>
                </a:solidFill>
                <a:latin typeface="Univers 45 Light" pitchFamily="2" charset="0"/>
              </a:rPr>
              <a:t>2014-2020</a:t>
            </a:r>
          </a:p>
          <a:p>
            <a:pPr>
              <a:spcBef>
                <a:spcPts val="600"/>
              </a:spcBef>
            </a:pPr>
            <a:r>
              <a:rPr lang="it-IT" sz="1200" b="1" dirty="0" smtClean="0">
                <a:solidFill>
                  <a:schemeClr val="accent1"/>
                </a:solidFill>
                <a:latin typeface="Univers 45 Light" pitchFamily="2" charset="0"/>
              </a:rPr>
              <a:t>Il contesto di riferimento</a:t>
            </a:r>
          </a:p>
          <a:p>
            <a:pPr>
              <a:spcBef>
                <a:spcPts val="600"/>
              </a:spcBef>
            </a:pPr>
            <a:r>
              <a:rPr lang="it-IT" sz="1200" dirty="0" smtClean="0">
                <a:solidFill>
                  <a:schemeClr val="bg1">
                    <a:lumMod val="50000"/>
                  </a:schemeClr>
                </a:solidFill>
                <a:latin typeface="Univers 45 Light" pitchFamily="2" charset="0"/>
              </a:rPr>
              <a:t>L’OP </a:t>
            </a:r>
            <a:r>
              <a:rPr lang="it-IT" sz="1200" dirty="0">
                <a:solidFill>
                  <a:schemeClr val="bg1">
                    <a:lumMod val="50000"/>
                  </a:schemeClr>
                </a:solidFill>
                <a:latin typeface="Univers 45 Light" pitchFamily="2" charset="0"/>
              </a:rPr>
              <a:t>5 – un’Europa più vicina ai cittadini</a:t>
            </a:r>
          </a:p>
          <a:p>
            <a:pPr>
              <a:spcBef>
                <a:spcPts val="600"/>
              </a:spcBef>
            </a:pPr>
            <a:r>
              <a:rPr lang="it-IT" sz="1200" dirty="0">
                <a:solidFill>
                  <a:schemeClr val="bg1">
                    <a:lumMod val="50000"/>
                  </a:schemeClr>
                </a:solidFill>
                <a:latin typeface="Univers 45 Light" pitchFamily="2" charset="0"/>
              </a:rPr>
              <a:t>Il percorso del POR FESR FVG 2021-2027</a:t>
            </a:r>
          </a:p>
          <a:p>
            <a:pPr lvl="0"/>
            <a:endParaRPr lang="it-IT" sz="1200" b="1" dirty="0" smtClean="0">
              <a:solidFill>
                <a:schemeClr val="accent1"/>
              </a:solidFill>
              <a:latin typeface="Univers 45 Light" pitchFamily="2" charset="0"/>
            </a:endParaRPr>
          </a:p>
        </p:txBody>
      </p:sp>
    </p:spTree>
    <p:extLst>
      <p:ext uri="{BB962C8B-B14F-4D97-AF65-F5344CB8AC3E}">
        <p14:creationId xmlns:p14="http://schemas.microsoft.com/office/powerpoint/2010/main" val="39041045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88E69104-FF95-45C7-8798-7EFA614EC708}"/>
              </a:ext>
            </a:extLst>
          </p:cNvPr>
          <p:cNvSpPr/>
          <p:nvPr/>
        </p:nvSpPr>
        <p:spPr>
          <a:xfrm>
            <a:off x="381457" y="93432"/>
            <a:ext cx="11734800" cy="461665"/>
          </a:xfrm>
          <a:prstGeom prst="rect">
            <a:avLst/>
          </a:prstGeom>
        </p:spPr>
        <p:txBody>
          <a:bodyPr wrap="square">
            <a:spAutoFit/>
          </a:bodyPr>
          <a:lstStyle/>
          <a:p>
            <a:pPr marL="12700">
              <a:lnSpc>
                <a:spcPct val="100000"/>
              </a:lnSpc>
              <a:spcBef>
                <a:spcPts val="100"/>
              </a:spcBef>
            </a:pPr>
            <a:r>
              <a:rPr lang="it-IT" sz="2400" spc="-5" dirty="0">
                <a:solidFill>
                  <a:schemeClr val="bg1"/>
                </a:solidFill>
                <a:latin typeface="Caibri light"/>
                <a:cs typeface="Arial"/>
              </a:rPr>
              <a:t>Il contesto di riferimento (2/2)</a:t>
            </a:r>
            <a:endParaRPr lang="it-IT" sz="2400" dirty="0">
              <a:solidFill>
                <a:schemeClr val="bg1"/>
              </a:solidFill>
              <a:latin typeface="Caibri light"/>
              <a:cs typeface="Arial"/>
            </a:endParaRPr>
          </a:p>
        </p:txBody>
      </p:sp>
      <p:pic>
        <p:nvPicPr>
          <p:cNvPr id="27" name="Immagine 26">
            <a:extLst>
              <a:ext uri="{FF2B5EF4-FFF2-40B4-BE49-F238E27FC236}">
                <a16:creationId xmlns:a16="http://schemas.microsoft.com/office/drawing/2014/main" id="{119DA2F3-ABB9-4CC6-8618-57B445A566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grpSp>
        <p:nvGrpSpPr>
          <p:cNvPr id="62" name="Gruppo 61">
            <a:extLst>
              <a:ext uri="{FF2B5EF4-FFF2-40B4-BE49-F238E27FC236}">
                <a16:creationId xmlns:a16="http://schemas.microsoft.com/office/drawing/2014/main" id="{79CB0DDB-A087-4366-B7FC-900CD976A938}"/>
              </a:ext>
            </a:extLst>
          </p:cNvPr>
          <p:cNvGrpSpPr/>
          <p:nvPr/>
        </p:nvGrpSpPr>
        <p:grpSpPr>
          <a:xfrm>
            <a:off x="381457" y="888180"/>
            <a:ext cx="3749783" cy="2770560"/>
            <a:chOff x="209304" y="4093294"/>
            <a:chExt cx="3749783" cy="2770560"/>
          </a:xfrm>
        </p:grpSpPr>
        <p:sp>
          <p:nvSpPr>
            <p:cNvPr id="53" name="Rettangolo 95">
              <a:extLst>
                <a:ext uri="{FF2B5EF4-FFF2-40B4-BE49-F238E27FC236}">
                  <a16:creationId xmlns:a16="http://schemas.microsoft.com/office/drawing/2014/main" id="{738238F3-2CC7-4C96-B418-C40558FAE1FF}"/>
                </a:ext>
              </a:extLst>
            </p:cNvPr>
            <p:cNvSpPr/>
            <p:nvPr/>
          </p:nvSpPr>
          <p:spPr>
            <a:xfrm>
              <a:off x="209304" y="4093294"/>
              <a:ext cx="3749783" cy="669350"/>
            </a:xfrm>
            <a:prstGeom prst="rect">
              <a:avLst/>
            </a:prstGeom>
          </p:spPr>
          <p:txBody>
            <a:bodyPr wrap="square">
              <a:spAutoFit/>
            </a:bodyPr>
            <a:lstStyle/>
            <a:p>
              <a:r>
                <a:rPr lang="it-IT" sz="1400" b="1" dirty="0">
                  <a:solidFill>
                    <a:schemeClr val="accent1">
                      <a:lumMod val="75000"/>
                    </a:schemeClr>
                  </a:solidFill>
                </a:rPr>
                <a:t>OBIETTIVO DI </a:t>
              </a:r>
              <a:r>
                <a:rPr lang="it-IT" sz="1400" b="1" i="1" dirty="0">
                  <a:solidFill>
                    <a:schemeClr val="accent1">
                      <a:lumMod val="75000"/>
                    </a:schemeClr>
                  </a:solidFill>
                </a:rPr>
                <a:t>POLICY</a:t>
              </a:r>
              <a:r>
                <a:rPr lang="it-IT" sz="1400" b="1" dirty="0">
                  <a:solidFill>
                    <a:schemeClr val="accent1">
                      <a:lumMod val="75000"/>
                    </a:schemeClr>
                  </a:solidFill>
                </a:rPr>
                <a:t> </a:t>
              </a:r>
            </a:p>
            <a:p>
              <a:pPr>
                <a:lnSpc>
                  <a:spcPts val="1400"/>
                </a:lnSpc>
                <a:defRPr/>
              </a:pPr>
              <a:r>
                <a:rPr lang="it-IT" sz="1400" b="1" dirty="0">
                  <a:solidFill>
                    <a:prstClr val="black"/>
                  </a:solidFill>
                </a:rPr>
                <a:t>OP.3. UN'EUROPA PIÙ CONNESSA</a:t>
              </a:r>
            </a:p>
            <a:p>
              <a:pPr>
                <a:lnSpc>
                  <a:spcPts val="1400"/>
                </a:lnSpc>
                <a:defRPr/>
              </a:pPr>
              <a:endParaRPr lang="it-IT" sz="1400" b="1" dirty="0">
                <a:solidFill>
                  <a:prstClr val="black"/>
                </a:solidFill>
              </a:endParaRPr>
            </a:p>
          </p:txBody>
        </p:sp>
        <p:sp>
          <p:nvSpPr>
            <p:cNvPr id="54" name="Rettangolo 96">
              <a:extLst>
                <a:ext uri="{FF2B5EF4-FFF2-40B4-BE49-F238E27FC236}">
                  <a16:creationId xmlns:a16="http://schemas.microsoft.com/office/drawing/2014/main" id="{7DED1394-0253-44E9-8E9A-8AE3A92D01E7}"/>
                </a:ext>
              </a:extLst>
            </p:cNvPr>
            <p:cNvSpPr/>
            <p:nvPr/>
          </p:nvSpPr>
          <p:spPr>
            <a:xfrm>
              <a:off x="213101" y="4612483"/>
              <a:ext cx="3033813" cy="646331"/>
            </a:xfrm>
            <a:prstGeom prst="rect">
              <a:avLst/>
            </a:prstGeom>
          </p:spPr>
          <p:txBody>
            <a:bodyPr wrap="square">
              <a:spAutoFit/>
            </a:bodyPr>
            <a:lstStyle/>
            <a:p>
              <a:r>
                <a:rPr lang="it-IT" sz="1400" b="1" dirty="0">
                  <a:solidFill>
                    <a:schemeClr val="accent1">
                      <a:lumMod val="75000"/>
                    </a:schemeClr>
                  </a:solidFill>
                </a:rPr>
                <a:t>OBIETTIVI SPECIFICI</a:t>
              </a:r>
            </a:p>
            <a:p>
              <a:pPr marL="12700" indent="-12700" algn="just">
                <a:lnSpc>
                  <a:spcPts val="1200"/>
                </a:lnSpc>
              </a:pPr>
              <a:r>
                <a:rPr lang="it-IT" sz="1200" dirty="0">
                  <a:latin typeface="Univers for KPMG Light" panose="020B0403020202020204" pitchFamily="34" charset="0"/>
                </a:rPr>
                <a:t>3.1 Rafforzare la connettività digitale</a:t>
              </a:r>
            </a:p>
            <a:p>
              <a:pPr marL="12700" indent="-12700"/>
              <a:endParaRPr lang="it-IT" sz="1200" dirty="0">
                <a:latin typeface="Univers for KPMG Light" panose="020B0403020202020204" pitchFamily="34" charset="0"/>
              </a:endParaRPr>
            </a:p>
          </p:txBody>
        </p:sp>
        <p:cxnSp>
          <p:nvCxnSpPr>
            <p:cNvPr id="55" name="Connettore diritto 97">
              <a:extLst>
                <a:ext uri="{FF2B5EF4-FFF2-40B4-BE49-F238E27FC236}">
                  <a16:creationId xmlns:a16="http://schemas.microsoft.com/office/drawing/2014/main" id="{10D5E63A-099C-484D-B7C6-8E6CB0463670}"/>
                </a:ext>
              </a:extLst>
            </p:cNvPr>
            <p:cNvCxnSpPr>
              <a:cxnSpLocks/>
            </p:cNvCxnSpPr>
            <p:nvPr/>
          </p:nvCxnSpPr>
          <p:spPr>
            <a:xfrm>
              <a:off x="283762" y="5088779"/>
              <a:ext cx="3310112" cy="1023"/>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sp>
          <p:nvSpPr>
            <p:cNvPr id="56" name="Rettangolo 98">
              <a:extLst>
                <a:ext uri="{FF2B5EF4-FFF2-40B4-BE49-F238E27FC236}">
                  <a16:creationId xmlns:a16="http://schemas.microsoft.com/office/drawing/2014/main" id="{FFCDA502-D298-4CF8-97D1-A547C7A2A58D}"/>
                </a:ext>
              </a:extLst>
            </p:cNvPr>
            <p:cNvSpPr/>
            <p:nvPr/>
          </p:nvSpPr>
          <p:spPr>
            <a:xfrm>
              <a:off x="213465" y="5620491"/>
              <a:ext cx="3452181" cy="862159"/>
            </a:xfrm>
            <a:prstGeom prst="rect">
              <a:avLst/>
            </a:prstGeom>
          </p:spPr>
          <p:txBody>
            <a:bodyPr wrap="square">
              <a:spAutoFit/>
            </a:bodyPr>
            <a:lstStyle/>
            <a:p>
              <a:pPr marL="12700" lvl="0" indent="-12700" algn="just">
                <a:lnSpc>
                  <a:spcPts val="1200"/>
                </a:lnSpc>
              </a:pPr>
              <a:r>
                <a:rPr lang="it-IT" sz="1200" dirty="0">
                  <a:solidFill>
                    <a:prstClr val="black"/>
                  </a:solidFill>
                  <a:latin typeface="Univers for KPMG Light" panose="020B0403020202020204" pitchFamily="34" charset="0"/>
                </a:rPr>
                <a:t>3.3 Sviluppare una mobilità locale, regionale e nazionale, intelligente, intermodale, resiliente ai cambiamenti climatici e sostenibile, migliorando l'accesso alla rete TEN-T e la mobilità transfrontaliera</a:t>
              </a:r>
            </a:p>
          </p:txBody>
        </p:sp>
        <p:cxnSp>
          <p:nvCxnSpPr>
            <p:cNvPr id="57" name="Connettore diritto 117">
              <a:extLst>
                <a:ext uri="{FF2B5EF4-FFF2-40B4-BE49-F238E27FC236}">
                  <a16:creationId xmlns:a16="http://schemas.microsoft.com/office/drawing/2014/main" id="{67FD4B8E-BD6D-466F-8467-EBA6D90856CA}"/>
                </a:ext>
              </a:extLst>
            </p:cNvPr>
            <p:cNvCxnSpPr>
              <a:cxnSpLocks/>
            </p:cNvCxnSpPr>
            <p:nvPr/>
          </p:nvCxnSpPr>
          <p:spPr>
            <a:xfrm>
              <a:off x="291998" y="6836825"/>
              <a:ext cx="3330790"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sp>
          <p:nvSpPr>
            <p:cNvPr id="58" name="Rettangolo 98">
              <a:extLst>
                <a:ext uri="{FF2B5EF4-FFF2-40B4-BE49-F238E27FC236}">
                  <a16:creationId xmlns:a16="http://schemas.microsoft.com/office/drawing/2014/main" id="{5F2A2709-6116-4408-9033-10A7C0E8865A}"/>
                </a:ext>
              </a:extLst>
            </p:cNvPr>
            <p:cNvSpPr/>
            <p:nvPr/>
          </p:nvSpPr>
          <p:spPr>
            <a:xfrm>
              <a:off x="216780" y="5089802"/>
              <a:ext cx="3448866" cy="738664"/>
            </a:xfrm>
            <a:prstGeom prst="rect">
              <a:avLst/>
            </a:prstGeom>
          </p:spPr>
          <p:txBody>
            <a:bodyPr wrap="square">
              <a:spAutoFit/>
            </a:bodyPr>
            <a:lstStyle/>
            <a:p>
              <a:pPr marL="12700" lvl="0" indent="-12700" algn="just">
                <a:lnSpc>
                  <a:spcPts val="1200"/>
                </a:lnSpc>
              </a:pPr>
              <a:r>
                <a:rPr lang="it-IT" sz="1200" dirty="0">
                  <a:solidFill>
                    <a:prstClr val="black"/>
                  </a:solidFill>
                  <a:latin typeface="Univers for KPMG Light" panose="020B0403020202020204" pitchFamily="34" charset="0"/>
                </a:rPr>
                <a:t>3.2 Sviluppare una rete TEN-T intermodale, sicura, intelligente, resiliente ai cambiamenti climatici e sostenibile</a:t>
              </a:r>
            </a:p>
            <a:p>
              <a:pPr marL="12700" lvl="0" indent="-12700"/>
              <a:endParaRPr lang="it-IT" sz="1200" dirty="0">
                <a:solidFill>
                  <a:prstClr val="black"/>
                </a:solidFill>
                <a:latin typeface="Univers for KPMG Light" panose="020B0403020202020204" pitchFamily="34" charset="0"/>
              </a:endParaRPr>
            </a:p>
          </p:txBody>
        </p:sp>
        <p:sp>
          <p:nvSpPr>
            <p:cNvPr id="59" name="Rettangolo 98">
              <a:extLst>
                <a:ext uri="{FF2B5EF4-FFF2-40B4-BE49-F238E27FC236}">
                  <a16:creationId xmlns:a16="http://schemas.microsoft.com/office/drawing/2014/main" id="{0D44E2FB-1F15-4183-84E3-9412051A0AB2}"/>
                </a:ext>
              </a:extLst>
            </p:cNvPr>
            <p:cNvSpPr/>
            <p:nvPr/>
          </p:nvSpPr>
          <p:spPr>
            <a:xfrm>
              <a:off x="216780" y="6463360"/>
              <a:ext cx="3452181" cy="400494"/>
            </a:xfrm>
            <a:prstGeom prst="rect">
              <a:avLst/>
            </a:prstGeom>
          </p:spPr>
          <p:txBody>
            <a:bodyPr wrap="square">
              <a:spAutoFit/>
            </a:bodyPr>
            <a:lstStyle/>
            <a:p>
              <a:pPr marL="12700" lvl="0" indent="-12700" algn="just">
                <a:lnSpc>
                  <a:spcPts val="1200"/>
                </a:lnSpc>
              </a:pPr>
              <a:r>
                <a:rPr lang="it-IT" sz="1200" dirty="0">
                  <a:solidFill>
                    <a:prstClr val="black"/>
                  </a:solidFill>
                  <a:latin typeface="Univers for KPMG Light" panose="020B0403020202020204" pitchFamily="34" charset="0"/>
                </a:rPr>
                <a:t>3.4 Promuovere la mobilità urbana multimodale sostenibile</a:t>
              </a:r>
            </a:p>
          </p:txBody>
        </p:sp>
        <p:cxnSp>
          <p:nvCxnSpPr>
            <p:cNvPr id="60" name="Connettore diritto 97">
              <a:extLst>
                <a:ext uri="{FF2B5EF4-FFF2-40B4-BE49-F238E27FC236}">
                  <a16:creationId xmlns:a16="http://schemas.microsoft.com/office/drawing/2014/main" id="{44B10AB8-DBFA-4E5B-AAB6-3FA177E4C23F}"/>
                </a:ext>
              </a:extLst>
            </p:cNvPr>
            <p:cNvCxnSpPr>
              <a:cxnSpLocks/>
            </p:cNvCxnSpPr>
            <p:nvPr/>
          </p:nvCxnSpPr>
          <p:spPr>
            <a:xfrm>
              <a:off x="287077" y="5608925"/>
              <a:ext cx="3335711"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cxnSp>
          <p:nvCxnSpPr>
            <p:cNvPr id="61" name="Connettore diritto 97">
              <a:extLst>
                <a:ext uri="{FF2B5EF4-FFF2-40B4-BE49-F238E27FC236}">
                  <a16:creationId xmlns:a16="http://schemas.microsoft.com/office/drawing/2014/main" id="{201357EE-DAD9-4EA8-9A8C-60271AE677F3}"/>
                </a:ext>
              </a:extLst>
            </p:cNvPr>
            <p:cNvCxnSpPr>
              <a:cxnSpLocks/>
            </p:cNvCxnSpPr>
            <p:nvPr/>
          </p:nvCxnSpPr>
          <p:spPr>
            <a:xfrm>
              <a:off x="291295" y="6450738"/>
              <a:ext cx="3331493"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grpSp>
      <p:grpSp>
        <p:nvGrpSpPr>
          <p:cNvPr id="88" name="Gruppo 87">
            <a:extLst>
              <a:ext uri="{FF2B5EF4-FFF2-40B4-BE49-F238E27FC236}">
                <a16:creationId xmlns:a16="http://schemas.microsoft.com/office/drawing/2014/main" id="{3A8B134E-D3D0-462B-A3E5-2E44D114B8A5}"/>
              </a:ext>
            </a:extLst>
          </p:cNvPr>
          <p:cNvGrpSpPr/>
          <p:nvPr/>
        </p:nvGrpSpPr>
        <p:grpSpPr>
          <a:xfrm>
            <a:off x="8399282" y="2879616"/>
            <a:ext cx="3749783" cy="2670605"/>
            <a:chOff x="8431676" y="2559609"/>
            <a:chExt cx="3749783" cy="2670605"/>
          </a:xfrm>
        </p:grpSpPr>
        <p:sp>
          <p:nvSpPr>
            <p:cNvPr id="63" name="Rettangolo 62">
              <a:extLst>
                <a:ext uri="{FF2B5EF4-FFF2-40B4-BE49-F238E27FC236}">
                  <a16:creationId xmlns:a16="http://schemas.microsoft.com/office/drawing/2014/main" id="{A19A72CB-9A16-485E-B2DB-79D957E7B225}"/>
                </a:ext>
              </a:extLst>
            </p:cNvPr>
            <p:cNvSpPr/>
            <p:nvPr/>
          </p:nvSpPr>
          <p:spPr>
            <a:xfrm>
              <a:off x="8431676" y="2559609"/>
              <a:ext cx="3749783" cy="669350"/>
            </a:xfrm>
            <a:prstGeom prst="rect">
              <a:avLst/>
            </a:prstGeom>
          </p:spPr>
          <p:txBody>
            <a:bodyPr wrap="square">
              <a:spAutoFit/>
            </a:bodyPr>
            <a:lstStyle/>
            <a:p>
              <a:r>
                <a:rPr lang="it-IT" sz="1400" b="1" dirty="0">
                  <a:solidFill>
                    <a:schemeClr val="accent1">
                      <a:lumMod val="75000"/>
                    </a:schemeClr>
                  </a:solidFill>
                </a:rPr>
                <a:t>OBIETTIVO DI </a:t>
              </a:r>
              <a:r>
                <a:rPr lang="it-IT" sz="1400" b="1" i="1" dirty="0">
                  <a:solidFill>
                    <a:schemeClr val="accent1">
                      <a:lumMod val="75000"/>
                    </a:schemeClr>
                  </a:solidFill>
                </a:rPr>
                <a:t>POLICY</a:t>
              </a:r>
              <a:r>
                <a:rPr lang="it-IT" sz="1400" b="1" dirty="0">
                  <a:solidFill>
                    <a:schemeClr val="accent1">
                      <a:lumMod val="75000"/>
                    </a:schemeClr>
                  </a:solidFill>
                </a:rPr>
                <a:t> </a:t>
              </a:r>
            </a:p>
            <a:p>
              <a:pPr>
                <a:lnSpc>
                  <a:spcPts val="1400"/>
                </a:lnSpc>
                <a:defRPr/>
              </a:pPr>
              <a:r>
                <a:rPr lang="it-IT" sz="1400" b="1" dirty="0">
                  <a:solidFill>
                    <a:prstClr val="black"/>
                  </a:solidFill>
                </a:rPr>
                <a:t>OP.5. UN'EUROPA PIÙ VICINA AI CITTADINI </a:t>
              </a:r>
            </a:p>
            <a:p>
              <a:pPr>
                <a:lnSpc>
                  <a:spcPts val="1400"/>
                </a:lnSpc>
                <a:defRPr/>
              </a:pPr>
              <a:endParaRPr lang="it-IT" sz="1400" b="1" dirty="0">
                <a:solidFill>
                  <a:prstClr val="black"/>
                </a:solidFill>
              </a:endParaRPr>
            </a:p>
          </p:txBody>
        </p:sp>
        <p:sp>
          <p:nvSpPr>
            <p:cNvPr id="64" name="Rettangolo 63">
              <a:extLst>
                <a:ext uri="{FF2B5EF4-FFF2-40B4-BE49-F238E27FC236}">
                  <a16:creationId xmlns:a16="http://schemas.microsoft.com/office/drawing/2014/main" id="{7C9D199F-256E-4B11-AF71-B725BED4D13E}"/>
                </a:ext>
              </a:extLst>
            </p:cNvPr>
            <p:cNvSpPr/>
            <p:nvPr/>
          </p:nvSpPr>
          <p:spPr>
            <a:xfrm>
              <a:off x="8435473" y="3078798"/>
              <a:ext cx="3334577" cy="1107996"/>
            </a:xfrm>
            <a:prstGeom prst="rect">
              <a:avLst/>
            </a:prstGeom>
          </p:spPr>
          <p:txBody>
            <a:bodyPr wrap="square">
              <a:spAutoFit/>
            </a:bodyPr>
            <a:lstStyle/>
            <a:p>
              <a:pPr algn="just"/>
              <a:r>
                <a:rPr lang="it-IT" sz="1400" b="1" dirty="0">
                  <a:solidFill>
                    <a:schemeClr val="accent1">
                      <a:lumMod val="75000"/>
                    </a:schemeClr>
                  </a:solidFill>
                </a:rPr>
                <a:t>OBIETTIVI SPECIFICI</a:t>
              </a:r>
            </a:p>
            <a:p>
              <a:pPr marL="12700" indent="-12700" algn="just">
                <a:lnSpc>
                  <a:spcPts val="1200"/>
                </a:lnSpc>
              </a:pPr>
              <a:r>
                <a:rPr lang="it-IT" sz="1200" dirty="0">
                  <a:latin typeface="Univers for KPMG Light" panose="020B0403020202020204" pitchFamily="34" charset="0"/>
                </a:rPr>
                <a:t>5.1 Promuovere lo sviluppo sociale, economico e ambientale integrato, il patrimonio culturale e la sicurezza nelle aree urbane </a:t>
              </a:r>
            </a:p>
            <a:p>
              <a:pPr marL="12700" indent="-12700"/>
              <a:endParaRPr lang="it-IT" sz="1200" dirty="0">
                <a:latin typeface="Univers for KPMG Light" panose="020B0403020202020204" pitchFamily="34" charset="0"/>
              </a:endParaRPr>
            </a:p>
          </p:txBody>
        </p:sp>
        <p:cxnSp>
          <p:nvCxnSpPr>
            <p:cNvPr id="65" name="Connettore diritto 64">
              <a:extLst>
                <a:ext uri="{FF2B5EF4-FFF2-40B4-BE49-F238E27FC236}">
                  <a16:creationId xmlns:a16="http://schemas.microsoft.com/office/drawing/2014/main" id="{FDFECE94-0D71-4D2A-9D36-C156382E1B74}"/>
                </a:ext>
              </a:extLst>
            </p:cNvPr>
            <p:cNvCxnSpPr>
              <a:cxnSpLocks/>
            </p:cNvCxnSpPr>
            <p:nvPr/>
          </p:nvCxnSpPr>
          <p:spPr>
            <a:xfrm>
              <a:off x="8506135" y="4008318"/>
              <a:ext cx="3185176"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sp>
          <p:nvSpPr>
            <p:cNvPr id="66" name="Rettangolo 65">
              <a:extLst>
                <a:ext uri="{FF2B5EF4-FFF2-40B4-BE49-F238E27FC236}">
                  <a16:creationId xmlns:a16="http://schemas.microsoft.com/office/drawing/2014/main" id="{B42634D3-1909-4530-93E1-7801B222C049}"/>
                </a:ext>
              </a:extLst>
            </p:cNvPr>
            <p:cNvSpPr/>
            <p:nvPr/>
          </p:nvSpPr>
          <p:spPr>
            <a:xfrm>
              <a:off x="8435836" y="4029885"/>
              <a:ext cx="3334213" cy="1200329"/>
            </a:xfrm>
            <a:prstGeom prst="rect">
              <a:avLst/>
            </a:prstGeom>
          </p:spPr>
          <p:txBody>
            <a:bodyPr wrap="square">
              <a:spAutoFit/>
            </a:bodyPr>
            <a:lstStyle/>
            <a:p>
              <a:pPr marL="12700" lvl="0" indent="-12700" algn="just">
                <a:lnSpc>
                  <a:spcPts val="1200"/>
                </a:lnSpc>
              </a:pPr>
              <a:r>
                <a:rPr lang="it-IT" sz="1200" dirty="0">
                  <a:solidFill>
                    <a:prstClr val="black"/>
                  </a:solidFill>
                  <a:latin typeface="Univers for KPMG Light" panose="020B0403020202020204" pitchFamily="34" charset="0"/>
                </a:rPr>
                <a:t>5.2 Promuovere lo sviluppo sociale, economico e ambientale integrato a livello locale, il patrimonio culturale e la sicurezza, anche per le aree rurali e costiere, tra l'altro mediante iniziative di sviluppo locale di tipo partecipativo</a:t>
              </a:r>
            </a:p>
            <a:p>
              <a:pPr marL="12700" lvl="0" indent="-12700"/>
              <a:endParaRPr lang="it-IT" sz="1200" dirty="0">
                <a:solidFill>
                  <a:prstClr val="black"/>
                </a:solidFill>
                <a:latin typeface="Univers for KPMG Light" panose="020B0403020202020204" pitchFamily="34" charset="0"/>
              </a:endParaRPr>
            </a:p>
          </p:txBody>
        </p:sp>
        <p:cxnSp>
          <p:nvCxnSpPr>
            <p:cNvPr id="67" name="Connettore diritto 66">
              <a:extLst>
                <a:ext uri="{FF2B5EF4-FFF2-40B4-BE49-F238E27FC236}">
                  <a16:creationId xmlns:a16="http://schemas.microsoft.com/office/drawing/2014/main" id="{79D63C9A-9AB2-421E-A6FC-12D4174E85F4}"/>
                </a:ext>
              </a:extLst>
            </p:cNvPr>
            <p:cNvCxnSpPr>
              <a:cxnSpLocks/>
            </p:cNvCxnSpPr>
            <p:nvPr/>
          </p:nvCxnSpPr>
          <p:spPr>
            <a:xfrm>
              <a:off x="8531535" y="5044305"/>
              <a:ext cx="3159776"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grpSp>
      <p:sp>
        <p:nvSpPr>
          <p:cNvPr id="68" name="Rettangolo 67">
            <a:extLst>
              <a:ext uri="{FF2B5EF4-FFF2-40B4-BE49-F238E27FC236}">
                <a16:creationId xmlns:a16="http://schemas.microsoft.com/office/drawing/2014/main" id="{29E70CE2-B04A-4C3F-B411-E1B1C7B2CA91}"/>
              </a:ext>
            </a:extLst>
          </p:cNvPr>
          <p:cNvSpPr/>
          <p:nvPr/>
        </p:nvSpPr>
        <p:spPr>
          <a:xfrm>
            <a:off x="4259605" y="1707612"/>
            <a:ext cx="3749783" cy="669350"/>
          </a:xfrm>
          <a:prstGeom prst="rect">
            <a:avLst/>
          </a:prstGeom>
        </p:spPr>
        <p:txBody>
          <a:bodyPr wrap="square">
            <a:spAutoFit/>
          </a:bodyPr>
          <a:lstStyle/>
          <a:p>
            <a:r>
              <a:rPr lang="it-IT" sz="1400" b="1" dirty="0">
                <a:solidFill>
                  <a:schemeClr val="accent1">
                    <a:lumMod val="75000"/>
                  </a:schemeClr>
                </a:solidFill>
              </a:rPr>
              <a:t>OBIETTIVO DI </a:t>
            </a:r>
            <a:r>
              <a:rPr lang="it-IT" sz="1400" b="1" i="1" dirty="0">
                <a:solidFill>
                  <a:schemeClr val="accent1">
                    <a:lumMod val="75000"/>
                  </a:schemeClr>
                </a:solidFill>
              </a:rPr>
              <a:t>POLICY</a:t>
            </a:r>
            <a:r>
              <a:rPr lang="it-IT" sz="1400" b="1" dirty="0">
                <a:solidFill>
                  <a:schemeClr val="accent1">
                    <a:lumMod val="75000"/>
                  </a:schemeClr>
                </a:solidFill>
              </a:rPr>
              <a:t> </a:t>
            </a:r>
          </a:p>
          <a:p>
            <a:pPr>
              <a:lnSpc>
                <a:spcPts val="1400"/>
              </a:lnSpc>
              <a:defRPr/>
            </a:pPr>
            <a:r>
              <a:rPr lang="it-IT" sz="1400" b="1" dirty="0">
                <a:solidFill>
                  <a:prstClr val="black"/>
                </a:solidFill>
              </a:rPr>
              <a:t>OP.4. UN'EUROPA PIÙ SOCIALE</a:t>
            </a:r>
          </a:p>
          <a:p>
            <a:pPr>
              <a:lnSpc>
                <a:spcPts val="1400"/>
              </a:lnSpc>
              <a:defRPr/>
            </a:pPr>
            <a:endParaRPr lang="it-IT" sz="1400" b="1" dirty="0">
              <a:solidFill>
                <a:prstClr val="black"/>
              </a:solidFill>
            </a:endParaRPr>
          </a:p>
        </p:txBody>
      </p:sp>
      <p:sp>
        <p:nvSpPr>
          <p:cNvPr id="69" name="Rettangolo 68">
            <a:extLst>
              <a:ext uri="{FF2B5EF4-FFF2-40B4-BE49-F238E27FC236}">
                <a16:creationId xmlns:a16="http://schemas.microsoft.com/office/drawing/2014/main" id="{663CD39D-0F49-42E6-8DA5-BBD998669E99}"/>
              </a:ext>
            </a:extLst>
          </p:cNvPr>
          <p:cNvSpPr/>
          <p:nvPr/>
        </p:nvSpPr>
        <p:spPr>
          <a:xfrm>
            <a:off x="4263402" y="2226801"/>
            <a:ext cx="3825519" cy="769826"/>
          </a:xfrm>
          <a:prstGeom prst="rect">
            <a:avLst/>
          </a:prstGeom>
        </p:spPr>
        <p:txBody>
          <a:bodyPr wrap="square">
            <a:spAutoFit/>
          </a:bodyPr>
          <a:lstStyle/>
          <a:p>
            <a:r>
              <a:rPr lang="it-IT" sz="1400" b="1" dirty="0">
                <a:solidFill>
                  <a:schemeClr val="accent1">
                    <a:lumMod val="75000"/>
                  </a:schemeClr>
                </a:solidFill>
              </a:rPr>
              <a:t>OBIETTIVI SPECIFICI</a:t>
            </a:r>
          </a:p>
          <a:p>
            <a:pPr marL="12700" indent="-12700" algn="just">
              <a:lnSpc>
                <a:spcPts val="1200"/>
              </a:lnSpc>
            </a:pPr>
            <a:r>
              <a:rPr lang="it-IT" sz="1200" dirty="0">
                <a:latin typeface="Univers for KPMG Light" panose="020B0403020202020204" pitchFamily="34" charset="0"/>
              </a:rPr>
              <a:t>4.1 Rafforzare l'efficacia dei mercati del lavoro e l'accesso a un'occupazione di qualità, mediante lo sviluppo dell'innovazione e delle infrastrutture sociali</a:t>
            </a:r>
          </a:p>
        </p:txBody>
      </p:sp>
      <p:cxnSp>
        <p:nvCxnSpPr>
          <p:cNvPr id="70" name="Connettore diritto 69">
            <a:extLst>
              <a:ext uri="{FF2B5EF4-FFF2-40B4-BE49-F238E27FC236}">
                <a16:creationId xmlns:a16="http://schemas.microsoft.com/office/drawing/2014/main" id="{B9AC5EAC-0640-4A27-9F5D-989B710D7CE8}"/>
              </a:ext>
            </a:extLst>
          </p:cNvPr>
          <p:cNvCxnSpPr>
            <a:cxnSpLocks/>
          </p:cNvCxnSpPr>
          <p:nvPr/>
        </p:nvCxnSpPr>
        <p:spPr>
          <a:xfrm flipV="1">
            <a:off x="4334064" y="2996627"/>
            <a:ext cx="3628836" cy="9182"/>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sp>
        <p:nvSpPr>
          <p:cNvPr id="71" name="Rettangolo 70">
            <a:extLst>
              <a:ext uri="{FF2B5EF4-FFF2-40B4-BE49-F238E27FC236}">
                <a16:creationId xmlns:a16="http://schemas.microsoft.com/office/drawing/2014/main" id="{C87EE3E9-77BC-4C44-841A-E684AA56630B}"/>
              </a:ext>
            </a:extLst>
          </p:cNvPr>
          <p:cNvSpPr/>
          <p:nvPr/>
        </p:nvSpPr>
        <p:spPr>
          <a:xfrm>
            <a:off x="4263765" y="3055337"/>
            <a:ext cx="3825519" cy="708271"/>
          </a:xfrm>
          <a:prstGeom prst="rect">
            <a:avLst/>
          </a:prstGeom>
        </p:spPr>
        <p:txBody>
          <a:bodyPr wrap="square">
            <a:spAutoFit/>
          </a:bodyPr>
          <a:lstStyle/>
          <a:p>
            <a:pPr marL="12700" lvl="0" indent="-12700" algn="just">
              <a:lnSpc>
                <a:spcPts val="1200"/>
              </a:lnSpc>
            </a:pPr>
            <a:r>
              <a:rPr lang="it-IT" sz="1200" dirty="0">
                <a:solidFill>
                  <a:prstClr val="black"/>
                </a:solidFill>
                <a:latin typeface="Univers for KPMG Light" panose="020B0403020202020204" pitchFamily="34" charset="0"/>
              </a:rPr>
              <a:t>4.2 Migliorare l'accesso a servizi di qualità e inclusivi nel campo dell'istruzione, della formazione e dell'apprendimento permanente, mediante lo sviluppo di infrastrutture</a:t>
            </a:r>
          </a:p>
        </p:txBody>
      </p:sp>
      <p:cxnSp>
        <p:nvCxnSpPr>
          <p:cNvPr id="72" name="Connettore diritto 71">
            <a:extLst>
              <a:ext uri="{FF2B5EF4-FFF2-40B4-BE49-F238E27FC236}">
                <a16:creationId xmlns:a16="http://schemas.microsoft.com/office/drawing/2014/main" id="{68D5739B-C1DC-4B6C-B316-1B204370B66C}"/>
              </a:ext>
            </a:extLst>
          </p:cNvPr>
          <p:cNvCxnSpPr>
            <a:cxnSpLocks/>
          </p:cNvCxnSpPr>
          <p:nvPr/>
        </p:nvCxnSpPr>
        <p:spPr>
          <a:xfrm flipV="1">
            <a:off x="4334064" y="3763608"/>
            <a:ext cx="3675324" cy="18854"/>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sp>
        <p:nvSpPr>
          <p:cNvPr id="73" name="Rettangolo 72">
            <a:extLst>
              <a:ext uri="{FF2B5EF4-FFF2-40B4-BE49-F238E27FC236}">
                <a16:creationId xmlns:a16="http://schemas.microsoft.com/office/drawing/2014/main" id="{0E516849-0231-4DEC-849B-D55D8A5FB267}"/>
              </a:ext>
            </a:extLst>
          </p:cNvPr>
          <p:cNvSpPr/>
          <p:nvPr/>
        </p:nvSpPr>
        <p:spPr>
          <a:xfrm>
            <a:off x="4263765" y="3812587"/>
            <a:ext cx="3825519" cy="708271"/>
          </a:xfrm>
          <a:prstGeom prst="rect">
            <a:avLst/>
          </a:prstGeom>
        </p:spPr>
        <p:txBody>
          <a:bodyPr wrap="square">
            <a:spAutoFit/>
          </a:bodyPr>
          <a:lstStyle/>
          <a:p>
            <a:pPr marL="12700" lvl="0" indent="-12700" algn="just">
              <a:lnSpc>
                <a:spcPts val="1200"/>
              </a:lnSpc>
            </a:pPr>
            <a:r>
              <a:rPr lang="it-IT" sz="1200" dirty="0">
                <a:solidFill>
                  <a:prstClr val="black"/>
                </a:solidFill>
                <a:latin typeface="Univers for KPMG Light" panose="020B0403020202020204" pitchFamily="34" charset="0"/>
              </a:rPr>
              <a:t>4.3 Aumentare l'integrazione socioeconomica delle comunità emarginate, dei migranti e dei gruppi svantaggiati, mediante misure integrate riguardanti alloggi e servizi sociali</a:t>
            </a:r>
          </a:p>
        </p:txBody>
      </p:sp>
      <p:cxnSp>
        <p:nvCxnSpPr>
          <p:cNvPr id="74" name="Connettore diritto 73">
            <a:extLst>
              <a:ext uri="{FF2B5EF4-FFF2-40B4-BE49-F238E27FC236}">
                <a16:creationId xmlns:a16="http://schemas.microsoft.com/office/drawing/2014/main" id="{89D97F8D-F3B7-4AC0-BCEE-4EF7F7D9B56A}"/>
              </a:ext>
            </a:extLst>
          </p:cNvPr>
          <p:cNvCxnSpPr>
            <a:cxnSpLocks/>
          </p:cNvCxnSpPr>
          <p:nvPr/>
        </p:nvCxnSpPr>
        <p:spPr>
          <a:xfrm>
            <a:off x="4334064" y="4539712"/>
            <a:ext cx="3675324"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sp>
        <p:nvSpPr>
          <p:cNvPr id="75" name="Rettangolo 74">
            <a:extLst>
              <a:ext uri="{FF2B5EF4-FFF2-40B4-BE49-F238E27FC236}">
                <a16:creationId xmlns:a16="http://schemas.microsoft.com/office/drawing/2014/main" id="{8A9978FC-1E11-44D4-A797-2566ECF2C548}"/>
              </a:ext>
            </a:extLst>
          </p:cNvPr>
          <p:cNvSpPr/>
          <p:nvPr/>
        </p:nvSpPr>
        <p:spPr>
          <a:xfrm>
            <a:off x="4263402" y="4584400"/>
            <a:ext cx="3825519" cy="554383"/>
          </a:xfrm>
          <a:prstGeom prst="rect">
            <a:avLst/>
          </a:prstGeom>
        </p:spPr>
        <p:txBody>
          <a:bodyPr wrap="square">
            <a:spAutoFit/>
          </a:bodyPr>
          <a:lstStyle/>
          <a:p>
            <a:pPr marL="12700" lvl="0" indent="-12700" algn="just">
              <a:lnSpc>
                <a:spcPts val="1200"/>
              </a:lnSpc>
            </a:pPr>
            <a:r>
              <a:rPr lang="it-IT" sz="1200" dirty="0">
                <a:solidFill>
                  <a:prstClr val="black"/>
                </a:solidFill>
                <a:latin typeface="Univers for KPMG Light" panose="020B0403020202020204" pitchFamily="34" charset="0"/>
              </a:rPr>
              <a:t>4.4 Garantire la parità̀ di accesso all'assistenza sanitaria mediante lo sviluppo di infrastrutture, compresa l'assistenza sanitaria di base</a:t>
            </a:r>
          </a:p>
        </p:txBody>
      </p:sp>
      <p:cxnSp>
        <p:nvCxnSpPr>
          <p:cNvPr id="76" name="Connettore diritto 75">
            <a:extLst>
              <a:ext uri="{FF2B5EF4-FFF2-40B4-BE49-F238E27FC236}">
                <a16:creationId xmlns:a16="http://schemas.microsoft.com/office/drawing/2014/main" id="{525B7745-FEA5-4B83-9F3F-DC72A86B10BF}"/>
              </a:ext>
            </a:extLst>
          </p:cNvPr>
          <p:cNvCxnSpPr>
            <a:cxnSpLocks/>
          </p:cNvCxnSpPr>
          <p:nvPr/>
        </p:nvCxnSpPr>
        <p:spPr>
          <a:xfrm>
            <a:off x="4333701" y="5160694"/>
            <a:ext cx="3675687"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sp>
        <p:nvSpPr>
          <p:cNvPr id="35" name="object 36">
            <a:extLst>
              <a:ext uri="{FF2B5EF4-FFF2-40B4-BE49-F238E27FC236}">
                <a16:creationId xmlns:a16="http://schemas.microsoft.com/office/drawing/2014/main" id="{F435EBB0-87E9-4C08-94FE-8AEBE30055CE}"/>
              </a:ext>
            </a:extLst>
          </p:cNvPr>
          <p:cNvSpPr txBox="1">
            <a:spLocks/>
          </p:cNvSpPr>
          <p:nvPr/>
        </p:nvSpPr>
        <p:spPr>
          <a:xfrm>
            <a:off x="11551996" y="6562822"/>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8</a:t>
            </a:fld>
            <a:endParaRPr lang="it-IT" spc="-5" dirty="0"/>
          </a:p>
        </p:txBody>
      </p:sp>
      <p:sp>
        <p:nvSpPr>
          <p:cNvPr id="36" name="Rettangolo 1">
            <a:extLst>
              <a:ext uri="{FF2B5EF4-FFF2-40B4-BE49-F238E27FC236}">
                <a16:creationId xmlns:a16="http://schemas.microsoft.com/office/drawing/2014/main" id="{ED15C004-E09A-434D-91D7-2BFC8F755F4C}"/>
              </a:ext>
            </a:extLst>
          </p:cNvPr>
          <p:cNvSpPr/>
          <p:nvPr/>
        </p:nvSpPr>
        <p:spPr>
          <a:xfrm>
            <a:off x="0" y="102222"/>
            <a:ext cx="86400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Freeform 19">
            <a:extLst>
              <a:ext uri="{FF2B5EF4-FFF2-40B4-BE49-F238E27FC236}">
                <a16:creationId xmlns:a16="http://schemas.microsoft.com/office/drawing/2014/main" id="{417D9E35-670A-498C-8DC9-80D115BA7C61}"/>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ttangolo 2">
            <a:extLst>
              <a:ext uri="{FF2B5EF4-FFF2-40B4-BE49-F238E27FC236}">
                <a16:creationId xmlns:a16="http://schemas.microsoft.com/office/drawing/2014/main" id="{84FE5A1C-5B23-4097-BC72-6EAC60EABA39}"/>
              </a:ext>
            </a:extLst>
          </p:cNvPr>
          <p:cNvSpPr/>
          <p:nvPr/>
        </p:nvSpPr>
        <p:spPr>
          <a:xfrm>
            <a:off x="373601" y="104427"/>
            <a:ext cx="11734800" cy="461665"/>
          </a:xfrm>
          <a:prstGeom prst="rect">
            <a:avLst/>
          </a:prstGeom>
        </p:spPr>
        <p:txBody>
          <a:bodyPr wrap="square">
            <a:spAutoFit/>
          </a:bodyPr>
          <a:lstStyle/>
          <a:p>
            <a:pPr marL="12700">
              <a:lnSpc>
                <a:spcPct val="100000"/>
              </a:lnSpc>
              <a:spcBef>
                <a:spcPts val="100"/>
              </a:spcBef>
            </a:pPr>
            <a:r>
              <a:rPr lang="it-IT" sz="2400" spc="-5" dirty="0">
                <a:solidFill>
                  <a:schemeClr val="bg1"/>
                </a:solidFill>
                <a:latin typeface="Caibri light"/>
                <a:cs typeface="Arial"/>
              </a:rPr>
              <a:t>Il contesto di riferimento| </a:t>
            </a:r>
            <a:r>
              <a:rPr lang="it-IT" spc="-5" dirty="0">
                <a:solidFill>
                  <a:schemeClr val="bg1"/>
                </a:solidFill>
                <a:latin typeface="Caibri light"/>
                <a:cs typeface="Arial"/>
              </a:rPr>
              <a:t>Gli obiettivi (2/2)</a:t>
            </a:r>
            <a:endParaRPr lang="it-IT" sz="2400" dirty="0">
              <a:solidFill>
                <a:schemeClr val="bg1"/>
              </a:solidFill>
              <a:latin typeface="Caibri light"/>
              <a:cs typeface="Arial"/>
            </a:endParaRPr>
          </a:p>
        </p:txBody>
      </p:sp>
      <p:sp>
        <p:nvSpPr>
          <p:cNvPr id="39" name="Freeform 50">
            <a:extLst>
              <a:ext uri="{FF2B5EF4-FFF2-40B4-BE49-F238E27FC236}">
                <a16:creationId xmlns:a16="http://schemas.microsoft.com/office/drawing/2014/main" id="{2CA4F5E7-34CD-4552-BBD3-2E17A2B128F3}"/>
              </a:ext>
            </a:extLst>
          </p:cNvPr>
          <p:cNvSpPr/>
          <p:nvPr/>
        </p:nvSpPr>
        <p:spPr>
          <a:xfrm rot="16200000">
            <a:off x="8155376" y="5930271"/>
            <a:ext cx="939170" cy="179070"/>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 name="Ovale 1"/>
          <p:cNvSpPr/>
          <p:nvPr/>
        </p:nvSpPr>
        <p:spPr>
          <a:xfrm>
            <a:off x="8009388" y="2560938"/>
            <a:ext cx="3989845" cy="2913126"/>
          </a:xfrm>
          <a:prstGeom prst="ellipse">
            <a:avLst/>
          </a:prstGeom>
          <a:noFill/>
          <a:ln w="38100">
            <a:solidFill>
              <a:srgbClr val="FF006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TextBox 296">
            <a:extLst>
              <a:ext uri="{FF2B5EF4-FFF2-40B4-BE49-F238E27FC236}">
                <a16:creationId xmlns:a16="http://schemas.microsoft.com/office/drawing/2014/main" id="{8C18B852-C353-4227-8228-678F6D3105E9}"/>
              </a:ext>
            </a:extLst>
          </p:cNvPr>
          <p:cNvSpPr txBox="1"/>
          <p:nvPr/>
        </p:nvSpPr>
        <p:spPr>
          <a:xfrm flipH="1">
            <a:off x="8714496" y="5792922"/>
            <a:ext cx="4113277" cy="717452"/>
          </a:xfrm>
          <a:prstGeom prst="rect">
            <a:avLst/>
          </a:prstGeom>
          <a:noFill/>
        </p:spPr>
        <p:txBody>
          <a:bodyPr wrap="square" tIns="0" bIns="0" rtlCol="0" anchor="ctr">
            <a:noAutofit/>
          </a:bodyPr>
          <a:lstStyle/>
          <a:p>
            <a:pPr>
              <a:spcBef>
                <a:spcPts val="600"/>
              </a:spcBef>
            </a:pPr>
            <a:r>
              <a:rPr lang="it-IT" sz="1200" dirty="0" smtClean="0">
                <a:solidFill>
                  <a:schemeClr val="bg1">
                    <a:lumMod val="50000"/>
                  </a:schemeClr>
                </a:solidFill>
                <a:latin typeface="Univers 45 Light" pitchFamily="2" charset="0"/>
              </a:rPr>
              <a:t>La </a:t>
            </a:r>
            <a:r>
              <a:rPr lang="it-IT" sz="1200" dirty="0">
                <a:solidFill>
                  <a:schemeClr val="bg1">
                    <a:lumMod val="50000"/>
                  </a:schemeClr>
                </a:solidFill>
                <a:latin typeface="Univers 45 Light" pitchFamily="2" charset="0"/>
              </a:rPr>
              <a:t>Strategia Aree Interne nel POR FESR 2014-2020</a:t>
            </a:r>
          </a:p>
          <a:p>
            <a:pPr lvl="0">
              <a:spcBef>
                <a:spcPts val="600"/>
              </a:spcBef>
            </a:pPr>
            <a:r>
              <a:rPr lang="it-IT" sz="1200" b="1" dirty="0" smtClean="0">
                <a:solidFill>
                  <a:schemeClr val="accent1"/>
                </a:solidFill>
                <a:latin typeface="Univers 45 Light" pitchFamily="2" charset="0"/>
              </a:rPr>
              <a:t>Il contesto di riferimento</a:t>
            </a:r>
          </a:p>
          <a:p>
            <a:pPr>
              <a:spcBef>
                <a:spcPts val="600"/>
              </a:spcBef>
            </a:pPr>
            <a:r>
              <a:rPr lang="it-IT" sz="1200" dirty="0" smtClean="0">
                <a:solidFill>
                  <a:schemeClr val="bg1">
                    <a:lumMod val="50000"/>
                  </a:schemeClr>
                </a:solidFill>
                <a:latin typeface="Univers 45 Light" pitchFamily="2" charset="0"/>
              </a:rPr>
              <a:t>L’OP </a:t>
            </a:r>
            <a:r>
              <a:rPr lang="it-IT" sz="1200" dirty="0">
                <a:solidFill>
                  <a:schemeClr val="bg1">
                    <a:lumMod val="50000"/>
                  </a:schemeClr>
                </a:solidFill>
                <a:latin typeface="Univers 45 Light" pitchFamily="2" charset="0"/>
              </a:rPr>
              <a:t>5 – un’Europa più vicina ai cittadini</a:t>
            </a:r>
          </a:p>
          <a:p>
            <a:pPr>
              <a:spcBef>
                <a:spcPts val="600"/>
              </a:spcBef>
            </a:pPr>
            <a:r>
              <a:rPr lang="it-IT" sz="1200" dirty="0">
                <a:solidFill>
                  <a:schemeClr val="bg1">
                    <a:lumMod val="50000"/>
                  </a:schemeClr>
                </a:solidFill>
                <a:latin typeface="Univers 45 Light" pitchFamily="2" charset="0"/>
              </a:rPr>
              <a:t>Il percorso del POR FESR FVG 2021-2027</a:t>
            </a:r>
          </a:p>
          <a:p>
            <a:pPr lvl="0"/>
            <a:endParaRPr lang="it-IT" sz="1200" b="1" dirty="0" smtClean="0">
              <a:solidFill>
                <a:schemeClr val="accent1"/>
              </a:solidFill>
              <a:latin typeface="Univers 45 Light" pitchFamily="2" charset="0"/>
            </a:endParaRPr>
          </a:p>
        </p:txBody>
      </p:sp>
    </p:spTree>
    <p:extLst>
      <p:ext uri="{BB962C8B-B14F-4D97-AF65-F5344CB8AC3E}">
        <p14:creationId xmlns:p14="http://schemas.microsoft.com/office/powerpoint/2010/main" val="1344088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Tabella 32">
            <a:extLst>
              <a:ext uri="{FF2B5EF4-FFF2-40B4-BE49-F238E27FC236}">
                <a16:creationId xmlns:a16="http://schemas.microsoft.com/office/drawing/2014/main" id="{00FDDED6-77EC-4828-9988-F22D1BC329CB}"/>
              </a:ext>
            </a:extLst>
          </p:cNvPr>
          <p:cNvGraphicFramePr>
            <a:graphicFrameLocks noGrp="1"/>
          </p:cNvGraphicFramePr>
          <p:nvPr>
            <p:extLst/>
          </p:nvPr>
        </p:nvGraphicFramePr>
        <p:xfrm>
          <a:off x="7326415" y="3266355"/>
          <a:ext cx="4587422" cy="2071536"/>
        </p:xfrm>
        <a:graphic>
          <a:graphicData uri="http://schemas.openxmlformats.org/drawingml/2006/table">
            <a:tbl>
              <a:tblPr firstRow="1" bandRow="1">
                <a:tableStyleId>{5C22544A-7EE6-4342-B048-85BDC9FD1C3A}</a:tableStyleId>
              </a:tblPr>
              <a:tblGrid>
                <a:gridCol w="4587422">
                  <a:extLst>
                    <a:ext uri="{9D8B030D-6E8A-4147-A177-3AD203B41FA5}">
                      <a16:colId xmlns:a16="http://schemas.microsoft.com/office/drawing/2014/main" val="3215249961"/>
                    </a:ext>
                  </a:extLst>
                </a:gridCol>
              </a:tblGrid>
              <a:tr h="486576">
                <a:tc>
                  <a:txBody>
                    <a:bodyPr/>
                    <a:lstStyle/>
                    <a:p>
                      <a:pPr algn="ctr"/>
                      <a:r>
                        <a:rPr lang="it-IT" sz="1400" dirty="0"/>
                        <a:t>art. 9 c. 2 COM (2018) 372 </a:t>
                      </a:r>
                      <a:r>
                        <a:rPr lang="it-IT" sz="1400" dirty="0" err="1"/>
                        <a:t>final</a:t>
                      </a:r>
                      <a:endParaRPr lang="it-IT" sz="1400" dirty="0"/>
                    </a:p>
                  </a:txBody>
                  <a:tcPr anchor="ctr">
                    <a:solidFill>
                      <a:srgbClr val="D4007F"/>
                    </a:solidFill>
                  </a:tcPr>
                </a:tc>
                <a:extLst>
                  <a:ext uri="{0D108BD9-81ED-4DB2-BD59-A6C34878D82A}">
                    <a16:rowId xmlns:a16="http://schemas.microsoft.com/office/drawing/2014/main" val="3186352545"/>
                  </a:ext>
                </a:extLst>
              </a:tr>
              <a:tr h="0">
                <a:tc>
                  <a:txBody>
                    <a:bodyPr/>
                    <a:lstStyle/>
                    <a:p>
                      <a:pPr algn="just"/>
                      <a:r>
                        <a:rPr lang="it-IT" sz="1400" kern="1200" dirty="0">
                          <a:solidFill>
                            <a:prstClr val="black"/>
                          </a:solidFill>
                          <a:latin typeface="+mj-lt"/>
                          <a:ea typeface="+mn-ea"/>
                          <a:cs typeface="+mn-cs"/>
                        </a:rPr>
                        <a:t>Almeno il 6 % delle risorse del FESR disponibili a livello</a:t>
                      </a:r>
                    </a:p>
                    <a:p>
                      <a:pPr algn="just"/>
                      <a:r>
                        <a:rPr lang="it-IT" sz="1400" kern="1200" dirty="0">
                          <a:solidFill>
                            <a:prstClr val="black"/>
                          </a:solidFill>
                          <a:latin typeface="+mj-lt"/>
                          <a:ea typeface="+mn-ea"/>
                          <a:cs typeface="+mn-cs"/>
                        </a:rPr>
                        <a:t>nazionale nell'ambito dell'obiettivo "Investimenti a favore dell'occupazione e della crescita", per priorità diverse dall'assistenza tecnica, è destinato allo sviluppo urbano sostenibile sotto forma di sviluppo locale di tipo partecipativo, di investimenti territoriali integrati o di un altro strumento territoriale nell'ambito dell’OP 5.</a:t>
                      </a:r>
                    </a:p>
                  </a:txBody>
                  <a:tcPr anchor="ctr"/>
                </a:tc>
                <a:extLst>
                  <a:ext uri="{0D108BD9-81ED-4DB2-BD59-A6C34878D82A}">
                    <a16:rowId xmlns:a16="http://schemas.microsoft.com/office/drawing/2014/main" val="3290697524"/>
                  </a:ext>
                </a:extLst>
              </a:tr>
            </a:tbl>
          </a:graphicData>
        </a:graphic>
      </p:graphicFrame>
      <p:cxnSp>
        <p:nvCxnSpPr>
          <p:cNvPr id="410" name="Straight Connector 31">
            <a:extLst>
              <a:ext uri="{FF2B5EF4-FFF2-40B4-BE49-F238E27FC236}">
                <a16:creationId xmlns:a16="http://schemas.microsoft.com/office/drawing/2014/main" id="{25EDF8C2-8670-4023-8DAE-C5CBE1700928}"/>
              </a:ext>
            </a:extLst>
          </p:cNvPr>
          <p:cNvCxnSpPr>
            <a:cxnSpLocks/>
          </p:cNvCxnSpPr>
          <p:nvPr/>
        </p:nvCxnSpPr>
        <p:spPr>
          <a:xfrm>
            <a:off x="964739" y="3144350"/>
            <a:ext cx="6361675" cy="3116"/>
          </a:xfrm>
          <a:prstGeom prst="line">
            <a:avLst/>
          </a:prstGeom>
          <a:ln w="19050">
            <a:solidFill>
              <a:srgbClr val="C6007E"/>
            </a:solidFill>
          </a:ln>
        </p:spPr>
        <p:style>
          <a:lnRef idx="1">
            <a:schemeClr val="accent1"/>
          </a:lnRef>
          <a:fillRef idx="0">
            <a:schemeClr val="accent1"/>
          </a:fillRef>
          <a:effectRef idx="0">
            <a:schemeClr val="accent1"/>
          </a:effectRef>
          <a:fontRef idx="minor">
            <a:schemeClr val="tx1"/>
          </a:fontRef>
        </p:style>
      </p:cxnSp>
      <p:sp>
        <p:nvSpPr>
          <p:cNvPr id="391" name="Rounded Rectangle 5">
            <a:extLst>
              <a:ext uri="{FF2B5EF4-FFF2-40B4-BE49-F238E27FC236}">
                <a16:creationId xmlns:a16="http://schemas.microsoft.com/office/drawing/2014/main" id="{2AD046F5-14C1-43FB-A030-ADC138898848}"/>
              </a:ext>
            </a:extLst>
          </p:cNvPr>
          <p:cNvSpPr/>
          <p:nvPr/>
        </p:nvSpPr>
        <p:spPr>
          <a:xfrm>
            <a:off x="4035859" y="3254908"/>
            <a:ext cx="2600609" cy="2754427"/>
          </a:xfrm>
          <a:prstGeom prst="roundRect">
            <a:avLst/>
          </a:prstGeom>
          <a:solidFill>
            <a:srgbClr val="3CAFF6"/>
          </a:solidFill>
          <a:ln w="22225">
            <a:noFill/>
          </a:ln>
          <a:effectLst/>
        </p:spPr>
        <p:txBody>
          <a:bodyPr wrap="square" lIns="108000" tIns="288000" rIns="0" anchor="t" anchorCtr="0">
            <a:noAutofit/>
          </a:bodyPr>
          <a:lstStyle/>
          <a:p>
            <a:pPr indent="6350">
              <a:lnSpc>
                <a:spcPct val="110000"/>
              </a:lnSpc>
              <a:spcBef>
                <a:spcPts val="600"/>
              </a:spcBef>
            </a:pPr>
            <a:endParaRPr lang="en-GB" sz="800" dirty="0">
              <a:solidFill>
                <a:schemeClr val="bg1"/>
              </a:solidFill>
              <a:latin typeface="Univers 45 Light" pitchFamily="2" charset="0"/>
            </a:endParaRPr>
          </a:p>
        </p:txBody>
      </p:sp>
      <p:sp>
        <p:nvSpPr>
          <p:cNvPr id="51" name="Rettangolo 50">
            <a:extLst>
              <a:ext uri="{FF2B5EF4-FFF2-40B4-BE49-F238E27FC236}">
                <a16:creationId xmlns:a16="http://schemas.microsoft.com/office/drawing/2014/main" id="{5FD402EB-30BF-486F-8BF2-F98E970F057A}"/>
              </a:ext>
            </a:extLst>
          </p:cNvPr>
          <p:cNvSpPr/>
          <p:nvPr/>
        </p:nvSpPr>
        <p:spPr>
          <a:xfrm>
            <a:off x="6896" y="691995"/>
            <a:ext cx="12185103" cy="18592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it-IT" sz="1500" dirty="0" err="1">
              <a:solidFill>
                <a:schemeClr val="bg1"/>
              </a:solidFill>
            </a:endParaRPr>
          </a:p>
        </p:txBody>
      </p:sp>
      <p:sp>
        <p:nvSpPr>
          <p:cNvPr id="2" name="Rettangolo 1">
            <a:extLst>
              <a:ext uri="{FF2B5EF4-FFF2-40B4-BE49-F238E27FC236}">
                <a16:creationId xmlns:a16="http://schemas.microsoft.com/office/drawing/2014/main" id="{C4C3F00B-D217-484A-A934-547D2AA16333}"/>
              </a:ext>
            </a:extLst>
          </p:cNvPr>
          <p:cNvSpPr/>
          <p:nvPr/>
        </p:nvSpPr>
        <p:spPr>
          <a:xfrm>
            <a:off x="0" y="102222"/>
            <a:ext cx="8640000" cy="46166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a:extLst>
              <a:ext uri="{FF2B5EF4-FFF2-40B4-BE49-F238E27FC236}">
                <a16:creationId xmlns:a16="http://schemas.microsoft.com/office/drawing/2014/main" id="{88E69104-FF95-45C7-8798-7EFA614EC708}"/>
              </a:ext>
            </a:extLst>
          </p:cNvPr>
          <p:cNvSpPr/>
          <p:nvPr/>
        </p:nvSpPr>
        <p:spPr>
          <a:xfrm>
            <a:off x="381457" y="131140"/>
            <a:ext cx="11734800" cy="400110"/>
          </a:xfrm>
          <a:prstGeom prst="rect">
            <a:avLst/>
          </a:prstGeom>
        </p:spPr>
        <p:txBody>
          <a:bodyPr wrap="square">
            <a:spAutoFit/>
          </a:bodyPr>
          <a:lstStyle/>
          <a:p>
            <a:pPr marL="12700">
              <a:lnSpc>
                <a:spcPct val="100000"/>
              </a:lnSpc>
              <a:spcBef>
                <a:spcPts val="100"/>
              </a:spcBef>
            </a:pPr>
            <a:r>
              <a:rPr lang="it-IT" sz="2000" spc="-5" dirty="0">
                <a:solidFill>
                  <a:schemeClr val="bg1"/>
                </a:solidFill>
                <a:latin typeface="Caibri light"/>
                <a:cs typeface="Arial"/>
              </a:rPr>
              <a:t>OP5 – Un’Europa più vicina ai cittadini| </a:t>
            </a:r>
            <a:r>
              <a:rPr lang="it-IT" sz="1600" spc="-5" dirty="0">
                <a:solidFill>
                  <a:schemeClr val="bg1"/>
                </a:solidFill>
                <a:latin typeface="Caibri light"/>
                <a:cs typeface="Arial"/>
              </a:rPr>
              <a:t>L’inquadramento 1/2</a:t>
            </a:r>
            <a:endParaRPr lang="it-IT" sz="2000" dirty="0">
              <a:solidFill>
                <a:schemeClr val="bg1"/>
              </a:solidFill>
              <a:latin typeface="Caibri light"/>
              <a:cs typeface="Arial"/>
            </a:endParaRPr>
          </a:p>
        </p:txBody>
      </p:sp>
      <p:sp>
        <p:nvSpPr>
          <p:cNvPr id="25" name="Freeform 19">
            <a:extLst>
              <a:ext uri="{FF2B5EF4-FFF2-40B4-BE49-F238E27FC236}">
                <a16:creationId xmlns:a16="http://schemas.microsoft.com/office/drawing/2014/main" id="{C23F6476-6AC5-4503-B3E5-A517AF349C4A}"/>
              </a:ext>
            </a:extLst>
          </p:cNvPr>
          <p:cNvSpPr/>
          <p:nvPr/>
        </p:nvSpPr>
        <p:spPr>
          <a:xfrm rot="16200000">
            <a:off x="-77855" y="158535"/>
            <a:ext cx="504624" cy="335119"/>
          </a:xfrm>
          <a:custGeom>
            <a:avLst/>
            <a:gdLst>
              <a:gd name="connsiteX0" fmla="*/ 0 w 1455420"/>
              <a:gd name="connsiteY0" fmla="*/ 0 h 895350"/>
              <a:gd name="connsiteX1" fmla="*/ 1455420 w 1455420"/>
              <a:gd name="connsiteY1" fmla="*/ 0 h 895350"/>
              <a:gd name="connsiteX2" fmla="*/ 720090 w 1455420"/>
              <a:gd name="connsiteY2" fmla="*/ 895350 h 895350"/>
              <a:gd name="connsiteX3" fmla="*/ 0 w 1455420"/>
              <a:gd name="connsiteY3" fmla="*/ 0 h 895350"/>
            </a:gdLst>
            <a:ahLst/>
            <a:cxnLst>
              <a:cxn ang="0">
                <a:pos x="connsiteX0" y="connsiteY0"/>
              </a:cxn>
              <a:cxn ang="0">
                <a:pos x="connsiteX1" y="connsiteY1"/>
              </a:cxn>
              <a:cxn ang="0">
                <a:pos x="connsiteX2" y="connsiteY2"/>
              </a:cxn>
              <a:cxn ang="0">
                <a:pos x="connsiteX3" y="connsiteY3"/>
              </a:cxn>
            </a:cxnLst>
            <a:rect l="l" t="t" r="r" b="b"/>
            <a:pathLst>
              <a:path w="1455420" h="895350">
                <a:moveTo>
                  <a:pt x="0" y="0"/>
                </a:moveTo>
                <a:lnTo>
                  <a:pt x="1455420" y="0"/>
                </a:lnTo>
                <a:lnTo>
                  <a:pt x="720090" y="895350"/>
                </a:lnTo>
                <a:lnTo>
                  <a:pt x="0" y="0"/>
                </a:lnTo>
                <a:close/>
              </a:path>
            </a:pathLst>
          </a:custGeom>
          <a:gradFill flip="none" rotWithShape="1">
            <a:gsLst>
              <a:gs pos="64000">
                <a:srgbClr val="00A4DE"/>
              </a:gs>
              <a:gs pos="100000">
                <a:srgbClr val="035992"/>
              </a:gs>
              <a:gs pos="0">
                <a:srgbClr val="06225A"/>
              </a:gs>
            </a:gsLst>
            <a:lin ang="5400000" scaled="1"/>
            <a:tileRect/>
          </a:gradFill>
          <a:ln w="28575" cap="sq">
            <a:gradFill flip="none" rotWithShape="1">
              <a:gsLst>
                <a:gs pos="0">
                  <a:srgbClr val="06225A"/>
                </a:gs>
                <a:gs pos="61000">
                  <a:srgbClr val="00B0F0">
                    <a:lumMod val="56000"/>
                    <a:lumOff val="44000"/>
                  </a:srgbClr>
                </a:gs>
                <a:gs pos="100000">
                  <a:srgbClr val="002060"/>
                </a:gs>
              </a:gsLst>
              <a:lin ang="5400000" scaled="1"/>
              <a:tileRect/>
            </a:gradFill>
            <a:miter lim="800000"/>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7" name="Immagine 26">
            <a:extLst>
              <a:ext uri="{FF2B5EF4-FFF2-40B4-BE49-F238E27FC236}">
                <a16:creationId xmlns:a16="http://schemas.microsoft.com/office/drawing/2014/main" id="{119DA2F3-ABB9-4CC6-8618-57B445A566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826" y="30499"/>
            <a:ext cx="2955043" cy="665925"/>
          </a:xfrm>
          <a:prstGeom prst="rect">
            <a:avLst/>
          </a:prstGeom>
        </p:spPr>
      </p:pic>
      <p:cxnSp>
        <p:nvCxnSpPr>
          <p:cNvPr id="26" name="Connettore diritto 25">
            <a:extLst>
              <a:ext uri="{FF2B5EF4-FFF2-40B4-BE49-F238E27FC236}">
                <a16:creationId xmlns:a16="http://schemas.microsoft.com/office/drawing/2014/main" id="{9FABC536-7BE3-489B-862B-8415E7E2EF55}"/>
              </a:ext>
            </a:extLst>
          </p:cNvPr>
          <p:cNvCxnSpPr>
            <a:cxnSpLocks/>
          </p:cNvCxnSpPr>
          <p:nvPr/>
        </p:nvCxnSpPr>
        <p:spPr>
          <a:xfrm flipV="1">
            <a:off x="162904" y="6460847"/>
            <a:ext cx="6515629" cy="13028"/>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Rettangolo 27">
                <a:extLst>
                  <a:ext uri="{FF2B5EF4-FFF2-40B4-BE49-F238E27FC236}">
                    <a16:creationId xmlns:a16="http://schemas.microsoft.com/office/drawing/2014/main" id="{25201284-37B0-477F-AC18-10EECED45FA4}"/>
                  </a:ext>
                </a:extLst>
              </p:cNvPr>
              <p:cNvSpPr/>
              <p:nvPr/>
            </p:nvSpPr>
            <p:spPr>
              <a:xfrm>
                <a:off x="169721" y="6444105"/>
                <a:ext cx="279244"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900" b="1" i="1">
                          <a:solidFill>
                            <a:prstClr val="black">
                              <a:lumMod val="75000"/>
                              <a:lumOff val="25000"/>
                            </a:prstClr>
                          </a:solidFill>
                          <a:latin typeface="Cambria Math" panose="02040503050406030204" pitchFamily="18" charset="0"/>
                        </a:rPr>
                        <m:t>𝟏</m:t>
                      </m:r>
                    </m:oMath>
                  </m:oMathPara>
                </a14:m>
                <a:endParaRPr lang="it-IT" sz="900" dirty="0"/>
              </a:p>
            </p:txBody>
          </p:sp>
        </mc:Choice>
        <mc:Fallback xmlns="">
          <p:sp>
            <p:nvSpPr>
              <p:cNvPr id="28" name="Rettangolo 27">
                <a:extLst>
                  <a:ext uri="{FF2B5EF4-FFF2-40B4-BE49-F238E27FC236}">
                    <a16:creationId xmlns:a16="http://schemas.microsoft.com/office/drawing/2014/main" id="{25201284-37B0-477F-AC18-10EECED45FA4}"/>
                  </a:ext>
                </a:extLst>
              </p:cNvPr>
              <p:cNvSpPr>
                <a:spLocks noRot="1" noChangeAspect="1" noMove="1" noResize="1" noEditPoints="1" noAdjustHandles="1" noChangeArrowheads="1" noChangeShapeType="1" noTextEdit="1"/>
              </p:cNvSpPr>
              <p:nvPr/>
            </p:nvSpPr>
            <p:spPr>
              <a:xfrm>
                <a:off x="169721" y="6444105"/>
                <a:ext cx="279244" cy="230832"/>
              </a:xfrm>
              <a:prstGeom prst="rect">
                <a:avLst/>
              </a:prstGeom>
              <a:blipFill>
                <a:blip r:embed="rId3"/>
                <a:stretch>
                  <a:fillRect/>
                </a:stretch>
              </a:blipFill>
            </p:spPr>
            <p:txBody>
              <a:bodyPr/>
              <a:lstStyle/>
              <a:p>
                <a:r>
                  <a:rPr lang="it-IT">
                    <a:noFill/>
                  </a:rPr>
                  <a:t> </a:t>
                </a:r>
              </a:p>
            </p:txBody>
          </p:sp>
        </mc:Fallback>
      </mc:AlternateContent>
      <p:sp>
        <p:nvSpPr>
          <p:cNvPr id="30" name="Rettangolo 29">
            <a:extLst>
              <a:ext uri="{FF2B5EF4-FFF2-40B4-BE49-F238E27FC236}">
                <a16:creationId xmlns:a16="http://schemas.microsoft.com/office/drawing/2014/main" id="{CA60260E-B7AE-4449-A72B-832E73F0E246}"/>
              </a:ext>
            </a:extLst>
          </p:cNvPr>
          <p:cNvSpPr/>
          <p:nvPr/>
        </p:nvSpPr>
        <p:spPr>
          <a:xfrm>
            <a:off x="295765" y="6462233"/>
            <a:ext cx="6617478" cy="230832"/>
          </a:xfrm>
          <a:prstGeom prst="rect">
            <a:avLst/>
          </a:prstGeom>
        </p:spPr>
        <p:txBody>
          <a:bodyPr wrap="square">
            <a:spAutoFit/>
          </a:bodyPr>
          <a:lstStyle/>
          <a:p>
            <a:pPr algn="just"/>
            <a:r>
              <a:rPr lang="it-IT" sz="900" spc="-5" dirty="0">
                <a:solidFill>
                  <a:srgbClr val="002060"/>
                </a:solidFill>
                <a:latin typeface="Arial"/>
                <a:cs typeface="Arial"/>
              </a:rPr>
              <a:t>Allegato IV alla Proposta Modificata di Regolamento (UE) cod. 2018/0196 - COM(2020) 23 </a:t>
            </a:r>
            <a:r>
              <a:rPr lang="it-IT" sz="900" spc="-5" dirty="0" err="1">
                <a:solidFill>
                  <a:srgbClr val="002060"/>
                </a:solidFill>
                <a:latin typeface="Arial"/>
                <a:cs typeface="Arial"/>
              </a:rPr>
              <a:t>final</a:t>
            </a:r>
            <a:endParaRPr lang="it-IT" sz="900" spc="-5" dirty="0">
              <a:solidFill>
                <a:srgbClr val="002060"/>
              </a:solidFill>
              <a:latin typeface="Arial"/>
              <a:cs typeface="Arial"/>
            </a:endParaRPr>
          </a:p>
        </p:txBody>
      </p:sp>
      <p:grpSp>
        <p:nvGrpSpPr>
          <p:cNvPr id="12" name="Gruppo 11">
            <a:extLst>
              <a:ext uri="{FF2B5EF4-FFF2-40B4-BE49-F238E27FC236}">
                <a16:creationId xmlns:a16="http://schemas.microsoft.com/office/drawing/2014/main" id="{890848A5-9C45-4712-890C-E3BEF9FE87F9}"/>
              </a:ext>
            </a:extLst>
          </p:cNvPr>
          <p:cNvGrpSpPr/>
          <p:nvPr/>
        </p:nvGrpSpPr>
        <p:grpSpPr>
          <a:xfrm>
            <a:off x="269138" y="3127658"/>
            <a:ext cx="3676492" cy="2580949"/>
            <a:chOff x="451635" y="3056064"/>
            <a:chExt cx="3676492" cy="2544631"/>
          </a:xfrm>
        </p:grpSpPr>
        <p:grpSp>
          <p:nvGrpSpPr>
            <p:cNvPr id="9" name="Gruppo 8">
              <a:extLst>
                <a:ext uri="{FF2B5EF4-FFF2-40B4-BE49-F238E27FC236}">
                  <a16:creationId xmlns:a16="http://schemas.microsoft.com/office/drawing/2014/main" id="{0CB8E6E3-657E-457D-975A-2C6DA7DDCBF4}"/>
                </a:ext>
              </a:extLst>
            </p:cNvPr>
            <p:cNvGrpSpPr/>
            <p:nvPr/>
          </p:nvGrpSpPr>
          <p:grpSpPr>
            <a:xfrm>
              <a:off x="451635" y="3056064"/>
              <a:ext cx="3676492" cy="2544631"/>
              <a:chOff x="8402362" y="1431845"/>
              <a:chExt cx="3676492" cy="2544631"/>
            </a:xfrm>
          </p:grpSpPr>
          <p:sp>
            <p:nvSpPr>
              <p:cNvPr id="34" name="Rettangolo 33">
                <a:extLst>
                  <a:ext uri="{FF2B5EF4-FFF2-40B4-BE49-F238E27FC236}">
                    <a16:creationId xmlns:a16="http://schemas.microsoft.com/office/drawing/2014/main" id="{30DA1E54-A062-4579-9C76-CCDF71972814}"/>
                  </a:ext>
                </a:extLst>
              </p:cNvPr>
              <p:cNvSpPr/>
              <p:nvPr/>
            </p:nvSpPr>
            <p:spPr>
              <a:xfrm>
                <a:off x="9275158" y="1431845"/>
                <a:ext cx="2803696" cy="674480"/>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400" b="1" dirty="0">
                    <a:solidFill>
                      <a:schemeClr val="accent1">
                        <a:lumMod val="75000"/>
                      </a:schemeClr>
                    </a:solidFill>
                  </a:rPr>
                  <a:t>OBIETTIVO DI POLICY </a:t>
                </a:r>
              </a:p>
              <a:p>
                <a:r>
                  <a:rPr lang="it-IT" sz="1200" b="1" dirty="0">
                    <a:solidFill>
                      <a:prstClr val="black"/>
                    </a:solidFill>
                  </a:rPr>
                  <a:t>OP.5 UN'EUROPA PIÙ VERDE </a:t>
                </a:r>
              </a:p>
              <a:p>
                <a:pPr>
                  <a:lnSpc>
                    <a:spcPts val="1400"/>
                  </a:lnSpc>
                  <a:defRPr/>
                </a:pPr>
                <a:endParaRPr lang="it-IT" sz="1400" b="1" dirty="0">
                  <a:solidFill>
                    <a:prstClr val="black"/>
                  </a:solidFill>
                </a:endParaRPr>
              </a:p>
            </p:txBody>
          </p:sp>
          <p:sp>
            <p:nvSpPr>
              <p:cNvPr id="36" name="Rettangolo 35">
                <a:extLst>
                  <a:ext uri="{FF2B5EF4-FFF2-40B4-BE49-F238E27FC236}">
                    <a16:creationId xmlns:a16="http://schemas.microsoft.com/office/drawing/2014/main" id="{5C1691C3-50DD-4B4A-B69E-D8D53B0E052B}"/>
                  </a:ext>
                </a:extLst>
              </p:cNvPr>
              <p:cNvSpPr/>
              <p:nvPr/>
            </p:nvSpPr>
            <p:spPr>
              <a:xfrm>
                <a:off x="8402362" y="2470065"/>
                <a:ext cx="3506028" cy="819304"/>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it-IT" sz="1200" dirty="0">
                    <a:solidFill>
                      <a:prstClr val="black"/>
                    </a:solidFill>
                    <a:latin typeface="+mj-lt"/>
                  </a:rPr>
                  <a:t>5.1 promuovere lo sviluppo sociale, economico e ambientale integrato a livello locale, il patrimonio culturale, </a:t>
                </a:r>
                <a:r>
                  <a:rPr lang="it-IT" sz="1200" dirty="0">
                    <a:solidFill>
                      <a:srgbClr val="FF0000"/>
                    </a:solidFill>
                    <a:latin typeface="+mj-lt"/>
                  </a:rPr>
                  <a:t>il turismo </a:t>
                </a:r>
                <a:r>
                  <a:rPr lang="it-IT" sz="1200" dirty="0">
                    <a:solidFill>
                      <a:prstClr val="black"/>
                    </a:solidFill>
                    <a:latin typeface="+mj-lt"/>
                  </a:rPr>
                  <a:t>e la sicurezza nelle aree urbane</a:t>
                </a:r>
              </a:p>
              <a:p>
                <a:pPr marL="12700" lvl="0" indent="-12700" algn="just"/>
                <a:endParaRPr lang="it-IT" sz="1200" dirty="0">
                  <a:solidFill>
                    <a:prstClr val="black"/>
                  </a:solidFill>
                  <a:latin typeface="Univers for KPMG Light" panose="020B0403020202020204" pitchFamily="34" charset="0"/>
                </a:endParaRPr>
              </a:p>
            </p:txBody>
          </p:sp>
          <p:sp>
            <p:nvSpPr>
              <p:cNvPr id="37" name="Rettangolo 36">
                <a:extLst>
                  <a:ext uri="{FF2B5EF4-FFF2-40B4-BE49-F238E27FC236}">
                    <a16:creationId xmlns:a16="http://schemas.microsoft.com/office/drawing/2014/main" id="{72F8AC41-B322-40DF-957A-3337ED63EB3E}"/>
                  </a:ext>
                </a:extLst>
              </p:cNvPr>
              <p:cNvSpPr/>
              <p:nvPr/>
            </p:nvSpPr>
            <p:spPr>
              <a:xfrm>
                <a:off x="8402362" y="3157173"/>
                <a:ext cx="3518589" cy="819303"/>
              </a:xfrm>
              <a:prstGeom prst="rect">
                <a:avLst/>
              </a:prstGeom>
            </p:spPr>
            <p:txBody>
              <a:bodyPr wrap="square">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it-IT" sz="1200" dirty="0">
                    <a:solidFill>
                      <a:prstClr val="black"/>
                    </a:solidFill>
                    <a:latin typeface="+mj-lt"/>
                  </a:rPr>
                  <a:t>5.2 promuovere lo sviluppo sociale, economico e ambientale integrato a livello locale, il patrimonio culturale, </a:t>
                </a:r>
                <a:r>
                  <a:rPr lang="it-IT" sz="1200" dirty="0">
                    <a:solidFill>
                      <a:srgbClr val="FF0000"/>
                    </a:solidFill>
                    <a:latin typeface="+mj-lt"/>
                  </a:rPr>
                  <a:t>il turismo </a:t>
                </a:r>
                <a:r>
                  <a:rPr lang="it-IT" sz="1200" dirty="0">
                    <a:solidFill>
                      <a:prstClr val="black"/>
                    </a:solidFill>
                    <a:latin typeface="+mj-lt"/>
                  </a:rPr>
                  <a:t>e la sicurezza in territori diversi dalle aree urbane</a:t>
                </a:r>
              </a:p>
            </p:txBody>
          </p:sp>
        </p:grpSp>
        <p:cxnSp>
          <p:nvCxnSpPr>
            <p:cNvPr id="53" name="Connettore diritto 52">
              <a:extLst>
                <a:ext uri="{FF2B5EF4-FFF2-40B4-BE49-F238E27FC236}">
                  <a16:creationId xmlns:a16="http://schemas.microsoft.com/office/drawing/2014/main" id="{2DBF3269-F8D3-4C57-B947-F0668E119F55}"/>
                </a:ext>
              </a:extLst>
            </p:cNvPr>
            <p:cNvCxnSpPr>
              <a:cxnSpLocks/>
            </p:cNvCxnSpPr>
            <p:nvPr/>
          </p:nvCxnSpPr>
          <p:spPr>
            <a:xfrm>
              <a:off x="528970" y="4719520"/>
              <a:ext cx="3565031" cy="0"/>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cxnSp>
          <p:nvCxnSpPr>
            <p:cNvPr id="54" name="Connettore diritto 53">
              <a:extLst>
                <a:ext uri="{FF2B5EF4-FFF2-40B4-BE49-F238E27FC236}">
                  <a16:creationId xmlns:a16="http://schemas.microsoft.com/office/drawing/2014/main" id="{9F4E21AB-8F91-4A6F-9575-C1ECA9A87242}"/>
                </a:ext>
              </a:extLst>
            </p:cNvPr>
            <p:cNvCxnSpPr>
              <a:cxnSpLocks/>
            </p:cNvCxnSpPr>
            <p:nvPr/>
          </p:nvCxnSpPr>
          <p:spPr>
            <a:xfrm>
              <a:off x="534495" y="5587481"/>
              <a:ext cx="3536573" cy="10128"/>
            </a:xfrm>
            <a:prstGeom prst="line">
              <a:avLst/>
            </a:prstGeom>
            <a:ln w="19050">
              <a:solidFill>
                <a:srgbClr val="12F6DB"/>
              </a:solidFill>
            </a:ln>
          </p:spPr>
          <p:style>
            <a:lnRef idx="1">
              <a:schemeClr val="accent1"/>
            </a:lnRef>
            <a:fillRef idx="0">
              <a:schemeClr val="accent1"/>
            </a:fillRef>
            <a:effectRef idx="0">
              <a:schemeClr val="accent1"/>
            </a:effectRef>
            <a:fontRef idx="minor">
              <a:schemeClr val="tx1"/>
            </a:fontRef>
          </p:style>
        </p:cxnSp>
      </p:grpSp>
      <p:sp>
        <p:nvSpPr>
          <p:cNvPr id="5" name="CasellaDiTesto 4">
            <a:extLst>
              <a:ext uri="{FF2B5EF4-FFF2-40B4-BE49-F238E27FC236}">
                <a16:creationId xmlns:a16="http://schemas.microsoft.com/office/drawing/2014/main" id="{312457F7-971D-433E-8F20-E2BCBB6FADBC}"/>
              </a:ext>
            </a:extLst>
          </p:cNvPr>
          <p:cNvSpPr txBox="1"/>
          <p:nvPr/>
        </p:nvSpPr>
        <p:spPr>
          <a:xfrm>
            <a:off x="4110622" y="3534497"/>
            <a:ext cx="2443951" cy="307777"/>
          </a:xfrm>
          <a:prstGeom prst="rect">
            <a:avLst/>
          </a:prstGeom>
          <a:noFill/>
        </p:spPr>
        <p:txBody>
          <a:bodyPr wrap="square" rtlCol="0">
            <a:spAutoFit/>
          </a:bodyPr>
          <a:lstStyle/>
          <a:p>
            <a:pPr algn="ctr"/>
            <a:r>
              <a:rPr lang="it-IT" sz="1400" b="1" dirty="0">
                <a:solidFill>
                  <a:schemeClr val="bg1"/>
                </a:solidFill>
              </a:rPr>
              <a:t>CONDIZIONI  ABILITANTI</a:t>
            </a:r>
          </a:p>
        </p:txBody>
      </p:sp>
      <p:sp>
        <p:nvSpPr>
          <p:cNvPr id="39" name="TextBox 296">
            <a:extLst>
              <a:ext uri="{FF2B5EF4-FFF2-40B4-BE49-F238E27FC236}">
                <a16:creationId xmlns:a16="http://schemas.microsoft.com/office/drawing/2014/main" id="{C62F4FBD-09F5-4009-A919-37722CA70B8B}"/>
              </a:ext>
            </a:extLst>
          </p:cNvPr>
          <p:cNvSpPr txBox="1"/>
          <p:nvPr/>
        </p:nvSpPr>
        <p:spPr>
          <a:xfrm flipH="1">
            <a:off x="930914" y="700472"/>
            <a:ext cx="11247470" cy="1718984"/>
          </a:xfrm>
          <a:prstGeom prst="rect">
            <a:avLst/>
          </a:prstGeom>
          <a:noFill/>
        </p:spPr>
        <p:txBody>
          <a:bodyPr wrap="square" tIns="0" bIns="0" rtlCol="0" anchor="ctr">
            <a:noAutofit/>
          </a:bodyPr>
          <a:lstStyle/>
          <a:p>
            <a:pPr lvl="0" algn="just"/>
            <a:r>
              <a:rPr lang="it-IT" b="1" i="1" dirty="0">
                <a:latin typeface="+mj-lt"/>
              </a:rPr>
              <a:t>Un’Europa più vicina ai cittadini attraverso la promozione dello sviluppo sostenibile e integrato di tutti i tipi di territorio </a:t>
            </a:r>
          </a:p>
          <a:p>
            <a:pPr algn="just"/>
            <a:r>
              <a:rPr lang="it-IT" sz="1500" dirty="0">
                <a:latin typeface="+mj-lt"/>
              </a:rPr>
              <a:t>L’OP 5 è dedicato alla promozione dello sviluppo sostenibile e integrato di tutte le tipologie di territori. E’ declinato in due obiettivi specifici dedicati rispettivamente alle aree urbane e ad altri territori ed ha come oggetto la promozione dello sviluppo locale integrato per le dimensioni sociale, economica e ambientale e citando espressamente le tematiche del patrimonio culturale, del turismo e della sicurezza in tali aree. Lo sviluppo territoriale integrato, potrà essere attuato sulla base di esplicite strategie territoriali a base partenariale locale attivando gli strumenti territoriali già considerati dai regolamenti per il 2014-2020, Investimenti territoriali integrati - ITI e Sviluppo locale partecipativo –CLLD.</a:t>
            </a:r>
          </a:p>
        </p:txBody>
      </p:sp>
      <p:grpSp>
        <p:nvGrpSpPr>
          <p:cNvPr id="41" name="Group 3">
            <a:extLst>
              <a:ext uri="{FF2B5EF4-FFF2-40B4-BE49-F238E27FC236}">
                <a16:creationId xmlns:a16="http://schemas.microsoft.com/office/drawing/2014/main" id="{5497DD08-06C0-468B-8BFA-4A8C66D0D0AC}"/>
              </a:ext>
            </a:extLst>
          </p:cNvPr>
          <p:cNvGrpSpPr/>
          <p:nvPr/>
        </p:nvGrpSpPr>
        <p:grpSpPr>
          <a:xfrm>
            <a:off x="76847" y="730846"/>
            <a:ext cx="879800" cy="881111"/>
            <a:chOff x="6633093" y="343643"/>
            <a:chExt cx="879800" cy="881111"/>
          </a:xfrm>
        </p:grpSpPr>
        <p:sp>
          <p:nvSpPr>
            <p:cNvPr id="42" name="Oval 9">
              <a:extLst>
                <a:ext uri="{FF2B5EF4-FFF2-40B4-BE49-F238E27FC236}">
                  <a16:creationId xmlns:a16="http://schemas.microsoft.com/office/drawing/2014/main" id="{A8C75EAF-1AD3-49D3-A77F-726D5266B179}"/>
                </a:ext>
              </a:extLst>
            </p:cNvPr>
            <p:cNvSpPr>
              <a:spLocks noChangeArrowheads="1"/>
            </p:cNvSpPr>
            <p:nvPr/>
          </p:nvSpPr>
          <p:spPr bwMode="auto">
            <a:xfrm>
              <a:off x="6633093" y="343643"/>
              <a:ext cx="879800" cy="881111"/>
            </a:xfrm>
            <a:prstGeom prst="ellipse">
              <a:avLst/>
            </a:prstGeom>
            <a:solidFill>
              <a:srgbClr val="A6DAE9"/>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3" name="Freeform 489">
              <a:extLst>
                <a:ext uri="{FF2B5EF4-FFF2-40B4-BE49-F238E27FC236}">
                  <a16:creationId xmlns:a16="http://schemas.microsoft.com/office/drawing/2014/main" id="{24214766-088F-45C3-8871-334C80D34D5A}"/>
                </a:ext>
              </a:extLst>
            </p:cNvPr>
            <p:cNvSpPr>
              <a:spLocks/>
            </p:cNvSpPr>
            <p:nvPr/>
          </p:nvSpPr>
          <p:spPr bwMode="auto">
            <a:xfrm>
              <a:off x="6828458" y="537042"/>
              <a:ext cx="665422" cy="667389"/>
            </a:xfrm>
            <a:custGeom>
              <a:avLst/>
              <a:gdLst/>
              <a:ahLst/>
              <a:cxnLst>
                <a:cxn ang="0">
                  <a:pos x="278" y="89"/>
                </a:cxn>
                <a:cxn ang="0">
                  <a:pos x="278" y="89"/>
                </a:cxn>
                <a:cxn ang="0">
                  <a:pos x="276" y="88"/>
                </a:cxn>
                <a:cxn ang="0">
                  <a:pos x="252" y="64"/>
                </a:cxn>
                <a:cxn ang="0">
                  <a:pos x="249" y="61"/>
                </a:cxn>
                <a:cxn ang="0">
                  <a:pos x="225" y="47"/>
                </a:cxn>
                <a:cxn ang="0">
                  <a:pos x="216" y="50"/>
                </a:cxn>
                <a:cxn ang="0">
                  <a:pos x="211" y="58"/>
                </a:cxn>
                <a:cxn ang="0">
                  <a:pos x="190" y="37"/>
                </a:cxn>
                <a:cxn ang="0">
                  <a:pos x="186" y="32"/>
                </a:cxn>
                <a:cxn ang="0">
                  <a:pos x="109" y="0"/>
                </a:cxn>
                <a:cxn ang="0">
                  <a:pos x="32" y="32"/>
                </a:cxn>
                <a:cxn ang="0">
                  <a:pos x="0" y="109"/>
                </a:cxn>
                <a:cxn ang="0">
                  <a:pos x="35" y="189"/>
                </a:cxn>
                <a:cxn ang="0">
                  <a:pos x="60" y="214"/>
                </a:cxn>
                <a:cxn ang="0">
                  <a:pos x="51" y="219"/>
                </a:cxn>
                <a:cxn ang="0">
                  <a:pos x="48" y="229"/>
                </a:cxn>
                <a:cxn ang="0">
                  <a:pos x="62" y="253"/>
                </a:cxn>
                <a:cxn ang="0">
                  <a:pos x="64" y="255"/>
                </a:cxn>
                <a:cxn ang="0">
                  <a:pos x="64" y="255"/>
                </a:cxn>
                <a:cxn ang="0">
                  <a:pos x="240" y="431"/>
                </a:cxn>
                <a:cxn ang="0">
                  <a:pos x="430" y="240"/>
                </a:cxn>
                <a:cxn ang="0">
                  <a:pos x="278" y="89"/>
                </a:cxn>
              </a:cxnLst>
              <a:rect l="0" t="0" r="r" b="b"/>
              <a:pathLst>
                <a:path w="430" h="431">
                  <a:moveTo>
                    <a:pt x="278" y="89"/>
                  </a:moveTo>
                  <a:cubicBezTo>
                    <a:pt x="278" y="89"/>
                    <a:pt x="278" y="89"/>
                    <a:pt x="278" y="89"/>
                  </a:cubicBezTo>
                  <a:cubicBezTo>
                    <a:pt x="277" y="88"/>
                    <a:pt x="277" y="88"/>
                    <a:pt x="276" y="88"/>
                  </a:cubicBezTo>
                  <a:cubicBezTo>
                    <a:pt x="252" y="64"/>
                    <a:pt x="252" y="64"/>
                    <a:pt x="252" y="64"/>
                  </a:cubicBezTo>
                  <a:cubicBezTo>
                    <a:pt x="251" y="63"/>
                    <a:pt x="250" y="62"/>
                    <a:pt x="249" y="61"/>
                  </a:cubicBezTo>
                  <a:cubicBezTo>
                    <a:pt x="225" y="47"/>
                    <a:pt x="225" y="47"/>
                    <a:pt x="225" y="47"/>
                  </a:cubicBezTo>
                  <a:cubicBezTo>
                    <a:pt x="222" y="46"/>
                    <a:pt x="218" y="47"/>
                    <a:pt x="216" y="50"/>
                  </a:cubicBezTo>
                  <a:cubicBezTo>
                    <a:pt x="211" y="58"/>
                    <a:pt x="211" y="58"/>
                    <a:pt x="211" y="58"/>
                  </a:cubicBezTo>
                  <a:cubicBezTo>
                    <a:pt x="190" y="37"/>
                    <a:pt x="190" y="37"/>
                    <a:pt x="190" y="37"/>
                  </a:cubicBezTo>
                  <a:cubicBezTo>
                    <a:pt x="188" y="35"/>
                    <a:pt x="187" y="34"/>
                    <a:pt x="186" y="32"/>
                  </a:cubicBezTo>
                  <a:cubicBezTo>
                    <a:pt x="165" y="12"/>
                    <a:pt x="138" y="0"/>
                    <a:pt x="109" y="0"/>
                  </a:cubicBezTo>
                  <a:cubicBezTo>
                    <a:pt x="80" y="0"/>
                    <a:pt x="52" y="12"/>
                    <a:pt x="32" y="32"/>
                  </a:cubicBezTo>
                  <a:cubicBezTo>
                    <a:pt x="11" y="53"/>
                    <a:pt x="0" y="80"/>
                    <a:pt x="0" y="109"/>
                  </a:cubicBezTo>
                  <a:cubicBezTo>
                    <a:pt x="0" y="141"/>
                    <a:pt x="13" y="169"/>
                    <a:pt x="35" y="189"/>
                  </a:cubicBezTo>
                  <a:cubicBezTo>
                    <a:pt x="60" y="214"/>
                    <a:pt x="60" y="214"/>
                    <a:pt x="60" y="214"/>
                  </a:cubicBezTo>
                  <a:cubicBezTo>
                    <a:pt x="51" y="219"/>
                    <a:pt x="51" y="219"/>
                    <a:pt x="51" y="219"/>
                  </a:cubicBezTo>
                  <a:cubicBezTo>
                    <a:pt x="48" y="221"/>
                    <a:pt x="46" y="225"/>
                    <a:pt x="48" y="229"/>
                  </a:cubicBezTo>
                  <a:cubicBezTo>
                    <a:pt x="62" y="253"/>
                    <a:pt x="62" y="253"/>
                    <a:pt x="62" y="253"/>
                  </a:cubicBezTo>
                  <a:cubicBezTo>
                    <a:pt x="63" y="254"/>
                    <a:pt x="64" y="254"/>
                    <a:pt x="64" y="255"/>
                  </a:cubicBezTo>
                  <a:cubicBezTo>
                    <a:pt x="64" y="255"/>
                    <a:pt x="64" y="255"/>
                    <a:pt x="64" y="255"/>
                  </a:cubicBezTo>
                  <a:cubicBezTo>
                    <a:pt x="240" y="431"/>
                    <a:pt x="240" y="431"/>
                    <a:pt x="240" y="431"/>
                  </a:cubicBezTo>
                  <a:cubicBezTo>
                    <a:pt x="331" y="403"/>
                    <a:pt x="403" y="331"/>
                    <a:pt x="430" y="240"/>
                  </a:cubicBezTo>
                  <a:lnTo>
                    <a:pt x="278" y="89"/>
                  </a:lnTo>
                  <a:close/>
                </a:path>
              </a:pathLst>
            </a:custGeom>
            <a:solidFill>
              <a:srgbClr val="8FC4D7"/>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4" name="Freeform 490">
              <a:extLst>
                <a:ext uri="{FF2B5EF4-FFF2-40B4-BE49-F238E27FC236}">
                  <a16:creationId xmlns:a16="http://schemas.microsoft.com/office/drawing/2014/main" id="{EEBD3E78-6A86-4E27-B327-B03805063CF5}"/>
                </a:ext>
              </a:extLst>
            </p:cNvPr>
            <p:cNvSpPr>
              <a:spLocks noEditPoints="1"/>
            </p:cNvSpPr>
            <p:nvPr/>
          </p:nvSpPr>
          <p:spPr bwMode="auto">
            <a:xfrm>
              <a:off x="6884183" y="594734"/>
              <a:ext cx="417610" cy="418265"/>
            </a:xfrm>
            <a:custGeom>
              <a:avLst/>
              <a:gdLst/>
              <a:ahLst/>
              <a:cxnLst>
                <a:cxn ang="0">
                  <a:pos x="247" y="113"/>
                </a:cxn>
                <a:cxn ang="0">
                  <a:pos x="256" y="88"/>
                </a:cxn>
                <a:cxn ang="0">
                  <a:pos x="244" y="54"/>
                </a:cxn>
                <a:cxn ang="0">
                  <a:pos x="220" y="60"/>
                </a:cxn>
                <a:cxn ang="0">
                  <a:pos x="216" y="34"/>
                </a:cxn>
                <a:cxn ang="0">
                  <a:pos x="189" y="10"/>
                </a:cxn>
                <a:cxn ang="0">
                  <a:pos x="172" y="27"/>
                </a:cxn>
                <a:cxn ang="0">
                  <a:pos x="155" y="7"/>
                </a:cxn>
                <a:cxn ang="0">
                  <a:pos x="120" y="0"/>
                </a:cxn>
                <a:cxn ang="0">
                  <a:pos x="113" y="24"/>
                </a:cxn>
                <a:cxn ang="0">
                  <a:pos x="88" y="15"/>
                </a:cxn>
                <a:cxn ang="0">
                  <a:pos x="54" y="26"/>
                </a:cxn>
                <a:cxn ang="0">
                  <a:pos x="60" y="50"/>
                </a:cxn>
                <a:cxn ang="0">
                  <a:pos x="34" y="54"/>
                </a:cxn>
                <a:cxn ang="0">
                  <a:pos x="11" y="81"/>
                </a:cxn>
                <a:cxn ang="0">
                  <a:pos x="28" y="99"/>
                </a:cxn>
                <a:cxn ang="0">
                  <a:pos x="7" y="116"/>
                </a:cxn>
                <a:cxn ang="0">
                  <a:pos x="0" y="150"/>
                </a:cxn>
                <a:cxn ang="0">
                  <a:pos x="24" y="157"/>
                </a:cxn>
                <a:cxn ang="0">
                  <a:pos x="15" y="182"/>
                </a:cxn>
                <a:cxn ang="0">
                  <a:pos x="26" y="216"/>
                </a:cxn>
                <a:cxn ang="0">
                  <a:pos x="50" y="210"/>
                </a:cxn>
                <a:cxn ang="0">
                  <a:pos x="55" y="236"/>
                </a:cxn>
                <a:cxn ang="0">
                  <a:pos x="81" y="259"/>
                </a:cxn>
                <a:cxn ang="0">
                  <a:pos x="99" y="242"/>
                </a:cxn>
                <a:cxn ang="0">
                  <a:pos x="116" y="263"/>
                </a:cxn>
                <a:cxn ang="0">
                  <a:pos x="151" y="270"/>
                </a:cxn>
                <a:cxn ang="0">
                  <a:pos x="158" y="246"/>
                </a:cxn>
                <a:cxn ang="0">
                  <a:pos x="183" y="255"/>
                </a:cxn>
                <a:cxn ang="0">
                  <a:pos x="216" y="244"/>
                </a:cxn>
                <a:cxn ang="0">
                  <a:pos x="210" y="220"/>
                </a:cxn>
                <a:cxn ang="0">
                  <a:pos x="236" y="216"/>
                </a:cxn>
                <a:cxn ang="0">
                  <a:pos x="260" y="189"/>
                </a:cxn>
                <a:cxn ang="0">
                  <a:pos x="243" y="171"/>
                </a:cxn>
                <a:cxn ang="0">
                  <a:pos x="263" y="154"/>
                </a:cxn>
                <a:cxn ang="0">
                  <a:pos x="270" y="120"/>
                </a:cxn>
                <a:cxn ang="0">
                  <a:pos x="135" y="207"/>
                </a:cxn>
                <a:cxn ang="0">
                  <a:pos x="135" y="63"/>
                </a:cxn>
                <a:cxn ang="0">
                  <a:pos x="135" y="207"/>
                </a:cxn>
              </a:cxnLst>
              <a:rect l="0" t="0" r="r" b="b"/>
              <a:pathLst>
                <a:path w="270" h="270">
                  <a:moveTo>
                    <a:pt x="263" y="113"/>
                  </a:moveTo>
                  <a:cubicBezTo>
                    <a:pt x="247" y="113"/>
                    <a:pt x="247" y="113"/>
                    <a:pt x="247" y="113"/>
                  </a:cubicBezTo>
                  <a:cubicBezTo>
                    <a:pt x="245" y="107"/>
                    <a:pt x="244" y="101"/>
                    <a:pt x="242" y="96"/>
                  </a:cubicBezTo>
                  <a:cubicBezTo>
                    <a:pt x="256" y="88"/>
                    <a:pt x="256" y="88"/>
                    <a:pt x="256" y="88"/>
                  </a:cubicBezTo>
                  <a:cubicBezTo>
                    <a:pt x="259" y="86"/>
                    <a:pt x="260" y="81"/>
                    <a:pt x="258" y="78"/>
                  </a:cubicBezTo>
                  <a:cubicBezTo>
                    <a:pt x="244" y="54"/>
                    <a:pt x="244" y="54"/>
                    <a:pt x="244" y="54"/>
                  </a:cubicBezTo>
                  <a:cubicBezTo>
                    <a:pt x="242" y="51"/>
                    <a:pt x="238" y="50"/>
                    <a:pt x="235" y="52"/>
                  </a:cubicBezTo>
                  <a:cubicBezTo>
                    <a:pt x="220" y="60"/>
                    <a:pt x="220" y="60"/>
                    <a:pt x="220" y="60"/>
                  </a:cubicBezTo>
                  <a:cubicBezTo>
                    <a:pt x="217" y="56"/>
                    <a:pt x="212" y="51"/>
                    <a:pt x="208" y="48"/>
                  </a:cubicBezTo>
                  <a:cubicBezTo>
                    <a:pt x="216" y="34"/>
                    <a:pt x="216" y="34"/>
                    <a:pt x="216" y="34"/>
                  </a:cubicBezTo>
                  <a:cubicBezTo>
                    <a:pt x="218" y="30"/>
                    <a:pt x="217" y="26"/>
                    <a:pt x="213" y="24"/>
                  </a:cubicBezTo>
                  <a:cubicBezTo>
                    <a:pt x="189" y="10"/>
                    <a:pt x="189" y="10"/>
                    <a:pt x="189" y="10"/>
                  </a:cubicBezTo>
                  <a:cubicBezTo>
                    <a:pt x="186" y="9"/>
                    <a:pt x="182" y="10"/>
                    <a:pt x="180" y="13"/>
                  </a:cubicBezTo>
                  <a:cubicBezTo>
                    <a:pt x="172" y="27"/>
                    <a:pt x="172" y="27"/>
                    <a:pt x="172" y="27"/>
                  </a:cubicBezTo>
                  <a:cubicBezTo>
                    <a:pt x="166" y="25"/>
                    <a:pt x="160" y="24"/>
                    <a:pt x="155" y="23"/>
                  </a:cubicBezTo>
                  <a:cubicBezTo>
                    <a:pt x="155" y="7"/>
                    <a:pt x="155" y="7"/>
                    <a:pt x="155" y="7"/>
                  </a:cubicBezTo>
                  <a:cubicBezTo>
                    <a:pt x="155" y="3"/>
                    <a:pt x="151" y="0"/>
                    <a:pt x="148" y="0"/>
                  </a:cubicBezTo>
                  <a:cubicBezTo>
                    <a:pt x="120" y="0"/>
                    <a:pt x="120" y="0"/>
                    <a:pt x="120" y="0"/>
                  </a:cubicBezTo>
                  <a:cubicBezTo>
                    <a:pt x="116" y="0"/>
                    <a:pt x="113" y="3"/>
                    <a:pt x="113" y="7"/>
                  </a:cubicBezTo>
                  <a:cubicBezTo>
                    <a:pt x="113" y="24"/>
                    <a:pt x="113" y="24"/>
                    <a:pt x="113" y="24"/>
                  </a:cubicBezTo>
                  <a:cubicBezTo>
                    <a:pt x="107" y="25"/>
                    <a:pt x="101" y="26"/>
                    <a:pt x="96" y="28"/>
                  </a:cubicBezTo>
                  <a:cubicBezTo>
                    <a:pt x="88" y="15"/>
                    <a:pt x="88" y="15"/>
                    <a:pt x="88" y="15"/>
                  </a:cubicBezTo>
                  <a:cubicBezTo>
                    <a:pt x="86" y="11"/>
                    <a:pt x="82" y="10"/>
                    <a:pt x="78" y="12"/>
                  </a:cubicBezTo>
                  <a:cubicBezTo>
                    <a:pt x="54" y="26"/>
                    <a:pt x="54" y="26"/>
                    <a:pt x="54" y="26"/>
                  </a:cubicBezTo>
                  <a:cubicBezTo>
                    <a:pt x="51" y="28"/>
                    <a:pt x="50" y="32"/>
                    <a:pt x="52" y="35"/>
                  </a:cubicBezTo>
                  <a:cubicBezTo>
                    <a:pt x="60" y="50"/>
                    <a:pt x="60" y="50"/>
                    <a:pt x="60" y="50"/>
                  </a:cubicBezTo>
                  <a:cubicBezTo>
                    <a:pt x="56" y="54"/>
                    <a:pt x="52" y="58"/>
                    <a:pt x="48" y="62"/>
                  </a:cubicBezTo>
                  <a:cubicBezTo>
                    <a:pt x="34" y="54"/>
                    <a:pt x="34" y="54"/>
                    <a:pt x="34" y="54"/>
                  </a:cubicBezTo>
                  <a:cubicBezTo>
                    <a:pt x="31" y="52"/>
                    <a:pt x="27" y="54"/>
                    <a:pt x="25" y="57"/>
                  </a:cubicBezTo>
                  <a:cubicBezTo>
                    <a:pt x="11" y="81"/>
                    <a:pt x="11" y="81"/>
                    <a:pt x="11" y="81"/>
                  </a:cubicBezTo>
                  <a:cubicBezTo>
                    <a:pt x="9" y="84"/>
                    <a:pt x="10" y="88"/>
                    <a:pt x="13" y="90"/>
                  </a:cubicBezTo>
                  <a:cubicBezTo>
                    <a:pt x="28" y="99"/>
                    <a:pt x="28" y="99"/>
                    <a:pt x="28" y="99"/>
                  </a:cubicBezTo>
                  <a:cubicBezTo>
                    <a:pt x="26" y="104"/>
                    <a:pt x="24" y="110"/>
                    <a:pt x="23" y="116"/>
                  </a:cubicBezTo>
                  <a:cubicBezTo>
                    <a:pt x="7" y="116"/>
                    <a:pt x="7" y="116"/>
                    <a:pt x="7" y="116"/>
                  </a:cubicBezTo>
                  <a:cubicBezTo>
                    <a:pt x="4" y="116"/>
                    <a:pt x="0" y="119"/>
                    <a:pt x="0" y="123"/>
                  </a:cubicBezTo>
                  <a:cubicBezTo>
                    <a:pt x="0" y="150"/>
                    <a:pt x="0" y="150"/>
                    <a:pt x="0" y="150"/>
                  </a:cubicBezTo>
                  <a:cubicBezTo>
                    <a:pt x="0" y="154"/>
                    <a:pt x="4" y="157"/>
                    <a:pt x="7" y="157"/>
                  </a:cubicBezTo>
                  <a:cubicBezTo>
                    <a:pt x="24" y="157"/>
                    <a:pt x="24" y="157"/>
                    <a:pt x="24" y="157"/>
                  </a:cubicBezTo>
                  <a:cubicBezTo>
                    <a:pt x="25" y="163"/>
                    <a:pt x="27" y="169"/>
                    <a:pt x="29" y="174"/>
                  </a:cubicBezTo>
                  <a:cubicBezTo>
                    <a:pt x="15" y="182"/>
                    <a:pt x="15" y="182"/>
                    <a:pt x="15" y="182"/>
                  </a:cubicBezTo>
                  <a:cubicBezTo>
                    <a:pt x="12" y="184"/>
                    <a:pt x="10" y="188"/>
                    <a:pt x="12" y="192"/>
                  </a:cubicBezTo>
                  <a:cubicBezTo>
                    <a:pt x="26" y="216"/>
                    <a:pt x="26" y="216"/>
                    <a:pt x="26" y="216"/>
                  </a:cubicBezTo>
                  <a:cubicBezTo>
                    <a:pt x="28" y="219"/>
                    <a:pt x="32" y="220"/>
                    <a:pt x="36" y="218"/>
                  </a:cubicBezTo>
                  <a:cubicBezTo>
                    <a:pt x="50" y="210"/>
                    <a:pt x="50" y="210"/>
                    <a:pt x="50" y="210"/>
                  </a:cubicBezTo>
                  <a:cubicBezTo>
                    <a:pt x="54" y="214"/>
                    <a:pt x="58" y="218"/>
                    <a:pt x="63" y="222"/>
                  </a:cubicBezTo>
                  <a:cubicBezTo>
                    <a:pt x="55" y="236"/>
                    <a:pt x="55" y="236"/>
                    <a:pt x="55" y="236"/>
                  </a:cubicBezTo>
                  <a:cubicBezTo>
                    <a:pt x="53" y="239"/>
                    <a:pt x="54" y="244"/>
                    <a:pt x="57" y="245"/>
                  </a:cubicBezTo>
                  <a:cubicBezTo>
                    <a:pt x="81" y="259"/>
                    <a:pt x="81" y="259"/>
                    <a:pt x="81" y="259"/>
                  </a:cubicBezTo>
                  <a:cubicBezTo>
                    <a:pt x="85" y="261"/>
                    <a:pt x="89" y="260"/>
                    <a:pt x="91" y="257"/>
                  </a:cubicBezTo>
                  <a:cubicBezTo>
                    <a:pt x="99" y="242"/>
                    <a:pt x="99" y="242"/>
                    <a:pt x="99" y="242"/>
                  </a:cubicBezTo>
                  <a:cubicBezTo>
                    <a:pt x="104" y="244"/>
                    <a:pt x="110" y="246"/>
                    <a:pt x="116" y="247"/>
                  </a:cubicBezTo>
                  <a:cubicBezTo>
                    <a:pt x="116" y="263"/>
                    <a:pt x="116" y="263"/>
                    <a:pt x="116" y="263"/>
                  </a:cubicBezTo>
                  <a:cubicBezTo>
                    <a:pt x="116" y="267"/>
                    <a:pt x="119" y="270"/>
                    <a:pt x="123" y="270"/>
                  </a:cubicBezTo>
                  <a:cubicBezTo>
                    <a:pt x="151" y="270"/>
                    <a:pt x="151" y="270"/>
                    <a:pt x="151" y="270"/>
                  </a:cubicBezTo>
                  <a:cubicBezTo>
                    <a:pt x="154" y="270"/>
                    <a:pt x="158" y="267"/>
                    <a:pt x="158" y="263"/>
                  </a:cubicBezTo>
                  <a:cubicBezTo>
                    <a:pt x="158" y="246"/>
                    <a:pt x="158" y="246"/>
                    <a:pt x="158" y="246"/>
                  </a:cubicBezTo>
                  <a:cubicBezTo>
                    <a:pt x="163" y="245"/>
                    <a:pt x="169" y="243"/>
                    <a:pt x="175" y="241"/>
                  </a:cubicBezTo>
                  <a:cubicBezTo>
                    <a:pt x="183" y="255"/>
                    <a:pt x="183" y="255"/>
                    <a:pt x="183" y="255"/>
                  </a:cubicBezTo>
                  <a:cubicBezTo>
                    <a:pt x="184" y="259"/>
                    <a:pt x="189" y="260"/>
                    <a:pt x="192" y="258"/>
                  </a:cubicBezTo>
                  <a:cubicBezTo>
                    <a:pt x="216" y="244"/>
                    <a:pt x="216" y="244"/>
                    <a:pt x="216" y="244"/>
                  </a:cubicBezTo>
                  <a:cubicBezTo>
                    <a:pt x="219" y="242"/>
                    <a:pt x="220" y="238"/>
                    <a:pt x="219" y="234"/>
                  </a:cubicBezTo>
                  <a:cubicBezTo>
                    <a:pt x="210" y="220"/>
                    <a:pt x="210" y="220"/>
                    <a:pt x="210" y="220"/>
                  </a:cubicBezTo>
                  <a:cubicBezTo>
                    <a:pt x="215" y="216"/>
                    <a:pt x="219" y="212"/>
                    <a:pt x="223" y="208"/>
                  </a:cubicBezTo>
                  <a:cubicBezTo>
                    <a:pt x="236" y="216"/>
                    <a:pt x="236" y="216"/>
                    <a:pt x="236" y="216"/>
                  </a:cubicBezTo>
                  <a:cubicBezTo>
                    <a:pt x="240" y="217"/>
                    <a:pt x="244" y="216"/>
                    <a:pt x="246" y="213"/>
                  </a:cubicBezTo>
                  <a:cubicBezTo>
                    <a:pt x="260" y="189"/>
                    <a:pt x="260" y="189"/>
                    <a:pt x="260" y="189"/>
                  </a:cubicBezTo>
                  <a:cubicBezTo>
                    <a:pt x="262" y="186"/>
                    <a:pt x="260" y="181"/>
                    <a:pt x="257" y="179"/>
                  </a:cubicBezTo>
                  <a:cubicBezTo>
                    <a:pt x="243" y="171"/>
                    <a:pt x="243" y="171"/>
                    <a:pt x="243" y="171"/>
                  </a:cubicBezTo>
                  <a:cubicBezTo>
                    <a:pt x="245" y="166"/>
                    <a:pt x="246" y="160"/>
                    <a:pt x="247" y="154"/>
                  </a:cubicBezTo>
                  <a:cubicBezTo>
                    <a:pt x="263" y="154"/>
                    <a:pt x="263" y="154"/>
                    <a:pt x="263" y="154"/>
                  </a:cubicBezTo>
                  <a:cubicBezTo>
                    <a:pt x="267" y="154"/>
                    <a:pt x="270" y="151"/>
                    <a:pt x="270" y="147"/>
                  </a:cubicBezTo>
                  <a:cubicBezTo>
                    <a:pt x="270" y="120"/>
                    <a:pt x="270" y="120"/>
                    <a:pt x="270" y="120"/>
                  </a:cubicBezTo>
                  <a:cubicBezTo>
                    <a:pt x="270" y="116"/>
                    <a:pt x="267" y="113"/>
                    <a:pt x="263" y="113"/>
                  </a:cubicBezTo>
                  <a:close/>
                  <a:moveTo>
                    <a:pt x="135" y="207"/>
                  </a:moveTo>
                  <a:cubicBezTo>
                    <a:pt x="96" y="207"/>
                    <a:pt x="63" y="175"/>
                    <a:pt x="63" y="135"/>
                  </a:cubicBezTo>
                  <a:cubicBezTo>
                    <a:pt x="63" y="95"/>
                    <a:pt x="96" y="63"/>
                    <a:pt x="135" y="63"/>
                  </a:cubicBezTo>
                  <a:cubicBezTo>
                    <a:pt x="175" y="63"/>
                    <a:pt x="207" y="95"/>
                    <a:pt x="207" y="135"/>
                  </a:cubicBezTo>
                  <a:cubicBezTo>
                    <a:pt x="207" y="175"/>
                    <a:pt x="175" y="207"/>
                    <a:pt x="135" y="207"/>
                  </a:cubicBezTo>
                  <a:close/>
                </a:path>
              </a:pathLst>
            </a:custGeom>
            <a:solidFill>
              <a:srgbClr val="1695A4"/>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5" name="Freeform 491">
              <a:extLst>
                <a:ext uri="{FF2B5EF4-FFF2-40B4-BE49-F238E27FC236}">
                  <a16:creationId xmlns:a16="http://schemas.microsoft.com/office/drawing/2014/main" id="{FFE9F7EF-B91F-40EA-BF1E-AD7E29FB6292}"/>
                </a:ext>
              </a:extLst>
            </p:cNvPr>
            <p:cNvSpPr>
              <a:spLocks/>
            </p:cNvSpPr>
            <p:nvPr/>
          </p:nvSpPr>
          <p:spPr bwMode="auto">
            <a:xfrm>
              <a:off x="6884183" y="594734"/>
              <a:ext cx="205855" cy="418265"/>
            </a:xfrm>
            <a:custGeom>
              <a:avLst/>
              <a:gdLst/>
              <a:ahLst/>
              <a:cxnLst>
                <a:cxn ang="0">
                  <a:pos x="133" y="207"/>
                </a:cxn>
                <a:cxn ang="0">
                  <a:pos x="63" y="135"/>
                </a:cxn>
                <a:cxn ang="0">
                  <a:pos x="133" y="63"/>
                </a:cxn>
                <a:cxn ang="0">
                  <a:pos x="133" y="0"/>
                </a:cxn>
                <a:cxn ang="0">
                  <a:pos x="120" y="0"/>
                </a:cxn>
                <a:cxn ang="0">
                  <a:pos x="113" y="7"/>
                </a:cxn>
                <a:cxn ang="0">
                  <a:pos x="113" y="24"/>
                </a:cxn>
                <a:cxn ang="0">
                  <a:pos x="96" y="28"/>
                </a:cxn>
                <a:cxn ang="0">
                  <a:pos x="88" y="15"/>
                </a:cxn>
                <a:cxn ang="0">
                  <a:pos x="78" y="12"/>
                </a:cxn>
                <a:cxn ang="0">
                  <a:pos x="54" y="26"/>
                </a:cxn>
                <a:cxn ang="0">
                  <a:pos x="52" y="35"/>
                </a:cxn>
                <a:cxn ang="0">
                  <a:pos x="60" y="50"/>
                </a:cxn>
                <a:cxn ang="0">
                  <a:pos x="48" y="62"/>
                </a:cxn>
                <a:cxn ang="0">
                  <a:pos x="34" y="54"/>
                </a:cxn>
                <a:cxn ang="0">
                  <a:pos x="25" y="57"/>
                </a:cxn>
                <a:cxn ang="0">
                  <a:pos x="11" y="81"/>
                </a:cxn>
                <a:cxn ang="0">
                  <a:pos x="13" y="90"/>
                </a:cxn>
                <a:cxn ang="0">
                  <a:pos x="28" y="99"/>
                </a:cxn>
                <a:cxn ang="0">
                  <a:pos x="23" y="116"/>
                </a:cxn>
                <a:cxn ang="0">
                  <a:pos x="7" y="116"/>
                </a:cxn>
                <a:cxn ang="0">
                  <a:pos x="0" y="123"/>
                </a:cxn>
                <a:cxn ang="0">
                  <a:pos x="0" y="150"/>
                </a:cxn>
                <a:cxn ang="0">
                  <a:pos x="7" y="157"/>
                </a:cxn>
                <a:cxn ang="0">
                  <a:pos x="24" y="157"/>
                </a:cxn>
                <a:cxn ang="0">
                  <a:pos x="29" y="174"/>
                </a:cxn>
                <a:cxn ang="0">
                  <a:pos x="15" y="182"/>
                </a:cxn>
                <a:cxn ang="0">
                  <a:pos x="12" y="192"/>
                </a:cxn>
                <a:cxn ang="0">
                  <a:pos x="26" y="216"/>
                </a:cxn>
                <a:cxn ang="0">
                  <a:pos x="36" y="218"/>
                </a:cxn>
                <a:cxn ang="0">
                  <a:pos x="50" y="210"/>
                </a:cxn>
                <a:cxn ang="0">
                  <a:pos x="63" y="222"/>
                </a:cxn>
                <a:cxn ang="0">
                  <a:pos x="55" y="236"/>
                </a:cxn>
                <a:cxn ang="0">
                  <a:pos x="57" y="245"/>
                </a:cxn>
                <a:cxn ang="0">
                  <a:pos x="81" y="259"/>
                </a:cxn>
                <a:cxn ang="0">
                  <a:pos x="91" y="257"/>
                </a:cxn>
                <a:cxn ang="0">
                  <a:pos x="99" y="242"/>
                </a:cxn>
                <a:cxn ang="0">
                  <a:pos x="116" y="247"/>
                </a:cxn>
                <a:cxn ang="0">
                  <a:pos x="116" y="263"/>
                </a:cxn>
                <a:cxn ang="0">
                  <a:pos x="123" y="270"/>
                </a:cxn>
                <a:cxn ang="0">
                  <a:pos x="133" y="270"/>
                </a:cxn>
                <a:cxn ang="0">
                  <a:pos x="133" y="207"/>
                </a:cxn>
              </a:cxnLst>
              <a:rect l="0" t="0" r="r" b="b"/>
              <a:pathLst>
                <a:path w="133" h="270">
                  <a:moveTo>
                    <a:pt x="133" y="207"/>
                  </a:moveTo>
                  <a:cubicBezTo>
                    <a:pt x="94" y="206"/>
                    <a:pt x="63" y="174"/>
                    <a:pt x="63" y="135"/>
                  </a:cubicBezTo>
                  <a:cubicBezTo>
                    <a:pt x="63" y="96"/>
                    <a:pt x="94" y="64"/>
                    <a:pt x="133" y="63"/>
                  </a:cubicBezTo>
                  <a:cubicBezTo>
                    <a:pt x="133" y="0"/>
                    <a:pt x="133" y="0"/>
                    <a:pt x="133" y="0"/>
                  </a:cubicBezTo>
                  <a:cubicBezTo>
                    <a:pt x="120" y="0"/>
                    <a:pt x="120" y="0"/>
                    <a:pt x="120" y="0"/>
                  </a:cubicBezTo>
                  <a:cubicBezTo>
                    <a:pt x="116" y="0"/>
                    <a:pt x="113" y="3"/>
                    <a:pt x="113" y="7"/>
                  </a:cubicBezTo>
                  <a:cubicBezTo>
                    <a:pt x="113" y="24"/>
                    <a:pt x="113" y="24"/>
                    <a:pt x="113" y="24"/>
                  </a:cubicBezTo>
                  <a:cubicBezTo>
                    <a:pt x="107" y="25"/>
                    <a:pt x="101" y="26"/>
                    <a:pt x="96" y="28"/>
                  </a:cubicBezTo>
                  <a:cubicBezTo>
                    <a:pt x="88" y="15"/>
                    <a:pt x="88" y="15"/>
                    <a:pt x="88" y="15"/>
                  </a:cubicBezTo>
                  <a:cubicBezTo>
                    <a:pt x="86" y="11"/>
                    <a:pt x="82" y="10"/>
                    <a:pt x="78" y="12"/>
                  </a:cubicBezTo>
                  <a:cubicBezTo>
                    <a:pt x="54" y="26"/>
                    <a:pt x="54" y="26"/>
                    <a:pt x="54" y="26"/>
                  </a:cubicBezTo>
                  <a:cubicBezTo>
                    <a:pt x="51" y="28"/>
                    <a:pt x="50" y="32"/>
                    <a:pt x="52" y="35"/>
                  </a:cubicBezTo>
                  <a:cubicBezTo>
                    <a:pt x="60" y="50"/>
                    <a:pt x="60" y="50"/>
                    <a:pt x="60" y="50"/>
                  </a:cubicBezTo>
                  <a:cubicBezTo>
                    <a:pt x="56" y="54"/>
                    <a:pt x="52" y="58"/>
                    <a:pt x="48" y="62"/>
                  </a:cubicBezTo>
                  <a:cubicBezTo>
                    <a:pt x="34" y="54"/>
                    <a:pt x="34" y="54"/>
                    <a:pt x="34" y="54"/>
                  </a:cubicBezTo>
                  <a:cubicBezTo>
                    <a:pt x="31" y="52"/>
                    <a:pt x="27" y="54"/>
                    <a:pt x="25" y="57"/>
                  </a:cubicBezTo>
                  <a:cubicBezTo>
                    <a:pt x="11" y="81"/>
                    <a:pt x="11" y="81"/>
                    <a:pt x="11" y="81"/>
                  </a:cubicBezTo>
                  <a:cubicBezTo>
                    <a:pt x="9" y="84"/>
                    <a:pt x="10" y="88"/>
                    <a:pt x="13" y="90"/>
                  </a:cubicBezTo>
                  <a:cubicBezTo>
                    <a:pt x="28" y="99"/>
                    <a:pt x="28" y="99"/>
                    <a:pt x="28" y="99"/>
                  </a:cubicBezTo>
                  <a:cubicBezTo>
                    <a:pt x="26" y="104"/>
                    <a:pt x="24" y="110"/>
                    <a:pt x="23" y="116"/>
                  </a:cubicBezTo>
                  <a:cubicBezTo>
                    <a:pt x="7" y="116"/>
                    <a:pt x="7" y="116"/>
                    <a:pt x="7" y="116"/>
                  </a:cubicBezTo>
                  <a:cubicBezTo>
                    <a:pt x="4" y="116"/>
                    <a:pt x="0" y="119"/>
                    <a:pt x="0" y="123"/>
                  </a:cubicBezTo>
                  <a:cubicBezTo>
                    <a:pt x="0" y="150"/>
                    <a:pt x="0" y="150"/>
                    <a:pt x="0" y="150"/>
                  </a:cubicBezTo>
                  <a:cubicBezTo>
                    <a:pt x="0" y="154"/>
                    <a:pt x="4" y="157"/>
                    <a:pt x="7" y="157"/>
                  </a:cubicBezTo>
                  <a:cubicBezTo>
                    <a:pt x="24" y="157"/>
                    <a:pt x="24" y="157"/>
                    <a:pt x="24" y="157"/>
                  </a:cubicBezTo>
                  <a:cubicBezTo>
                    <a:pt x="25" y="163"/>
                    <a:pt x="27" y="169"/>
                    <a:pt x="29" y="174"/>
                  </a:cubicBezTo>
                  <a:cubicBezTo>
                    <a:pt x="15" y="182"/>
                    <a:pt x="15" y="182"/>
                    <a:pt x="15" y="182"/>
                  </a:cubicBezTo>
                  <a:cubicBezTo>
                    <a:pt x="12" y="184"/>
                    <a:pt x="10" y="188"/>
                    <a:pt x="12" y="192"/>
                  </a:cubicBezTo>
                  <a:cubicBezTo>
                    <a:pt x="26" y="216"/>
                    <a:pt x="26" y="216"/>
                    <a:pt x="26" y="216"/>
                  </a:cubicBezTo>
                  <a:cubicBezTo>
                    <a:pt x="28" y="219"/>
                    <a:pt x="32" y="220"/>
                    <a:pt x="36" y="218"/>
                  </a:cubicBezTo>
                  <a:cubicBezTo>
                    <a:pt x="50" y="210"/>
                    <a:pt x="50" y="210"/>
                    <a:pt x="50" y="210"/>
                  </a:cubicBezTo>
                  <a:cubicBezTo>
                    <a:pt x="54" y="214"/>
                    <a:pt x="58" y="218"/>
                    <a:pt x="63" y="222"/>
                  </a:cubicBezTo>
                  <a:cubicBezTo>
                    <a:pt x="55" y="236"/>
                    <a:pt x="55" y="236"/>
                    <a:pt x="55" y="236"/>
                  </a:cubicBezTo>
                  <a:cubicBezTo>
                    <a:pt x="53" y="239"/>
                    <a:pt x="54" y="244"/>
                    <a:pt x="57" y="245"/>
                  </a:cubicBezTo>
                  <a:cubicBezTo>
                    <a:pt x="81" y="259"/>
                    <a:pt x="81" y="259"/>
                    <a:pt x="81" y="259"/>
                  </a:cubicBezTo>
                  <a:cubicBezTo>
                    <a:pt x="85" y="261"/>
                    <a:pt x="89" y="260"/>
                    <a:pt x="91" y="257"/>
                  </a:cubicBezTo>
                  <a:cubicBezTo>
                    <a:pt x="99" y="242"/>
                    <a:pt x="99" y="242"/>
                    <a:pt x="99" y="242"/>
                  </a:cubicBezTo>
                  <a:cubicBezTo>
                    <a:pt x="104" y="244"/>
                    <a:pt x="110" y="246"/>
                    <a:pt x="116" y="247"/>
                  </a:cubicBezTo>
                  <a:cubicBezTo>
                    <a:pt x="116" y="263"/>
                    <a:pt x="116" y="263"/>
                    <a:pt x="116" y="263"/>
                  </a:cubicBezTo>
                  <a:cubicBezTo>
                    <a:pt x="116" y="267"/>
                    <a:pt x="119" y="270"/>
                    <a:pt x="123" y="270"/>
                  </a:cubicBezTo>
                  <a:cubicBezTo>
                    <a:pt x="133" y="270"/>
                    <a:pt x="133" y="270"/>
                    <a:pt x="133" y="270"/>
                  </a:cubicBezTo>
                  <a:lnTo>
                    <a:pt x="133" y="207"/>
                  </a:lnTo>
                  <a:close/>
                </a:path>
              </a:pathLst>
            </a:custGeom>
            <a:solidFill>
              <a:srgbClr val="15B0B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6" name="Freeform 492">
              <a:extLst>
                <a:ext uri="{FF2B5EF4-FFF2-40B4-BE49-F238E27FC236}">
                  <a16:creationId xmlns:a16="http://schemas.microsoft.com/office/drawing/2014/main" id="{E03959E8-5557-4BB3-9D99-BF51652861FB}"/>
                </a:ext>
              </a:extLst>
            </p:cNvPr>
            <p:cNvSpPr>
              <a:spLocks noEditPoints="1"/>
            </p:cNvSpPr>
            <p:nvPr/>
          </p:nvSpPr>
          <p:spPr bwMode="auto">
            <a:xfrm>
              <a:off x="6958264" y="667504"/>
              <a:ext cx="270758" cy="272725"/>
            </a:xfrm>
            <a:custGeom>
              <a:avLst/>
              <a:gdLst/>
              <a:ahLst/>
              <a:cxnLst>
                <a:cxn ang="0">
                  <a:pos x="87" y="0"/>
                </a:cxn>
                <a:cxn ang="0">
                  <a:pos x="0" y="88"/>
                </a:cxn>
                <a:cxn ang="0">
                  <a:pos x="87" y="176"/>
                </a:cxn>
                <a:cxn ang="0">
                  <a:pos x="175" y="88"/>
                </a:cxn>
                <a:cxn ang="0">
                  <a:pos x="87" y="0"/>
                </a:cxn>
                <a:cxn ang="0">
                  <a:pos x="87" y="160"/>
                </a:cxn>
                <a:cxn ang="0">
                  <a:pos x="15" y="88"/>
                </a:cxn>
                <a:cxn ang="0">
                  <a:pos x="87" y="16"/>
                </a:cxn>
                <a:cxn ang="0">
                  <a:pos x="159" y="88"/>
                </a:cxn>
                <a:cxn ang="0">
                  <a:pos x="87" y="160"/>
                </a:cxn>
              </a:cxnLst>
              <a:rect l="0" t="0" r="r" b="b"/>
              <a:pathLst>
                <a:path w="175" h="176">
                  <a:moveTo>
                    <a:pt x="87" y="0"/>
                  </a:moveTo>
                  <a:cubicBezTo>
                    <a:pt x="39" y="0"/>
                    <a:pt x="0" y="40"/>
                    <a:pt x="0" y="88"/>
                  </a:cubicBezTo>
                  <a:cubicBezTo>
                    <a:pt x="0" y="136"/>
                    <a:pt x="39" y="176"/>
                    <a:pt x="87" y="176"/>
                  </a:cubicBezTo>
                  <a:cubicBezTo>
                    <a:pt x="136" y="176"/>
                    <a:pt x="175" y="136"/>
                    <a:pt x="175" y="88"/>
                  </a:cubicBezTo>
                  <a:cubicBezTo>
                    <a:pt x="175" y="40"/>
                    <a:pt x="136" y="0"/>
                    <a:pt x="87" y="0"/>
                  </a:cubicBezTo>
                  <a:close/>
                  <a:moveTo>
                    <a:pt x="87" y="160"/>
                  </a:moveTo>
                  <a:cubicBezTo>
                    <a:pt x="48" y="160"/>
                    <a:pt x="15" y="128"/>
                    <a:pt x="15" y="88"/>
                  </a:cubicBezTo>
                  <a:cubicBezTo>
                    <a:pt x="15" y="48"/>
                    <a:pt x="48" y="16"/>
                    <a:pt x="87" y="16"/>
                  </a:cubicBezTo>
                  <a:cubicBezTo>
                    <a:pt x="127" y="16"/>
                    <a:pt x="159" y="48"/>
                    <a:pt x="159" y="88"/>
                  </a:cubicBezTo>
                  <a:cubicBezTo>
                    <a:pt x="159" y="128"/>
                    <a:pt x="127" y="160"/>
                    <a:pt x="87" y="160"/>
                  </a:cubicBezTo>
                  <a:close/>
                </a:path>
              </a:pathLst>
            </a:custGeom>
            <a:solidFill>
              <a:srgbClr val="1695A4"/>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7" name="Freeform 493">
              <a:extLst>
                <a:ext uri="{FF2B5EF4-FFF2-40B4-BE49-F238E27FC236}">
                  <a16:creationId xmlns:a16="http://schemas.microsoft.com/office/drawing/2014/main" id="{06882DEB-C97A-4399-BB06-EC405FE18408}"/>
                </a:ext>
              </a:extLst>
            </p:cNvPr>
            <p:cNvSpPr>
              <a:spLocks/>
            </p:cNvSpPr>
            <p:nvPr/>
          </p:nvSpPr>
          <p:spPr bwMode="auto">
            <a:xfrm>
              <a:off x="7090037" y="667504"/>
              <a:ext cx="138985" cy="272725"/>
            </a:xfrm>
            <a:custGeom>
              <a:avLst/>
              <a:gdLst/>
              <a:ahLst/>
              <a:cxnLst>
                <a:cxn ang="0">
                  <a:pos x="2" y="0"/>
                </a:cxn>
                <a:cxn ang="0">
                  <a:pos x="0" y="0"/>
                </a:cxn>
                <a:cxn ang="0">
                  <a:pos x="0" y="16"/>
                </a:cxn>
                <a:cxn ang="0">
                  <a:pos x="2" y="16"/>
                </a:cxn>
                <a:cxn ang="0">
                  <a:pos x="74" y="88"/>
                </a:cxn>
                <a:cxn ang="0">
                  <a:pos x="2" y="160"/>
                </a:cxn>
                <a:cxn ang="0">
                  <a:pos x="0" y="160"/>
                </a:cxn>
                <a:cxn ang="0">
                  <a:pos x="0" y="175"/>
                </a:cxn>
                <a:cxn ang="0">
                  <a:pos x="2" y="176"/>
                </a:cxn>
                <a:cxn ang="0">
                  <a:pos x="90" y="88"/>
                </a:cxn>
                <a:cxn ang="0">
                  <a:pos x="2" y="0"/>
                </a:cxn>
              </a:cxnLst>
              <a:rect l="0" t="0" r="r" b="b"/>
              <a:pathLst>
                <a:path w="90" h="176">
                  <a:moveTo>
                    <a:pt x="2" y="0"/>
                  </a:moveTo>
                  <a:cubicBezTo>
                    <a:pt x="1" y="0"/>
                    <a:pt x="1" y="0"/>
                    <a:pt x="0" y="0"/>
                  </a:cubicBezTo>
                  <a:cubicBezTo>
                    <a:pt x="0" y="16"/>
                    <a:pt x="0" y="16"/>
                    <a:pt x="0" y="16"/>
                  </a:cubicBezTo>
                  <a:cubicBezTo>
                    <a:pt x="1" y="16"/>
                    <a:pt x="1" y="16"/>
                    <a:pt x="2" y="16"/>
                  </a:cubicBezTo>
                  <a:cubicBezTo>
                    <a:pt x="42" y="16"/>
                    <a:pt x="74" y="48"/>
                    <a:pt x="74" y="88"/>
                  </a:cubicBezTo>
                  <a:cubicBezTo>
                    <a:pt x="74" y="128"/>
                    <a:pt x="42" y="160"/>
                    <a:pt x="2" y="160"/>
                  </a:cubicBezTo>
                  <a:cubicBezTo>
                    <a:pt x="1" y="160"/>
                    <a:pt x="1" y="160"/>
                    <a:pt x="0" y="160"/>
                  </a:cubicBezTo>
                  <a:cubicBezTo>
                    <a:pt x="0" y="175"/>
                    <a:pt x="0" y="175"/>
                    <a:pt x="0" y="175"/>
                  </a:cubicBezTo>
                  <a:cubicBezTo>
                    <a:pt x="1" y="175"/>
                    <a:pt x="1" y="176"/>
                    <a:pt x="2" y="176"/>
                  </a:cubicBezTo>
                  <a:cubicBezTo>
                    <a:pt x="51" y="176"/>
                    <a:pt x="90" y="136"/>
                    <a:pt x="90" y="88"/>
                  </a:cubicBezTo>
                  <a:cubicBezTo>
                    <a:pt x="90" y="40"/>
                    <a:pt x="51" y="0"/>
                    <a:pt x="2" y="0"/>
                  </a:cubicBezTo>
                  <a:close/>
                </a:path>
              </a:pathLst>
            </a:custGeom>
            <a:solidFill>
              <a:srgbClr val="15B0B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8" name="Freeform 494">
              <a:extLst>
                <a:ext uri="{FF2B5EF4-FFF2-40B4-BE49-F238E27FC236}">
                  <a16:creationId xmlns:a16="http://schemas.microsoft.com/office/drawing/2014/main" id="{A349A33F-A1AC-48D7-A118-A658E7B384EB}"/>
                </a:ext>
              </a:extLst>
            </p:cNvPr>
            <p:cNvSpPr>
              <a:spLocks/>
            </p:cNvSpPr>
            <p:nvPr/>
          </p:nvSpPr>
          <p:spPr bwMode="auto">
            <a:xfrm>
              <a:off x="7117572" y="828123"/>
              <a:ext cx="226178" cy="226178"/>
            </a:xfrm>
            <a:custGeom>
              <a:avLst/>
              <a:gdLst/>
              <a:ahLst/>
              <a:cxnLst>
                <a:cxn ang="0">
                  <a:pos x="135" y="135"/>
                </a:cxn>
                <a:cxn ang="0">
                  <a:pos x="135" y="135"/>
                </a:cxn>
                <a:cxn ang="0">
                  <a:pos x="95" y="135"/>
                </a:cxn>
                <a:cxn ang="0">
                  <a:pos x="10" y="50"/>
                </a:cxn>
                <a:cxn ang="0">
                  <a:pos x="10" y="10"/>
                </a:cxn>
                <a:cxn ang="0">
                  <a:pos x="10" y="10"/>
                </a:cxn>
                <a:cxn ang="0">
                  <a:pos x="50" y="11"/>
                </a:cxn>
                <a:cxn ang="0">
                  <a:pos x="135" y="96"/>
                </a:cxn>
                <a:cxn ang="0">
                  <a:pos x="135" y="135"/>
                </a:cxn>
              </a:cxnLst>
              <a:rect l="0" t="0" r="r" b="b"/>
              <a:pathLst>
                <a:path w="146" h="146">
                  <a:moveTo>
                    <a:pt x="135" y="135"/>
                  </a:moveTo>
                  <a:cubicBezTo>
                    <a:pt x="135" y="135"/>
                    <a:pt x="135" y="135"/>
                    <a:pt x="135" y="135"/>
                  </a:cubicBezTo>
                  <a:cubicBezTo>
                    <a:pt x="124" y="146"/>
                    <a:pt x="106" y="146"/>
                    <a:pt x="95" y="135"/>
                  </a:cubicBezTo>
                  <a:cubicBezTo>
                    <a:pt x="10" y="50"/>
                    <a:pt x="10" y="50"/>
                    <a:pt x="10" y="50"/>
                  </a:cubicBezTo>
                  <a:cubicBezTo>
                    <a:pt x="0" y="39"/>
                    <a:pt x="0" y="21"/>
                    <a:pt x="10" y="10"/>
                  </a:cubicBezTo>
                  <a:cubicBezTo>
                    <a:pt x="10" y="10"/>
                    <a:pt x="10" y="10"/>
                    <a:pt x="10" y="10"/>
                  </a:cubicBezTo>
                  <a:cubicBezTo>
                    <a:pt x="21" y="0"/>
                    <a:pt x="39" y="0"/>
                    <a:pt x="50" y="11"/>
                  </a:cubicBezTo>
                  <a:cubicBezTo>
                    <a:pt x="135" y="96"/>
                    <a:pt x="135" y="96"/>
                    <a:pt x="135" y="96"/>
                  </a:cubicBezTo>
                  <a:cubicBezTo>
                    <a:pt x="146" y="107"/>
                    <a:pt x="146" y="124"/>
                    <a:pt x="135" y="135"/>
                  </a:cubicBezTo>
                  <a:close/>
                </a:path>
              </a:pathLst>
            </a:custGeom>
            <a:solidFill>
              <a:srgbClr val="F99B1C"/>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9" name="Freeform 495">
              <a:extLst>
                <a:ext uri="{FF2B5EF4-FFF2-40B4-BE49-F238E27FC236}">
                  <a16:creationId xmlns:a16="http://schemas.microsoft.com/office/drawing/2014/main" id="{5A6DC94A-CF44-432B-BCF2-8C0BFDD691CA}"/>
                </a:ext>
              </a:extLst>
            </p:cNvPr>
            <p:cNvSpPr>
              <a:spLocks/>
            </p:cNvSpPr>
            <p:nvPr/>
          </p:nvSpPr>
          <p:spPr bwMode="auto">
            <a:xfrm>
              <a:off x="7145762" y="874670"/>
              <a:ext cx="168486" cy="169142"/>
            </a:xfrm>
            <a:custGeom>
              <a:avLst/>
              <a:gdLst/>
              <a:ahLst/>
              <a:cxnLst>
                <a:cxn ang="0">
                  <a:pos x="105" y="105"/>
                </a:cxn>
                <a:cxn ang="0">
                  <a:pos x="89" y="105"/>
                </a:cxn>
                <a:cxn ang="0">
                  <a:pos x="4" y="19"/>
                </a:cxn>
                <a:cxn ang="0">
                  <a:pos x="4" y="4"/>
                </a:cxn>
                <a:cxn ang="0">
                  <a:pos x="20" y="4"/>
                </a:cxn>
                <a:cxn ang="0">
                  <a:pos x="105" y="89"/>
                </a:cxn>
                <a:cxn ang="0">
                  <a:pos x="105" y="105"/>
                </a:cxn>
              </a:cxnLst>
              <a:rect l="0" t="0" r="r" b="b"/>
              <a:pathLst>
                <a:path w="109" h="109">
                  <a:moveTo>
                    <a:pt x="105" y="105"/>
                  </a:moveTo>
                  <a:cubicBezTo>
                    <a:pt x="100" y="109"/>
                    <a:pt x="94" y="109"/>
                    <a:pt x="89" y="105"/>
                  </a:cubicBezTo>
                  <a:cubicBezTo>
                    <a:pt x="4" y="19"/>
                    <a:pt x="4" y="19"/>
                    <a:pt x="4" y="19"/>
                  </a:cubicBezTo>
                  <a:cubicBezTo>
                    <a:pt x="0" y="15"/>
                    <a:pt x="0" y="8"/>
                    <a:pt x="4" y="4"/>
                  </a:cubicBezTo>
                  <a:cubicBezTo>
                    <a:pt x="9" y="0"/>
                    <a:pt x="16" y="0"/>
                    <a:pt x="20" y="4"/>
                  </a:cubicBezTo>
                  <a:cubicBezTo>
                    <a:pt x="105" y="89"/>
                    <a:pt x="105" y="89"/>
                    <a:pt x="105" y="89"/>
                  </a:cubicBezTo>
                  <a:cubicBezTo>
                    <a:pt x="109" y="94"/>
                    <a:pt x="109" y="100"/>
                    <a:pt x="105" y="105"/>
                  </a:cubicBezTo>
                  <a:close/>
                </a:path>
              </a:pathLst>
            </a:custGeom>
            <a:solidFill>
              <a:srgbClr val="FEC00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0" name="Freeform 496">
              <a:extLst>
                <a:ext uri="{FF2B5EF4-FFF2-40B4-BE49-F238E27FC236}">
                  <a16:creationId xmlns:a16="http://schemas.microsoft.com/office/drawing/2014/main" id="{3F8A34CA-88C3-47D7-A852-C8A5B88EC2C9}"/>
                </a:ext>
              </a:extLst>
            </p:cNvPr>
            <p:cNvSpPr>
              <a:spLocks/>
            </p:cNvSpPr>
            <p:nvPr/>
          </p:nvSpPr>
          <p:spPr bwMode="auto">
            <a:xfrm>
              <a:off x="6828458" y="537042"/>
              <a:ext cx="337628" cy="337628"/>
            </a:xfrm>
            <a:custGeom>
              <a:avLst/>
              <a:gdLst/>
              <a:ahLst/>
              <a:cxnLst>
                <a:cxn ang="0">
                  <a:pos x="32" y="32"/>
                </a:cxn>
                <a:cxn ang="0">
                  <a:pos x="32" y="32"/>
                </a:cxn>
                <a:cxn ang="0">
                  <a:pos x="109" y="0"/>
                </a:cxn>
                <a:cxn ang="0">
                  <a:pos x="218" y="110"/>
                </a:cxn>
                <a:cxn ang="0">
                  <a:pos x="186" y="186"/>
                </a:cxn>
                <a:cxn ang="0">
                  <a:pos x="108" y="218"/>
                </a:cxn>
                <a:cxn ang="0">
                  <a:pos x="32" y="186"/>
                </a:cxn>
                <a:cxn ang="0">
                  <a:pos x="0" y="109"/>
                </a:cxn>
                <a:cxn ang="0">
                  <a:pos x="32" y="32"/>
                </a:cxn>
              </a:cxnLst>
              <a:rect l="0" t="0" r="r" b="b"/>
              <a:pathLst>
                <a:path w="218" h="218">
                  <a:moveTo>
                    <a:pt x="32" y="32"/>
                  </a:moveTo>
                  <a:cubicBezTo>
                    <a:pt x="32" y="32"/>
                    <a:pt x="32" y="32"/>
                    <a:pt x="32" y="32"/>
                  </a:cubicBezTo>
                  <a:cubicBezTo>
                    <a:pt x="52" y="12"/>
                    <a:pt x="80" y="0"/>
                    <a:pt x="109" y="0"/>
                  </a:cubicBezTo>
                  <a:cubicBezTo>
                    <a:pt x="169" y="1"/>
                    <a:pt x="218" y="49"/>
                    <a:pt x="218" y="110"/>
                  </a:cubicBezTo>
                  <a:cubicBezTo>
                    <a:pt x="218" y="138"/>
                    <a:pt x="206" y="166"/>
                    <a:pt x="186" y="186"/>
                  </a:cubicBezTo>
                  <a:cubicBezTo>
                    <a:pt x="165" y="207"/>
                    <a:pt x="138" y="218"/>
                    <a:pt x="108" y="218"/>
                  </a:cubicBezTo>
                  <a:cubicBezTo>
                    <a:pt x="79" y="218"/>
                    <a:pt x="52" y="207"/>
                    <a:pt x="32" y="186"/>
                  </a:cubicBezTo>
                  <a:cubicBezTo>
                    <a:pt x="11" y="166"/>
                    <a:pt x="0" y="138"/>
                    <a:pt x="0" y="109"/>
                  </a:cubicBezTo>
                  <a:cubicBezTo>
                    <a:pt x="0" y="80"/>
                    <a:pt x="11" y="53"/>
                    <a:pt x="32" y="32"/>
                  </a:cubicBezTo>
                  <a:close/>
                </a:path>
              </a:pathLst>
            </a:custGeom>
            <a:solidFill>
              <a:srgbClr val="0E303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0" name="Freeform 497">
              <a:extLst>
                <a:ext uri="{FF2B5EF4-FFF2-40B4-BE49-F238E27FC236}">
                  <a16:creationId xmlns:a16="http://schemas.microsoft.com/office/drawing/2014/main" id="{430E3D1D-2B27-41E7-BABF-E93FA487906E}"/>
                </a:ext>
              </a:extLst>
            </p:cNvPr>
            <p:cNvSpPr>
              <a:spLocks/>
            </p:cNvSpPr>
            <p:nvPr/>
          </p:nvSpPr>
          <p:spPr bwMode="auto">
            <a:xfrm>
              <a:off x="6871727" y="580966"/>
              <a:ext cx="250435" cy="250435"/>
            </a:xfrm>
            <a:custGeom>
              <a:avLst/>
              <a:gdLst/>
              <a:ahLst/>
              <a:cxnLst>
                <a:cxn ang="0">
                  <a:pos x="23" y="24"/>
                </a:cxn>
                <a:cxn ang="0">
                  <a:pos x="0" y="81"/>
                </a:cxn>
                <a:cxn ang="0">
                  <a:pos x="80" y="162"/>
                </a:cxn>
                <a:cxn ang="0">
                  <a:pos x="138" y="139"/>
                </a:cxn>
                <a:cxn ang="0">
                  <a:pos x="138" y="139"/>
                </a:cxn>
                <a:cxn ang="0">
                  <a:pos x="162" y="81"/>
                </a:cxn>
                <a:cxn ang="0">
                  <a:pos x="138" y="24"/>
                </a:cxn>
                <a:cxn ang="0">
                  <a:pos x="81" y="0"/>
                </a:cxn>
                <a:cxn ang="0">
                  <a:pos x="23" y="24"/>
                </a:cxn>
              </a:cxnLst>
              <a:rect l="0" t="0" r="r" b="b"/>
              <a:pathLst>
                <a:path w="162" h="162">
                  <a:moveTo>
                    <a:pt x="23" y="24"/>
                  </a:moveTo>
                  <a:cubicBezTo>
                    <a:pt x="8" y="39"/>
                    <a:pt x="0" y="60"/>
                    <a:pt x="0" y="81"/>
                  </a:cubicBezTo>
                  <a:cubicBezTo>
                    <a:pt x="0" y="126"/>
                    <a:pt x="36" y="162"/>
                    <a:pt x="80" y="162"/>
                  </a:cubicBezTo>
                  <a:cubicBezTo>
                    <a:pt x="102" y="162"/>
                    <a:pt x="123" y="154"/>
                    <a:pt x="138" y="139"/>
                  </a:cubicBezTo>
                  <a:cubicBezTo>
                    <a:pt x="138" y="139"/>
                    <a:pt x="138" y="139"/>
                    <a:pt x="138" y="139"/>
                  </a:cubicBezTo>
                  <a:cubicBezTo>
                    <a:pt x="153" y="123"/>
                    <a:pt x="162" y="103"/>
                    <a:pt x="162" y="81"/>
                  </a:cubicBezTo>
                  <a:cubicBezTo>
                    <a:pt x="162" y="60"/>
                    <a:pt x="153" y="40"/>
                    <a:pt x="138" y="24"/>
                  </a:cubicBezTo>
                  <a:cubicBezTo>
                    <a:pt x="123" y="9"/>
                    <a:pt x="102" y="0"/>
                    <a:pt x="81" y="0"/>
                  </a:cubicBezTo>
                  <a:cubicBezTo>
                    <a:pt x="59" y="0"/>
                    <a:pt x="39" y="9"/>
                    <a:pt x="23" y="24"/>
                  </a:cubicBezTo>
                  <a:close/>
                </a:path>
              </a:pathLst>
            </a:custGeom>
            <a:solidFill>
              <a:srgbClr val="D1ECFB"/>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1" name="Freeform 498">
              <a:extLst>
                <a:ext uri="{FF2B5EF4-FFF2-40B4-BE49-F238E27FC236}">
                  <a16:creationId xmlns:a16="http://schemas.microsoft.com/office/drawing/2014/main" id="{096EE664-3FFA-4460-BB6A-6EA111969718}"/>
                </a:ext>
              </a:extLst>
            </p:cNvPr>
            <p:cNvSpPr>
              <a:spLocks/>
            </p:cNvSpPr>
            <p:nvPr/>
          </p:nvSpPr>
          <p:spPr bwMode="auto">
            <a:xfrm>
              <a:off x="6894672" y="580966"/>
              <a:ext cx="227489" cy="242568"/>
            </a:xfrm>
            <a:custGeom>
              <a:avLst/>
              <a:gdLst/>
              <a:ahLst/>
              <a:cxnLst>
                <a:cxn ang="0">
                  <a:pos x="123" y="24"/>
                </a:cxn>
                <a:cxn ang="0">
                  <a:pos x="66" y="0"/>
                </a:cxn>
                <a:cxn ang="0">
                  <a:pos x="48" y="2"/>
                </a:cxn>
                <a:cxn ang="0">
                  <a:pos x="24" y="19"/>
                </a:cxn>
                <a:cxn ang="0">
                  <a:pos x="0" y="76"/>
                </a:cxn>
                <a:cxn ang="0">
                  <a:pos x="81" y="157"/>
                </a:cxn>
                <a:cxn ang="0">
                  <a:pos x="99" y="155"/>
                </a:cxn>
                <a:cxn ang="0">
                  <a:pos x="123" y="139"/>
                </a:cxn>
                <a:cxn ang="0">
                  <a:pos x="123" y="139"/>
                </a:cxn>
                <a:cxn ang="0">
                  <a:pos x="147" y="81"/>
                </a:cxn>
                <a:cxn ang="0">
                  <a:pos x="123" y="24"/>
                </a:cxn>
              </a:cxnLst>
              <a:rect l="0" t="0" r="r" b="b"/>
              <a:pathLst>
                <a:path w="147" h="157">
                  <a:moveTo>
                    <a:pt x="123" y="24"/>
                  </a:moveTo>
                  <a:cubicBezTo>
                    <a:pt x="108" y="9"/>
                    <a:pt x="87" y="0"/>
                    <a:pt x="66" y="0"/>
                  </a:cubicBezTo>
                  <a:cubicBezTo>
                    <a:pt x="60" y="0"/>
                    <a:pt x="54" y="1"/>
                    <a:pt x="48" y="2"/>
                  </a:cubicBezTo>
                  <a:cubicBezTo>
                    <a:pt x="39" y="6"/>
                    <a:pt x="31" y="12"/>
                    <a:pt x="24" y="19"/>
                  </a:cubicBezTo>
                  <a:cubicBezTo>
                    <a:pt x="9" y="34"/>
                    <a:pt x="0" y="54"/>
                    <a:pt x="0" y="76"/>
                  </a:cubicBezTo>
                  <a:cubicBezTo>
                    <a:pt x="0" y="121"/>
                    <a:pt x="36" y="157"/>
                    <a:pt x="81" y="157"/>
                  </a:cubicBezTo>
                  <a:cubicBezTo>
                    <a:pt x="87" y="157"/>
                    <a:pt x="93" y="157"/>
                    <a:pt x="99" y="155"/>
                  </a:cubicBezTo>
                  <a:cubicBezTo>
                    <a:pt x="108" y="151"/>
                    <a:pt x="116" y="146"/>
                    <a:pt x="123" y="139"/>
                  </a:cubicBezTo>
                  <a:cubicBezTo>
                    <a:pt x="123" y="139"/>
                    <a:pt x="123" y="139"/>
                    <a:pt x="123" y="139"/>
                  </a:cubicBezTo>
                  <a:cubicBezTo>
                    <a:pt x="138" y="123"/>
                    <a:pt x="147" y="103"/>
                    <a:pt x="147" y="81"/>
                  </a:cubicBezTo>
                  <a:cubicBezTo>
                    <a:pt x="147" y="60"/>
                    <a:pt x="138" y="40"/>
                    <a:pt x="123" y="24"/>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2" name="Freeform 499">
              <a:extLst>
                <a:ext uri="{FF2B5EF4-FFF2-40B4-BE49-F238E27FC236}">
                  <a16:creationId xmlns:a16="http://schemas.microsoft.com/office/drawing/2014/main" id="{CE68D937-DB84-41EA-94A8-597103319FE1}"/>
                </a:ext>
              </a:extLst>
            </p:cNvPr>
            <p:cNvSpPr>
              <a:spLocks/>
            </p:cNvSpPr>
            <p:nvPr/>
          </p:nvSpPr>
          <p:spPr bwMode="auto">
            <a:xfrm>
              <a:off x="7085448" y="795999"/>
              <a:ext cx="74081" cy="74081"/>
            </a:xfrm>
            <a:custGeom>
              <a:avLst/>
              <a:gdLst/>
              <a:ahLst/>
              <a:cxnLst>
                <a:cxn ang="0">
                  <a:pos x="42" y="43"/>
                </a:cxn>
                <a:cxn ang="0">
                  <a:pos x="23" y="43"/>
                </a:cxn>
                <a:cxn ang="0">
                  <a:pos x="5" y="25"/>
                </a:cxn>
                <a:cxn ang="0">
                  <a:pos x="5" y="5"/>
                </a:cxn>
                <a:cxn ang="0">
                  <a:pos x="5" y="5"/>
                </a:cxn>
                <a:cxn ang="0">
                  <a:pos x="25" y="5"/>
                </a:cxn>
                <a:cxn ang="0">
                  <a:pos x="42" y="23"/>
                </a:cxn>
                <a:cxn ang="0">
                  <a:pos x="42" y="43"/>
                </a:cxn>
                <a:cxn ang="0">
                  <a:pos x="42" y="43"/>
                </a:cxn>
              </a:cxnLst>
              <a:rect l="0" t="0" r="r" b="b"/>
              <a:pathLst>
                <a:path w="48" h="48">
                  <a:moveTo>
                    <a:pt x="42" y="43"/>
                  </a:moveTo>
                  <a:cubicBezTo>
                    <a:pt x="37" y="48"/>
                    <a:pt x="28" y="48"/>
                    <a:pt x="23" y="43"/>
                  </a:cubicBezTo>
                  <a:cubicBezTo>
                    <a:pt x="5" y="25"/>
                    <a:pt x="5" y="25"/>
                    <a:pt x="5" y="25"/>
                  </a:cubicBezTo>
                  <a:cubicBezTo>
                    <a:pt x="0" y="19"/>
                    <a:pt x="0" y="11"/>
                    <a:pt x="5" y="5"/>
                  </a:cubicBezTo>
                  <a:cubicBezTo>
                    <a:pt x="5" y="5"/>
                    <a:pt x="5" y="5"/>
                    <a:pt x="5" y="5"/>
                  </a:cubicBezTo>
                  <a:cubicBezTo>
                    <a:pt x="11" y="0"/>
                    <a:pt x="20" y="0"/>
                    <a:pt x="25" y="5"/>
                  </a:cubicBezTo>
                  <a:cubicBezTo>
                    <a:pt x="42" y="23"/>
                    <a:pt x="42" y="23"/>
                    <a:pt x="42" y="23"/>
                  </a:cubicBezTo>
                  <a:cubicBezTo>
                    <a:pt x="48" y="29"/>
                    <a:pt x="48" y="37"/>
                    <a:pt x="42" y="43"/>
                  </a:cubicBezTo>
                  <a:cubicBezTo>
                    <a:pt x="42" y="43"/>
                    <a:pt x="42" y="43"/>
                    <a:pt x="42" y="43"/>
                  </a:cubicBezTo>
                  <a:close/>
                </a:path>
              </a:pathLst>
            </a:custGeom>
            <a:solidFill>
              <a:srgbClr val="0E303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3" name="Freeform 500">
              <a:extLst>
                <a:ext uri="{FF2B5EF4-FFF2-40B4-BE49-F238E27FC236}">
                  <a16:creationId xmlns:a16="http://schemas.microsoft.com/office/drawing/2014/main" id="{77AD6131-FE80-48BE-82DA-A5CAE933C9E7}"/>
                </a:ext>
              </a:extLst>
            </p:cNvPr>
            <p:cNvSpPr>
              <a:spLocks/>
            </p:cNvSpPr>
            <p:nvPr/>
          </p:nvSpPr>
          <p:spPr bwMode="auto">
            <a:xfrm>
              <a:off x="6995633" y="548187"/>
              <a:ext cx="159308" cy="317305"/>
            </a:xfrm>
            <a:custGeom>
              <a:avLst/>
              <a:gdLst/>
              <a:ahLst/>
              <a:cxnLst>
                <a:cxn ang="0">
                  <a:pos x="1" y="0"/>
                </a:cxn>
                <a:cxn ang="0">
                  <a:pos x="103" y="102"/>
                </a:cxn>
                <a:cxn ang="0">
                  <a:pos x="73" y="175"/>
                </a:cxn>
                <a:cxn ang="0">
                  <a:pos x="1" y="205"/>
                </a:cxn>
                <a:cxn ang="0">
                  <a:pos x="0" y="205"/>
                </a:cxn>
                <a:cxn ang="0">
                  <a:pos x="1" y="191"/>
                </a:cxn>
                <a:cxn ang="0">
                  <a:pos x="1" y="191"/>
                </a:cxn>
                <a:cxn ang="0">
                  <a:pos x="64" y="165"/>
                </a:cxn>
                <a:cxn ang="0">
                  <a:pos x="90" y="102"/>
                </a:cxn>
                <a:cxn ang="0">
                  <a:pos x="1" y="13"/>
                </a:cxn>
                <a:cxn ang="0">
                  <a:pos x="1" y="0"/>
                </a:cxn>
              </a:cxnLst>
              <a:rect l="0" t="0" r="r" b="b"/>
              <a:pathLst>
                <a:path w="103" h="205">
                  <a:moveTo>
                    <a:pt x="1" y="0"/>
                  </a:moveTo>
                  <a:cubicBezTo>
                    <a:pt x="57" y="0"/>
                    <a:pt x="103" y="46"/>
                    <a:pt x="103" y="102"/>
                  </a:cubicBezTo>
                  <a:cubicBezTo>
                    <a:pt x="103" y="130"/>
                    <a:pt x="93" y="156"/>
                    <a:pt x="73" y="175"/>
                  </a:cubicBezTo>
                  <a:cubicBezTo>
                    <a:pt x="54" y="194"/>
                    <a:pt x="28" y="205"/>
                    <a:pt x="1" y="205"/>
                  </a:cubicBezTo>
                  <a:cubicBezTo>
                    <a:pt x="1" y="205"/>
                    <a:pt x="1" y="205"/>
                    <a:pt x="0" y="205"/>
                  </a:cubicBezTo>
                  <a:cubicBezTo>
                    <a:pt x="1" y="191"/>
                    <a:pt x="1" y="191"/>
                    <a:pt x="1" y="191"/>
                  </a:cubicBezTo>
                  <a:cubicBezTo>
                    <a:pt x="1" y="191"/>
                    <a:pt x="1" y="191"/>
                    <a:pt x="1" y="191"/>
                  </a:cubicBezTo>
                  <a:cubicBezTo>
                    <a:pt x="24" y="191"/>
                    <a:pt x="47" y="182"/>
                    <a:pt x="64" y="165"/>
                  </a:cubicBezTo>
                  <a:cubicBezTo>
                    <a:pt x="80" y="148"/>
                    <a:pt x="90" y="126"/>
                    <a:pt x="90" y="102"/>
                  </a:cubicBezTo>
                  <a:cubicBezTo>
                    <a:pt x="90" y="53"/>
                    <a:pt x="50" y="13"/>
                    <a:pt x="1" y="13"/>
                  </a:cubicBezTo>
                  <a:cubicBezTo>
                    <a:pt x="1" y="0"/>
                    <a:pt x="1" y="0"/>
                    <a:pt x="1" y="0"/>
                  </a:cubicBezTo>
                  <a:close/>
                </a:path>
              </a:pathLst>
            </a:custGeom>
            <a:solidFill>
              <a:srgbClr val="2C587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4" name="Freeform 501">
              <a:extLst>
                <a:ext uri="{FF2B5EF4-FFF2-40B4-BE49-F238E27FC236}">
                  <a16:creationId xmlns:a16="http://schemas.microsoft.com/office/drawing/2014/main" id="{CC89E899-17BB-4366-A096-0603AAF4BE7B}"/>
                </a:ext>
              </a:extLst>
            </p:cNvPr>
            <p:cNvSpPr>
              <a:spLocks/>
            </p:cNvSpPr>
            <p:nvPr/>
          </p:nvSpPr>
          <p:spPr bwMode="auto">
            <a:xfrm>
              <a:off x="6891394" y="599323"/>
              <a:ext cx="229456" cy="232078"/>
            </a:xfrm>
            <a:custGeom>
              <a:avLst/>
              <a:gdLst/>
              <a:ahLst/>
              <a:cxnLst>
                <a:cxn ang="0">
                  <a:pos x="58" y="132"/>
                </a:cxn>
                <a:cxn ang="0">
                  <a:pos x="130" y="60"/>
                </a:cxn>
                <a:cxn ang="0">
                  <a:pos x="148" y="62"/>
                </a:cxn>
                <a:cxn ang="0">
                  <a:pos x="125" y="12"/>
                </a:cxn>
                <a:cxn ang="0">
                  <a:pos x="109" y="0"/>
                </a:cxn>
                <a:cxn ang="0">
                  <a:pos x="108" y="4"/>
                </a:cxn>
                <a:cxn ang="0">
                  <a:pos x="108" y="21"/>
                </a:cxn>
                <a:cxn ang="0">
                  <a:pos x="91" y="25"/>
                </a:cxn>
                <a:cxn ang="0">
                  <a:pos x="83" y="12"/>
                </a:cxn>
                <a:cxn ang="0">
                  <a:pos x="73" y="9"/>
                </a:cxn>
                <a:cxn ang="0">
                  <a:pos x="49" y="23"/>
                </a:cxn>
                <a:cxn ang="0">
                  <a:pos x="47" y="32"/>
                </a:cxn>
                <a:cxn ang="0">
                  <a:pos x="55" y="47"/>
                </a:cxn>
                <a:cxn ang="0">
                  <a:pos x="43" y="59"/>
                </a:cxn>
                <a:cxn ang="0">
                  <a:pos x="29" y="51"/>
                </a:cxn>
                <a:cxn ang="0">
                  <a:pos x="20" y="54"/>
                </a:cxn>
                <a:cxn ang="0">
                  <a:pos x="6" y="78"/>
                </a:cxn>
                <a:cxn ang="0">
                  <a:pos x="8" y="87"/>
                </a:cxn>
                <a:cxn ang="0">
                  <a:pos x="23" y="96"/>
                </a:cxn>
                <a:cxn ang="0">
                  <a:pos x="18" y="113"/>
                </a:cxn>
                <a:cxn ang="0">
                  <a:pos x="2" y="113"/>
                </a:cxn>
                <a:cxn ang="0">
                  <a:pos x="0" y="113"/>
                </a:cxn>
                <a:cxn ang="0">
                  <a:pos x="61" y="150"/>
                </a:cxn>
                <a:cxn ang="0">
                  <a:pos x="58" y="132"/>
                </a:cxn>
              </a:cxnLst>
              <a:rect l="0" t="0" r="r" b="b"/>
              <a:pathLst>
                <a:path w="148" h="150">
                  <a:moveTo>
                    <a:pt x="58" y="132"/>
                  </a:moveTo>
                  <a:cubicBezTo>
                    <a:pt x="58" y="92"/>
                    <a:pt x="91" y="60"/>
                    <a:pt x="130" y="60"/>
                  </a:cubicBezTo>
                  <a:cubicBezTo>
                    <a:pt x="137" y="60"/>
                    <a:pt x="143" y="61"/>
                    <a:pt x="148" y="62"/>
                  </a:cubicBezTo>
                  <a:cubicBezTo>
                    <a:pt x="147" y="43"/>
                    <a:pt x="139" y="26"/>
                    <a:pt x="125" y="12"/>
                  </a:cubicBezTo>
                  <a:cubicBezTo>
                    <a:pt x="120" y="7"/>
                    <a:pt x="115" y="3"/>
                    <a:pt x="109" y="0"/>
                  </a:cubicBezTo>
                  <a:cubicBezTo>
                    <a:pt x="108" y="1"/>
                    <a:pt x="108" y="2"/>
                    <a:pt x="108" y="4"/>
                  </a:cubicBezTo>
                  <a:cubicBezTo>
                    <a:pt x="108" y="21"/>
                    <a:pt x="108" y="21"/>
                    <a:pt x="108" y="21"/>
                  </a:cubicBezTo>
                  <a:cubicBezTo>
                    <a:pt x="102" y="22"/>
                    <a:pt x="96" y="23"/>
                    <a:pt x="91" y="25"/>
                  </a:cubicBezTo>
                  <a:cubicBezTo>
                    <a:pt x="83" y="12"/>
                    <a:pt x="83" y="12"/>
                    <a:pt x="83" y="12"/>
                  </a:cubicBezTo>
                  <a:cubicBezTo>
                    <a:pt x="81" y="8"/>
                    <a:pt x="77" y="7"/>
                    <a:pt x="73" y="9"/>
                  </a:cubicBezTo>
                  <a:cubicBezTo>
                    <a:pt x="49" y="23"/>
                    <a:pt x="49" y="23"/>
                    <a:pt x="49" y="23"/>
                  </a:cubicBezTo>
                  <a:cubicBezTo>
                    <a:pt x="46" y="25"/>
                    <a:pt x="45" y="29"/>
                    <a:pt x="47" y="32"/>
                  </a:cubicBezTo>
                  <a:cubicBezTo>
                    <a:pt x="55" y="47"/>
                    <a:pt x="55" y="47"/>
                    <a:pt x="55" y="47"/>
                  </a:cubicBezTo>
                  <a:cubicBezTo>
                    <a:pt x="51" y="51"/>
                    <a:pt x="47" y="55"/>
                    <a:pt x="43" y="59"/>
                  </a:cubicBezTo>
                  <a:cubicBezTo>
                    <a:pt x="29" y="51"/>
                    <a:pt x="29" y="51"/>
                    <a:pt x="29" y="51"/>
                  </a:cubicBezTo>
                  <a:cubicBezTo>
                    <a:pt x="26" y="49"/>
                    <a:pt x="22" y="51"/>
                    <a:pt x="20" y="54"/>
                  </a:cubicBezTo>
                  <a:cubicBezTo>
                    <a:pt x="6" y="78"/>
                    <a:pt x="6" y="78"/>
                    <a:pt x="6" y="78"/>
                  </a:cubicBezTo>
                  <a:cubicBezTo>
                    <a:pt x="4" y="81"/>
                    <a:pt x="5" y="85"/>
                    <a:pt x="8" y="87"/>
                  </a:cubicBezTo>
                  <a:cubicBezTo>
                    <a:pt x="23" y="96"/>
                    <a:pt x="23" y="96"/>
                    <a:pt x="23" y="96"/>
                  </a:cubicBezTo>
                  <a:cubicBezTo>
                    <a:pt x="21" y="101"/>
                    <a:pt x="19" y="107"/>
                    <a:pt x="18" y="113"/>
                  </a:cubicBezTo>
                  <a:cubicBezTo>
                    <a:pt x="2" y="113"/>
                    <a:pt x="2" y="113"/>
                    <a:pt x="2" y="113"/>
                  </a:cubicBezTo>
                  <a:cubicBezTo>
                    <a:pt x="1" y="113"/>
                    <a:pt x="0" y="113"/>
                    <a:pt x="0" y="113"/>
                  </a:cubicBezTo>
                  <a:cubicBezTo>
                    <a:pt x="13" y="134"/>
                    <a:pt x="35" y="148"/>
                    <a:pt x="61" y="150"/>
                  </a:cubicBezTo>
                  <a:cubicBezTo>
                    <a:pt x="59" y="144"/>
                    <a:pt x="58" y="138"/>
                    <a:pt x="58" y="132"/>
                  </a:cubicBezTo>
                  <a:close/>
                </a:path>
              </a:pathLst>
            </a:custGeom>
            <a:solidFill>
              <a:srgbClr val="A6DAE9"/>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5" name="Freeform 502">
              <a:extLst>
                <a:ext uri="{FF2B5EF4-FFF2-40B4-BE49-F238E27FC236}">
                  <a16:creationId xmlns:a16="http://schemas.microsoft.com/office/drawing/2014/main" id="{92E05EA6-5894-493C-ABF6-01ECA90F48AB}"/>
                </a:ext>
              </a:extLst>
            </p:cNvPr>
            <p:cNvSpPr>
              <a:spLocks/>
            </p:cNvSpPr>
            <p:nvPr/>
          </p:nvSpPr>
          <p:spPr bwMode="auto">
            <a:xfrm>
              <a:off x="6891394" y="774365"/>
              <a:ext cx="95060" cy="57036"/>
            </a:xfrm>
            <a:custGeom>
              <a:avLst/>
              <a:gdLst/>
              <a:ahLst/>
              <a:cxnLst>
                <a:cxn ang="0">
                  <a:pos x="18" y="0"/>
                </a:cxn>
                <a:cxn ang="0">
                  <a:pos x="18" y="0"/>
                </a:cxn>
                <a:cxn ang="0">
                  <a:pos x="2" y="0"/>
                </a:cxn>
                <a:cxn ang="0">
                  <a:pos x="0" y="0"/>
                </a:cxn>
                <a:cxn ang="0">
                  <a:pos x="2" y="3"/>
                </a:cxn>
                <a:cxn ang="0">
                  <a:pos x="3" y="5"/>
                </a:cxn>
                <a:cxn ang="0">
                  <a:pos x="7" y="10"/>
                </a:cxn>
                <a:cxn ang="0">
                  <a:pos x="9" y="12"/>
                </a:cxn>
                <a:cxn ang="0">
                  <a:pos x="12" y="15"/>
                </a:cxn>
                <a:cxn ang="0">
                  <a:pos x="15" y="18"/>
                </a:cxn>
                <a:cxn ang="0">
                  <a:pos x="18" y="20"/>
                </a:cxn>
                <a:cxn ang="0">
                  <a:pos x="20" y="22"/>
                </a:cxn>
                <a:cxn ang="0">
                  <a:pos x="24" y="25"/>
                </a:cxn>
                <a:cxn ang="0">
                  <a:pos x="27" y="26"/>
                </a:cxn>
                <a:cxn ang="0">
                  <a:pos x="32" y="29"/>
                </a:cxn>
                <a:cxn ang="0">
                  <a:pos x="34" y="30"/>
                </a:cxn>
                <a:cxn ang="0">
                  <a:pos x="38" y="32"/>
                </a:cxn>
                <a:cxn ang="0">
                  <a:pos x="41" y="33"/>
                </a:cxn>
                <a:cxn ang="0">
                  <a:pos x="46" y="34"/>
                </a:cxn>
                <a:cxn ang="0">
                  <a:pos x="48" y="35"/>
                </a:cxn>
                <a:cxn ang="0">
                  <a:pos x="54" y="36"/>
                </a:cxn>
                <a:cxn ang="0">
                  <a:pos x="57" y="37"/>
                </a:cxn>
                <a:cxn ang="0">
                  <a:pos x="61" y="37"/>
                </a:cxn>
                <a:cxn ang="0">
                  <a:pos x="59" y="28"/>
                </a:cxn>
                <a:cxn ang="0">
                  <a:pos x="18" y="0"/>
                </a:cxn>
              </a:cxnLst>
              <a:rect l="0" t="0" r="r" b="b"/>
              <a:pathLst>
                <a:path w="61" h="37">
                  <a:moveTo>
                    <a:pt x="18" y="0"/>
                  </a:moveTo>
                  <a:cubicBezTo>
                    <a:pt x="18" y="0"/>
                    <a:pt x="18" y="0"/>
                    <a:pt x="18" y="0"/>
                  </a:cubicBezTo>
                  <a:cubicBezTo>
                    <a:pt x="2" y="0"/>
                    <a:pt x="2" y="0"/>
                    <a:pt x="2" y="0"/>
                  </a:cubicBezTo>
                  <a:cubicBezTo>
                    <a:pt x="1" y="0"/>
                    <a:pt x="0" y="0"/>
                    <a:pt x="0" y="0"/>
                  </a:cubicBezTo>
                  <a:cubicBezTo>
                    <a:pt x="0" y="1"/>
                    <a:pt x="1" y="2"/>
                    <a:pt x="2" y="3"/>
                  </a:cubicBezTo>
                  <a:cubicBezTo>
                    <a:pt x="2" y="4"/>
                    <a:pt x="3" y="5"/>
                    <a:pt x="3" y="5"/>
                  </a:cubicBezTo>
                  <a:cubicBezTo>
                    <a:pt x="4" y="7"/>
                    <a:pt x="6" y="8"/>
                    <a:pt x="7" y="10"/>
                  </a:cubicBezTo>
                  <a:cubicBezTo>
                    <a:pt x="8" y="10"/>
                    <a:pt x="8" y="11"/>
                    <a:pt x="9" y="12"/>
                  </a:cubicBezTo>
                  <a:cubicBezTo>
                    <a:pt x="10" y="13"/>
                    <a:pt x="11" y="14"/>
                    <a:pt x="12" y="15"/>
                  </a:cubicBezTo>
                  <a:cubicBezTo>
                    <a:pt x="13" y="16"/>
                    <a:pt x="14" y="17"/>
                    <a:pt x="15" y="18"/>
                  </a:cubicBezTo>
                  <a:cubicBezTo>
                    <a:pt x="16" y="18"/>
                    <a:pt x="17" y="19"/>
                    <a:pt x="18" y="20"/>
                  </a:cubicBezTo>
                  <a:cubicBezTo>
                    <a:pt x="18" y="20"/>
                    <a:pt x="19" y="21"/>
                    <a:pt x="20" y="22"/>
                  </a:cubicBezTo>
                  <a:cubicBezTo>
                    <a:pt x="21" y="23"/>
                    <a:pt x="23" y="24"/>
                    <a:pt x="24" y="25"/>
                  </a:cubicBezTo>
                  <a:cubicBezTo>
                    <a:pt x="25" y="25"/>
                    <a:pt x="26" y="26"/>
                    <a:pt x="27" y="26"/>
                  </a:cubicBezTo>
                  <a:cubicBezTo>
                    <a:pt x="28" y="27"/>
                    <a:pt x="30" y="28"/>
                    <a:pt x="32" y="29"/>
                  </a:cubicBezTo>
                  <a:cubicBezTo>
                    <a:pt x="32" y="29"/>
                    <a:pt x="33" y="30"/>
                    <a:pt x="34" y="30"/>
                  </a:cubicBezTo>
                  <a:cubicBezTo>
                    <a:pt x="35" y="31"/>
                    <a:pt x="36" y="31"/>
                    <a:pt x="38" y="32"/>
                  </a:cubicBezTo>
                  <a:cubicBezTo>
                    <a:pt x="39" y="32"/>
                    <a:pt x="40" y="32"/>
                    <a:pt x="41" y="33"/>
                  </a:cubicBezTo>
                  <a:cubicBezTo>
                    <a:pt x="42" y="33"/>
                    <a:pt x="44" y="34"/>
                    <a:pt x="46" y="34"/>
                  </a:cubicBezTo>
                  <a:cubicBezTo>
                    <a:pt x="47" y="34"/>
                    <a:pt x="47" y="35"/>
                    <a:pt x="48" y="35"/>
                  </a:cubicBezTo>
                  <a:cubicBezTo>
                    <a:pt x="50" y="35"/>
                    <a:pt x="52" y="36"/>
                    <a:pt x="54" y="36"/>
                  </a:cubicBezTo>
                  <a:cubicBezTo>
                    <a:pt x="55" y="36"/>
                    <a:pt x="56" y="36"/>
                    <a:pt x="57" y="37"/>
                  </a:cubicBezTo>
                  <a:cubicBezTo>
                    <a:pt x="58" y="37"/>
                    <a:pt x="59" y="37"/>
                    <a:pt x="61" y="37"/>
                  </a:cubicBezTo>
                  <a:cubicBezTo>
                    <a:pt x="60" y="34"/>
                    <a:pt x="59" y="31"/>
                    <a:pt x="59" y="28"/>
                  </a:cubicBezTo>
                  <a:cubicBezTo>
                    <a:pt x="43" y="23"/>
                    <a:pt x="28" y="13"/>
                    <a:pt x="18" y="0"/>
                  </a:cubicBezTo>
                  <a:close/>
                </a:path>
              </a:pathLst>
            </a:custGeom>
            <a:solidFill>
              <a:srgbClr val="8FC4D7"/>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18" name="CasellaDiTesto 17">
            <a:extLst>
              <a:ext uri="{FF2B5EF4-FFF2-40B4-BE49-F238E27FC236}">
                <a16:creationId xmlns:a16="http://schemas.microsoft.com/office/drawing/2014/main" id="{E594C7CD-C643-4108-9D31-134EFCB617F1}"/>
              </a:ext>
            </a:extLst>
          </p:cNvPr>
          <p:cNvSpPr txBox="1"/>
          <p:nvPr/>
        </p:nvSpPr>
        <p:spPr>
          <a:xfrm>
            <a:off x="4034505" y="3814978"/>
            <a:ext cx="2570994" cy="2062103"/>
          </a:xfrm>
          <a:prstGeom prst="rect">
            <a:avLst/>
          </a:prstGeom>
          <a:noFill/>
        </p:spPr>
        <p:txBody>
          <a:bodyPr wrap="square" rtlCol="0">
            <a:spAutoFit/>
          </a:bodyPr>
          <a:lstStyle/>
          <a:p>
            <a:pPr algn="ctr"/>
            <a:r>
              <a:rPr lang="it-IT" sz="1600" i="1" dirty="0">
                <a:solidFill>
                  <a:schemeClr val="bg1"/>
                </a:solidFill>
                <a:latin typeface="+mj-lt"/>
              </a:rPr>
              <a:t>Il Regolamento non dispone condizioni abilitanti specifiche .</a:t>
            </a:r>
          </a:p>
          <a:p>
            <a:pPr algn="ctr"/>
            <a:r>
              <a:rPr lang="it-IT" sz="1600" i="1" dirty="0">
                <a:solidFill>
                  <a:schemeClr val="bg1"/>
                </a:solidFill>
                <a:latin typeface="+mj-lt"/>
              </a:rPr>
              <a:t>L’applicazione della condizione abilitante dipende dal modo di attuare le strategie territoriali </a:t>
            </a:r>
          </a:p>
          <a:p>
            <a:pPr algn="ctr"/>
            <a:r>
              <a:rPr lang="it-IT" sz="1600" i="1" dirty="0">
                <a:solidFill>
                  <a:schemeClr val="bg1"/>
                </a:solidFill>
                <a:latin typeface="+mj-lt"/>
              </a:rPr>
              <a:t>(vedi seguito)</a:t>
            </a:r>
          </a:p>
        </p:txBody>
      </p:sp>
      <p:sp>
        <p:nvSpPr>
          <p:cNvPr id="21" name="CasellaDiTesto 20">
            <a:extLst>
              <a:ext uri="{FF2B5EF4-FFF2-40B4-BE49-F238E27FC236}">
                <a16:creationId xmlns:a16="http://schemas.microsoft.com/office/drawing/2014/main" id="{91D96D03-0509-4303-A09A-2B7DB1FE1419}"/>
              </a:ext>
            </a:extLst>
          </p:cNvPr>
          <p:cNvSpPr txBox="1"/>
          <p:nvPr/>
        </p:nvSpPr>
        <p:spPr>
          <a:xfrm>
            <a:off x="1134385" y="3580414"/>
            <a:ext cx="1646605" cy="307777"/>
          </a:xfrm>
          <a:prstGeom prst="rect">
            <a:avLst/>
          </a:prstGeom>
          <a:noFill/>
        </p:spPr>
        <p:txBody>
          <a:bodyPr wrap="none" rtlCol="0">
            <a:spAutoFit/>
          </a:bodyPr>
          <a:lstStyle/>
          <a:p>
            <a:r>
              <a:rPr lang="it-IT" sz="1400" b="1" dirty="0">
                <a:solidFill>
                  <a:schemeClr val="accent1">
                    <a:lumMod val="75000"/>
                  </a:schemeClr>
                </a:solidFill>
              </a:rPr>
              <a:t>OBIETTIVI SPECIFICI</a:t>
            </a:r>
          </a:p>
        </p:txBody>
      </p:sp>
      <p:grpSp>
        <p:nvGrpSpPr>
          <p:cNvPr id="269" name="Group 6716">
            <a:extLst>
              <a:ext uri="{FF2B5EF4-FFF2-40B4-BE49-F238E27FC236}">
                <a16:creationId xmlns:a16="http://schemas.microsoft.com/office/drawing/2014/main" id="{2E3D9133-A296-4CFE-AE95-6257836C7711}"/>
              </a:ext>
            </a:extLst>
          </p:cNvPr>
          <p:cNvGrpSpPr/>
          <p:nvPr/>
        </p:nvGrpSpPr>
        <p:grpSpPr>
          <a:xfrm>
            <a:off x="3685670" y="2886515"/>
            <a:ext cx="838433" cy="830998"/>
            <a:chOff x="4450249" y="608880"/>
            <a:chExt cx="1587506" cy="1585917"/>
          </a:xfrm>
        </p:grpSpPr>
        <p:sp>
          <p:nvSpPr>
            <p:cNvPr id="270" name="Freeform 3510">
              <a:extLst>
                <a:ext uri="{FF2B5EF4-FFF2-40B4-BE49-F238E27FC236}">
                  <a16:creationId xmlns:a16="http://schemas.microsoft.com/office/drawing/2014/main" id="{AC7562FC-0CB9-45E6-9D64-19E9CA26E3D4}"/>
                </a:ext>
              </a:extLst>
            </p:cNvPr>
            <p:cNvSpPr>
              <a:spLocks/>
            </p:cNvSpPr>
            <p:nvPr/>
          </p:nvSpPr>
          <p:spPr bwMode="auto">
            <a:xfrm>
              <a:off x="4450249" y="608880"/>
              <a:ext cx="1587506" cy="1585917"/>
            </a:xfrm>
            <a:custGeom>
              <a:avLst/>
              <a:gdLst>
                <a:gd name="T0" fmla="*/ 500 w 1000"/>
                <a:gd name="T1" fmla="*/ 0 h 999"/>
                <a:gd name="T2" fmla="*/ 559 w 1000"/>
                <a:gd name="T3" fmla="*/ 3 h 999"/>
                <a:gd name="T4" fmla="*/ 614 w 1000"/>
                <a:gd name="T5" fmla="*/ 13 h 999"/>
                <a:gd name="T6" fmla="*/ 669 w 1000"/>
                <a:gd name="T7" fmla="*/ 28 h 999"/>
                <a:gd name="T8" fmla="*/ 720 w 1000"/>
                <a:gd name="T9" fmla="*/ 50 h 999"/>
                <a:gd name="T10" fmla="*/ 768 w 1000"/>
                <a:gd name="T11" fmla="*/ 77 h 999"/>
                <a:gd name="T12" fmla="*/ 813 w 1000"/>
                <a:gd name="T13" fmla="*/ 109 h 999"/>
                <a:gd name="T14" fmla="*/ 853 w 1000"/>
                <a:gd name="T15" fmla="*/ 146 h 999"/>
                <a:gd name="T16" fmla="*/ 890 w 1000"/>
                <a:gd name="T17" fmla="*/ 186 h 999"/>
                <a:gd name="T18" fmla="*/ 922 w 1000"/>
                <a:gd name="T19" fmla="*/ 231 h 999"/>
                <a:gd name="T20" fmla="*/ 949 w 1000"/>
                <a:gd name="T21" fmla="*/ 279 h 999"/>
                <a:gd name="T22" fmla="*/ 971 w 1000"/>
                <a:gd name="T23" fmla="*/ 330 h 999"/>
                <a:gd name="T24" fmla="*/ 987 w 1000"/>
                <a:gd name="T25" fmla="*/ 385 h 999"/>
                <a:gd name="T26" fmla="*/ 997 w 1000"/>
                <a:gd name="T27" fmla="*/ 441 h 999"/>
                <a:gd name="T28" fmla="*/ 1000 w 1000"/>
                <a:gd name="T29" fmla="*/ 499 h 999"/>
                <a:gd name="T30" fmla="*/ 997 w 1000"/>
                <a:gd name="T31" fmla="*/ 557 h 999"/>
                <a:gd name="T32" fmla="*/ 987 w 1000"/>
                <a:gd name="T33" fmla="*/ 614 h 999"/>
                <a:gd name="T34" fmla="*/ 971 w 1000"/>
                <a:gd name="T35" fmla="*/ 667 h 999"/>
                <a:gd name="T36" fmla="*/ 949 w 1000"/>
                <a:gd name="T37" fmla="*/ 719 h 999"/>
                <a:gd name="T38" fmla="*/ 922 w 1000"/>
                <a:gd name="T39" fmla="*/ 768 h 999"/>
                <a:gd name="T40" fmla="*/ 890 w 1000"/>
                <a:gd name="T41" fmla="*/ 813 h 999"/>
                <a:gd name="T42" fmla="*/ 853 w 1000"/>
                <a:gd name="T43" fmla="*/ 853 h 999"/>
                <a:gd name="T44" fmla="*/ 813 w 1000"/>
                <a:gd name="T45" fmla="*/ 890 h 999"/>
                <a:gd name="T46" fmla="*/ 768 w 1000"/>
                <a:gd name="T47" fmla="*/ 922 h 999"/>
                <a:gd name="T48" fmla="*/ 720 w 1000"/>
                <a:gd name="T49" fmla="*/ 949 h 999"/>
                <a:gd name="T50" fmla="*/ 669 w 1000"/>
                <a:gd name="T51" fmla="*/ 970 h 999"/>
                <a:gd name="T52" fmla="*/ 614 w 1000"/>
                <a:gd name="T53" fmla="*/ 986 h 999"/>
                <a:gd name="T54" fmla="*/ 559 w 1000"/>
                <a:gd name="T55" fmla="*/ 996 h 999"/>
                <a:gd name="T56" fmla="*/ 500 w 1000"/>
                <a:gd name="T57" fmla="*/ 999 h 999"/>
                <a:gd name="T58" fmla="*/ 442 w 1000"/>
                <a:gd name="T59" fmla="*/ 996 h 999"/>
                <a:gd name="T60" fmla="*/ 385 w 1000"/>
                <a:gd name="T61" fmla="*/ 986 h 999"/>
                <a:gd name="T62" fmla="*/ 332 w 1000"/>
                <a:gd name="T63" fmla="*/ 970 h 999"/>
                <a:gd name="T64" fmla="*/ 280 w 1000"/>
                <a:gd name="T65" fmla="*/ 949 h 999"/>
                <a:gd name="T66" fmla="*/ 232 w 1000"/>
                <a:gd name="T67" fmla="*/ 922 h 999"/>
                <a:gd name="T68" fmla="*/ 188 w 1000"/>
                <a:gd name="T69" fmla="*/ 890 h 999"/>
                <a:gd name="T70" fmla="*/ 146 w 1000"/>
                <a:gd name="T71" fmla="*/ 853 h 999"/>
                <a:gd name="T72" fmla="*/ 110 w 1000"/>
                <a:gd name="T73" fmla="*/ 813 h 999"/>
                <a:gd name="T74" fmla="*/ 77 w 1000"/>
                <a:gd name="T75" fmla="*/ 768 h 999"/>
                <a:gd name="T76" fmla="*/ 51 w 1000"/>
                <a:gd name="T77" fmla="*/ 719 h 999"/>
                <a:gd name="T78" fmla="*/ 29 w 1000"/>
                <a:gd name="T79" fmla="*/ 667 h 999"/>
                <a:gd name="T80" fmla="*/ 13 w 1000"/>
                <a:gd name="T81" fmla="*/ 614 h 999"/>
                <a:gd name="T82" fmla="*/ 3 w 1000"/>
                <a:gd name="T83" fmla="*/ 557 h 999"/>
                <a:gd name="T84" fmla="*/ 0 w 1000"/>
                <a:gd name="T85" fmla="*/ 499 h 999"/>
                <a:gd name="T86" fmla="*/ 3 w 1000"/>
                <a:gd name="T87" fmla="*/ 441 h 999"/>
                <a:gd name="T88" fmla="*/ 13 w 1000"/>
                <a:gd name="T89" fmla="*/ 385 h 999"/>
                <a:gd name="T90" fmla="*/ 29 w 1000"/>
                <a:gd name="T91" fmla="*/ 330 h 999"/>
                <a:gd name="T92" fmla="*/ 51 w 1000"/>
                <a:gd name="T93" fmla="*/ 279 h 999"/>
                <a:gd name="T94" fmla="*/ 77 w 1000"/>
                <a:gd name="T95" fmla="*/ 231 h 999"/>
                <a:gd name="T96" fmla="*/ 110 w 1000"/>
                <a:gd name="T97" fmla="*/ 186 h 999"/>
                <a:gd name="T98" fmla="*/ 146 w 1000"/>
                <a:gd name="T99" fmla="*/ 146 h 999"/>
                <a:gd name="T100" fmla="*/ 188 w 1000"/>
                <a:gd name="T101" fmla="*/ 109 h 999"/>
                <a:gd name="T102" fmla="*/ 232 w 1000"/>
                <a:gd name="T103" fmla="*/ 77 h 999"/>
                <a:gd name="T104" fmla="*/ 280 w 1000"/>
                <a:gd name="T105" fmla="*/ 50 h 999"/>
                <a:gd name="T106" fmla="*/ 332 w 1000"/>
                <a:gd name="T107" fmla="*/ 28 h 999"/>
                <a:gd name="T108" fmla="*/ 385 w 1000"/>
                <a:gd name="T109" fmla="*/ 13 h 999"/>
                <a:gd name="T110" fmla="*/ 442 w 1000"/>
                <a:gd name="T111" fmla="*/ 3 h 999"/>
                <a:gd name="T112" fmla="*/ 500 w 1000"/>
                <a:gd name="T113" fmla="*/ 0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0" h="999">
                  <a:moveTo>
                    <a:pt x="500" y="0"/>
                  </a:moveTo>
                  <a:lnTo>
                    <a:pt x="559" y="3"/>
                  </a:lnTo>
                  <a:lnTo>
                    <a:pt x="614" y="13"/>
                  </a:lnTo>
                  <a:lnTo>
                    <a:pt x="669" y="28"/>
                  </a:lnTo>
                  <a:lnTo>
                    <a:pt x="720" y="50"/>
                  </a:lnTo>
                  <a:lnTo>
                    <a:pt x="768" y="77"/>
                  </a:lnTo>
                  <a:lnTo>
                    <a:pt x="813" y="109"/>
                  </a:lnTo>
                  <a:lnTo>
                    <a:pt x="853" y="146"/>
                  </a:lnTo>
                  <a:lnTo>
                    <a:pt x="890" y="186"/>
                  </a:lnTo>
                  <a:lnTo>
                    <a:pt x="922" y="231"/>
                  </a:lnTo>
                  <a:lnTo>
                    <a:pt x="949" y="279"/>
                  </a:lnTo>
                  <a:lnTo>
                    <a:pt x="971" y="330"/>
                  </a:lnTo>
                  <a:lnTo>
                    <a:pt x="987" y="385"/>
                  </a:lnTo>
                  <a:lnTo>
                    <a:pt x="997" y="441"/>
                  </a:lnTo>
                  <a:lnTo>
                    <a:pt x="1000" y="499"/>
                  </a:lnTo>
                  <a:lnTo>
                    <a:pt x="997" y="557"/>
                  </a:lnTo>
                  <a:lnTo>
                    <a:pt x="987" y="614"/>
                  </a:lnTo>
                  <a:lnTo>
                    <a:pt x="971" y="667"/>
                  </a:lnTo>
                  <a:lnTo>
                    <a:pt x="949" y="719"/>
                  </a:lnTo>
                  <a:lnTo>
                    <a:pt x="922" y="768"/>
                  </a:lnTo>
                  <a:lnTo>
                    <a:pt x="890" y="813"/>
                  </a:lnTo>
                  <a:lnTo>
                    <a:pt x="853" y="853"/>
                  </a:lnTo>
                  <a:lnTo>
                    <a:pt x="813" y="890"/>
                  </a:lnTo>
                  <a:lnTo>
                    <a:pt x="768" y="922"/>
                  </a:lnTo>
                  <a:lnTo>
                    <a:pt x="720" y="949"/>
                  </a:lnTo>
                  <a:lnTo>
                    <a:pt x="669" y="970"/>
                  </a:lnTo>
                  <a:lnTo>
                    <a:pt x="614" y="986"/>
                  </a:lnTo>
                  <a:lnTo>
                    <a:pt x="559" y="996"/>
                  </a:lnTo>
                  <a:lnTo>
                    <a:pt x="500" y="999"/>
                  </a:lnTo>
                  <a:lnTo>
                    <a:pt x="442" y="996"/>
                  </a:lnTo>
                  <a:lnTo>
                    <a:pt x="385" y="986"/>
                  </a:lnTo>
                  <a:lnTo>
                    <a:pt x="332" y="970"/>
                  </a:lnTo>
                  <a:lnTo>
                    <a:pt x="280" y="949"/>
                  </a:lnTo>
                  <a:lnTo>
                    <a:pt x="232" y="922"/>
                  </a:lnTo>
                  <a:lnTo>
                    <a:pt x="188" y="890"/>
                  </a:lnTo>
                  <a:lnTo>
                    <a:pt x="146" y="853"/>
                  </a:lnTo>
                  <a:lnTo>
                    <a:pt x="110" y="813"/>
                  </a:lnTo>
                  <a:lnTo>
                    <a:pt x="77" y="768"/>
                  </a:lnTo>
                  <a:lnTo>
                    <a:pt x="51" y="719"/>
                  </a:lnTo>
                  <a:lnTo>
                    <a:pt x="29" y="667"/>
                  </a:lnTo>
                  <a:lnTo>
                    <a:pt x="13" y="614"/>
                  </a:lnTo>
                  <a:lnTo>
                    <a:pt x="3" y="557"/>
                  </a:lnTo>
                  <a:lnTo>
                    <a:pt x="0" y="499"/>
                  </a:lnTo>
                  <a:lnTo>
                    <a:pt x="3" y="441"/>
                  </a:lnTo>
                  <a:lnTo>
                    <a:pt x="13" y="385"/>
                  </a:lnTo>
                  <a:lnTo>
                    <a:pt x="29" y="330"/>
                  </a:lnTo>
                  <a:lnTo>
                    <a:pt x="51" y="279"/>
                  </a:lnTo>
                  <a:lnTo>
                    <a:pt x="77" y="231"/>
                  </a:lnTo>
                  <a:lnTo>
                    <a:pt x="110" y="186"/>
                  </a:lnTo>
                  <a:lnTo>
                    <a:pt x="146" y="146"/>
                  </a:lnTo>
                  <a:lnTo>
                    <a:pt x="188" y="109"/>
                  </a:lnTo>
                  <a:lnTo>
                    <a:pt x="232" y="77"/>
                  </a:lnTo>
                  <a:lnTo>
                    <a:pt x="280" y="50"/>
                  </a:lnTo>
                  <a:lnTo>
                    <a:pt x="332" y="28"/>
                  </a:lnTo>
                  <a:lnTo>
                    <a:pt x="385" y="13"/>
                  </a:lnTo>
                  <a:lnTo>
                    <a:pt x="442" y="3"/>
                  </a:lnTo>
                  <a:lnTo>
                    <a:pt x="500" y="0"/>
                  </a:lnTo>
                  <a:close/>
                </a:path>
              </a:pathLst>
            </a:custGeom>
            <a:solidFill>
              <a:srgbClr val="4BECFB"/>
            </a:solidFill>
            <a:ln w="0">
              <a:solidFill>
                <a:srgbClr val="4BECF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Rectangle 3511">
              <a:extLst>
                <a:ext uri="{FF2B5EF4-FFF2-40B4-BE49-F238E27FC236}">
                  <a16:creationId xmlns:a16="http://schemas.microsoft.com/office/drawing/2014/main" id="{A0F4D188-B185-48DF-BFA6-E9AC1FF878BA}"/>
                </a:ext>
              </a:extLst>
            </p:cNvPr>
            <p:cNvSpPr>
              <a:spLocks noChangeArrowheads="1"/>
            </p:cNvSpPr>
            <p:nvPr/>
          </p:nvSpPr>
          <p:spPr bwMode="auto">
            <a:xfrm>
              <a:off x="4834425" y="900981"/>
              <a:ext cx="1588" cy="1588"/>
            </a:xfrm>
            <a:prstGeom prst="rect">
              <a:avLst/>
            </a:prstGeom>
            <a:solidFill>
              <a:srgbClr val="39A4F5"/>
            </a:solidFill>
            <a:ln w="0">
              <a:solidFill>
                <a:srgbClr val="39A4F5"/>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3512">
              <a:extLst>
                <a:ext uri="{FF2B5EF4-FFF2-40B4-BE49-F238E27FC236}">
                  <a16:creationId xmlns:a16="http://schemas.microsoft.com/office/drawing/2014/main" id="{B4E1B749-5301-44A5-A4EE-0AAD0FC658D3}"/>
                </a:ext>
              </a:extLst>
            </p:cNvPr>
            <p:cNvSpPr>
              <a:spLocks/>
            </p:cNvSpPr>
            <p:nvPr/>
          </p:nvSpPr>
          <p:spPr bwMode="auto">
            <a:xfrm>
              <a:off x="4834425" y="900981"/>
              <a:ext cx="36513" cy="34925"/>
            </a:xfrm>
            <a:custGeom>
              <a:avLst/>
              <a:gdLst>
                <a:gd name="T0" fmla="*/ 0 w 23"/>
                <a:gd name="T1" fmla="*/ 0 h 22"/>
                <a:gd name="T2" fmla="*/ 23 w 23"/>
                <a:gd name="T3" fmla="*/ 0 h 22"/>
                <a:gd name="T4" fmla="*/ 0 w 23"/>
                <a:gd name="T5" fmla="*/ 22 h 22"/>
                <a:gd name="T6" fmla="*/ 0 w 23"/>
                <a:gd name="T7" fmla="*/ 0 h 22"/>
                <a:gd name="T8" fmla="*/ 0 w 23"/>
                <a:gd name="T9" fmla="*/ 0 h 22"/>
              </a:gdLst>
              <a:ahLst/>
              <a:cxnLst>
                <a:cxn ang="0">
                  <a:pos x="T0" y="T1"/>
                </a:cxn>
                <a:cxn ang="0">
                  <a:pos x="T2" y="T3"/>
                </a:cxn>
                <a:cxn ang="0">
                  <a:pos x="T4" y="T5"/>
                </a:cxn>
                <a:cxn ang="0">
                  <a:pos x="T6" y="T7"/>
                </a:cxn>
                <a:cxn ang="0">
                  <a:pos x="T8" y="T9"/>
                </a:cxn>
              </a:cxnLst>
              <a:rect l="0" t="0" r="r" b="b"/>
              <a:pathLst>
                <a:path w="23" h="22">
                  <a:moveTo>
                    <a:pt x="0" y="0"/>
                  </a:moveTo>
                  <a:lnTo>
                    <a:pt x="23" y="0"/>
                  </a:lnTo>
                  <a:lnTo>
                    <a:pt x="0" y="22"/>
                  </a:lnTo>
                  <a:lnTo>
                    <a:pt x="0" y="0"/>
                  </a:lnTo>
                  <a:lnTo>
                    <a:pt x="0" y="0"/>
                  </a:lnTo>
                  <a:close/>
                </a:path>
              </a:pathLst>
            </a:custGeom>
            <a:solidFill>
              <a:srgbClr val="39A4F5"/>
            </a:solidFill>
            <a:ln w="0">
              <a:solidFill>
                <a:srgbClr val="39A4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3513">
              <a:extLst>
                <a:ext uri="{FF2B5EF4-FFF2-40B4-BE49-F238E27FC236}">
                  <a16:creationId xmlns:a16="http://schemas.microsoft.com/office/drawing/2014/main" id="{0AD4384B-2A98-492C-8F1D-F39845186E0B}"/>
                </a:ext>
              </a:extLst>
            </p:cNvPr>
            <p:cNvSpPr>
              <a:spLocks/>
            </p:cNvSpPr>
            <p:nvPr/>
          </p:nvSpPr>
          <p:spPr bwMode="auto">
            <a:xfrm>
              <a:off x="4834425" y="900981"/>
              <a:ext cx="73025" cy="71438"/>
            </a:xfrm>
            <a:custGeom>
              <a:avLst/>
              <a:gdLst>
                <a:gd name="T0" fmla="*/ 23 w 46"/>
                <a:gd name="T1" fmla="*/ 0 h 45"/>
                <a:gd name="T2" fmla="*/ 46 w 46"/>
                <a:gd name="T3" fmla="*/ 0 h 45"/>
                <a:gd name="T4" fmla="*/ 34 w 46"/>
                <a:gd name="T5" fmla="*/ 12 h 45"/>
                <a:gd name="T6" fmla="*/ 12 w 46"/>
                <a:gd name="T7" fmla="*/ 12 h 45"/>
                <a:gd name="T8" fmla="*/ 12 w 46"/>
                <a:gd name="T9" fmla="*/ 33 h 45"/>
                <a:gd name="T10" fmla="*/ 0 w 46"/>
                <a:gd name="T11" fmla="*/ 45 h 45"/>
                <a:gd name="T12" fmla="*/ 0 w 46"/>
                <a:gd name="T13" fmla="*/ 22 h 45"/>
                <a:gd name="T14" fmla="*/ 23 w 46"/>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5">
                  <a:moveTo>
                    <a:pt x="23" y="0"/>
                  </a:moveTo>
                  <a:lnTo>
                    <a:pt x="46" y="0"/>
                  </a:lnTo>
                  <a:lnTo>
                    <a:pt x="34" y="12"/>
                  </a:lnTo>
                  <a:lnTo>
                    <a:pt x="12" y="12"/>
                  </a:lnTo>
                  <a:lnTo>
                    <a:pt x="12" y="33"/>
                  </a:lnTo>
                  <a:lnTo>
                    <a:pt x="0" y="45"/>
                  </a:lnTo>
                  <a:lnTo>
                    <a:pt x="0" y="22"/>
                  </a:lnTo>
                  <a:lnTo>
                    <a:pt x="23" y="0"/>
                  </a:lnTo>
                  <a:close/>
                </a:path>
              </a:pathLst>
            </a:custGeom>
            <a:solidFill>
              <a:srgbClr val="39A4F5"/>
            </a:solidFill>
            <a:ln w="0">
              <a:solidFill>
                <a:srgbClr val="39A4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3514">
              <a:extLst>
                <a:ext uri="{FF2B5EF4-FFF2-40B4-BE49-F238E27FC236}">
                  <a16:creationId xmlns:a16="http://schemas.microsoft.com/office/drawing/2014/main" id="{1EDBED6D-A966-401A-8A76-E589631E3CBE}"/>
                </a:ext>
              </a:extLst>
            </p:cNvPr>
            <p:cNvSpPr>
              <a:spLocks noEditPoints="1"/>
            </p:cNvSpPr>
            <p:nvPr/>
          </p:nvSpPr>
          <p:spPr bwMode="auto">
            <a:xfrm>
              <a:off x="4834425" y="900981"/>
              <a:ext cx="107950" cy="106363"/>
            </a:xfrm>
            <a:custGeom>
              <a:avLst/>
              <a:gdLst>
                <a:gd name="T0" fmla="*/ 12 w 68"/>
                <a:gd name="T1" fmla="*/ 33 h 67"/>
                <a:gd name="T2" fmla="*/ 12 w 68"/>
                <a:gd name="T3" fmla="*/ 55 h 67"/>
                <a:gd name="T4" fmla="*/ 0 w 68"/>
                <a:gd name="T5" fmla="*/ 67 h 67"/>
                <a:gd name="T6" fmla="*/ 0 w 68"/>
                <a:gd name="T7" fmla="*/ 45 h 67"/>
                <a:gd name="T8" fmla="*/ 12 w 68"/>
                <a:gd name="T9" fmla="*/ 33 h 67"/>
                <a:gd name="T10" fmla="*/ 46 w 68"/>
                <a:gd name="T11" fmla="*/ 0 h 67"/>
                <a:gd name="T12" fmla="*/ 68 w 68"/>
                <a:gd name="T13" fmla="*/ 0 h 67"/>
                <a:gd name="T14" fmla="*/ 56 w 68"/>
                <a:gd name="T15" fmla="*/ 12 h 67"/>
                <a:gd name="T16" fmla="*/ 34 w 68"/>
                <a:gd name="T17" fmla="*/ 12 h 67"/>
                <a:gd name="T18" fmla="*/ 46 w 68"/>
                <a:gd name="T1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7">
                  <a:moveTo>
                    <a:pt x="12" y="33"/>
                  </a:moveTo>
                  <a:lnTo>
                    <a:pt x="12" y="55"/>
                  </a:lnTo>
                  <a:lnTo>
                    <a:pt x="0" y="67"/>
                  </a:lnTo>
                  <a:lnTo>
                    <a:pt x="0" y="45"/>
                  </a:lnTo>
                  <a:lnTo>
                    <a:pt x="12" y="33"/>
                  </a:lnTo>
                  <a:close/>
                  <a:moveTo>
                    <a:pt x="46" y="0"/>
                  </a:moveTo>
                  <a:lnTo>
                    <a:pt x="68" y="0"/>
                  </a:lnTo>
                  <a:lnTo>
                    <a:pt x="56" y="12"/>
                  </a:lnTo>
                  <a:lnTo>
                    <a:pt x="34" y="12"/>
                  </a:lnTo>
                  <a:lnTo>
                    <a:pt x="46" y="0"/>
                  </a:lnTo>
                  <a:close/>
                </a:path>
              </a:pathLst>
            </a:custGeom>
            <a:solidFill>
              <a:srgbClr val="39A4F5"/>
            </a:solidFill>
            <a:ln w="0">
              <a:solidFill>
                <a:srgbClr val="39A4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3515">
              <a:extLst>
                <a:ext uri="{FF2B5EF4-FFF2-40B4-BE49-F238E27FC236}">
                  <a16:creationId xmlns:a16="http://schemas.microsoft.com/office/drawing/2014/main" id="{79D0F1F0-D0FB-4EC4-8801-070AFA2E83E3}"/>
                </a:ext>
              </a:extLst>
            </p:cNvPr>
            <p:cNvSpPr>
              <a:spLocks noEditPoints="1"/>
            </p:cNvSpPr>
            <p:nvPr/>
          </p:nvSpPr>
          <p:spPr bwMode="auto">
            <a:xfrm>
              <a:off x="4834425" y="900981"/>
              <a:ext cx="144463" cy="142875"/>
            </a:xfrm>
            <a:custGeom>
              <a:avLst/>
              <a:gdLst>
                <a:gd name="T0" fmla="*/ 12 w 91"/>
                <a:gd name="T1" fmla="*/ 55 h 90"/>
                <a:gd name="T2" fmla="*/ 12 w 91"/>
                <a:gd name="T3" fmla="*/ 78 h 90"/>
                <a:gd name="T4" fmla="*/ 0 w 91"/>
                <a:gd name="T5" fmla="*/ 90 h 90"/>
                <a:gd name="T6" fmla="*/ 0 w 91"/>
                <a:gd name="T7" fmla="*/ 67 h 90"/>
                <a:gd name="T8" fmla="*/ 12 w 91"/>
                <a:gd name="T9" fmla="*/ 55 h 90"/>
                <a:gd name="T10" fmla="*/ 68 w 91"/>
                <a:gd name="T11" fmla="*/ 0 h 90"/>
                <a:gd name="T12" fmla="*/ 91 w 91"/>
                <a:gd name="T13" fmla="*/ 0 h 90"/>
                <a:gd name="T14" fmla="*/ 79 w 91"/>
                <a:gd name="T15" fmla="*/ 12 h 90"/>
                <a:gd name="T16" fmla="*/ 56 w 91"/>
                <a:gd name="T17" fmla="*/ 12 h 90"/>
                <a:gd name="T18" fmla="*/ 68 w 91"/>
                <a:gd name="T1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0">
                  <a:moveTo>
                    <a:pt x="12" y="55"/>
                  </a:moveTo>
                  <a:lnTo>
                    <a:pt x="12" y="78"/>
                  </a:lnTo>
                  <a:lnTo>
                    <a:pt x="0" y="90"/>
                  </a:lnTo>
                  <a:lnTo>
                    <a:pt x="0" y="67"/>
                  </a:lnTo>
                  <a:lnTo>
                    <a:pt x="12" y="55"/>
                  </a:lnTo>
                  <a:close/>
                  <a:moveTo>
                    <a:pt x="68" y="0"/>
                  </a:moveTo>
                  <a:lnTo>
                    <a:pt x="91" y="0"/>
                  </a:lnTo>
                  <a:lnTo>
                    <a:pt x="79" y="12"/>
                  </a:lnTo>
                  <a:lnTo>
                    <a:pt x="56" y="12"/>
                  </a:lnTo>
                  <a:lnTo>
                    <a:pt x="68" y="0"/>
                  </a:lnTo>
                  <a:close/>
                </a:path>
              </a:pathLst>
            </a:custGeom>
            <a:solidFill>
              <a:srgbClr val="39A4F5"/>
            </a:solidFill>
            <a:ln w="0">
              <a:solidFill>
                <a:srgbClr val="39A4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3516">
              <a:extLst>
                <a:ext uri="{FF2B5EF4-FFF2-40B4-BE49-F238E27FC236}">
                  <a16:creationId xmlns:a16="http://schemas.microsoft.com/office/drawing/2014/main" id="{3797BEA7-99FC-4A42-899B-5D6EECB19AA7}"/>
                </a:ext>
              </a:extLst>
            </p:cNvPr>
            <p:cNvSpPr>
              <a:spLocks noEditPoints="1"/>
            </p:cNvSpPr>
            <p:nvPr/>
          </p:nvSpPr>
          <p:spPr bwMode="auto">
            <a:xfrm>
              <a:off x="4834425" y="900981"/>
              <a:ext cx="179388" cy="179388"/>
            </a:xfrm>
            <a:custGeom>
              <a:avLst/>
              <a:gdLst>
                <a:gd name="T0" fmla="*/ 12 w 113"/>
                <a:gd name="T1" fmla="*/ 78 h 113"/>
                <a:gd name="T2" fmla="*/ 12 w 113"/>
                <a:gd name="T3" fmla="*/ 101 h 113"/>
                <a:gd name="T4" fmla="*/ 0 w 113"/>
                <a:gd name="T5" fmla="*/ 113 h 113"/>
                <a:gd name="T6" fmla="*/ 0 w 113"/>
                <a:gd name="T7" fmla="*/ 90 h 113"/>
                <a:gd name="T8" fmla="*/ 12 w 113"/>
                <a:gd name="T9" fmla="*/ 78 h 113"/>
                <a:gd name="T10" fmla="*/ 91 w 113"/>
                <a:gd name="T11" fmla="*/ 0 h 113"/>
                <a:gd name="T12" fmla="*/ 113 w 113"/>
                <a:gd name="T13" fmla="*/ 0 h 113"/>
                <a:gd name="T14" fmla="*/ 101 w 113"/>
                <a:gd name="T15" fmla="*/ 12 h 113"/>
                <a:gd name="T16" fmla="*/ 79 w 113"/>
                <a:gd name="T17" fmla="*/ 12 h 113"/>
                <a:gd name="T18" fmla="*/ 91 w 113"/>
                <a:gd name="T1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13">
                  <a:moveTo>
                    <a:pt x="12" y="78"/>
                  </a:moveTo>
                  <a:lnTo>
                    <a:pt x="12" y="101"/>
                  </a:lnTo>
                  <a:lnTo>
                    <a:pt x="0" y="113"/>
                  </a:lnTo>
                  <a:lnTo>
                    <a:pt x="0" y="90"/>
                  </a:lnTo>
                  <a:lnTo>
                    <a:pt x="12" y="78"/>
                  </a:lnTo>
                  <a:close/>
                  <a:moveTo>
                    <a:pt x="91" y="0"/>
                  </a:moveTo>
                  <a:lnTo>
                    <a:pt x="113" y="0"/>
                  </a:lnTo>
                  <a:lnTo>
                    <a:pt x="101" y="12"/>
                  </a:lnTo>
                  <a:lnTo>
                    <a:pt x="79" y="12"/>
                  </a:lnTo>
                  <a:lnTo>
                    <a:pt x="91" y="0"/>
                  </a:lnTo>
                  <a:close/>
                </a:path>
              </a:pathLst>
            </a:custGeom>
            <a:solidFill>
              <a:srgbClr val="39A4F5"/>
            </a:solidFill>
            <a:ln w="0">
              <a:solidFill>
                <a:srgbClr val="39A4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3517">
              <a:extLst>
                <a:ext uri="{FF2B5EF4-FFF2-40B4-BE49-F238E27FC236}">
                  <a16:creationId xmlns:a16="http://schemas.microsoft.com/office/drawing/2014/main" id="{24D8B1D9-AE68-4F8E-9C1A-F397C891D3F9}"/>
                </a:ext>
              </a:extLst>
            </p:cNvPr>
            <p:cNvSpPr>
              <a:spLocks noEditPoints="1"/>
            </p:cNvSpPr>
            <p:nvPr/>
          </p:nvSpPr>
          <p:spPr bwMode="auto">
            <a:xfrm>
              <a:off x="4834425" y="900981"/>
              <a:ext cx="214313" cy="212726"/>
            </a:xfrm>
            <a:custGeom>
              <a:avLst/>
              <a:gdLst>
                <a:gd name="T0" fmla="*/ 12 w 135"/>
                <a:gd name="T1" fmla="*/ 101 h 134"/>
                <a:gd name="T2" fmla="*/ 12 w 135"/>
                <a:gd name="T3" fmla="*/ 122 h 134"/>
                <a:gd name="T4" fmla="*/ 0 w 135"/>
                <a:gd name="T5" fmla="*/ 134 h 134"/>
                <a:gd name="T6" fmla="*/ 0 w 135"/>
                <a:gd name="T7" fmla="*/ 113 h 134"/>
                <a:gd name="T8" fmla="*/ 12 w 135"/>
                <a:gd name="T9" fmla="*/ 101 h 134"/>
                <a:gd name="T10" fmla="*/ 113 w 135"/>
                <a:gd name="T11" fmla="*/ 0 h 134"/>
                <a:gd name="T12" fmla="*/ 135 w 135"/>
                <a:gd name="T13" fmla="*/ 0 h 134"/>
                <a:gd name="T14" fmla="*/ 123 w 135"/>
                <a:gd name="T15" fmla="*/ 12 h 134"/>
                <a:gd name="T16" fmla="*/ 101 w 135"/>
                <a:gd name="T17" fmla="*/ 12 h 134"/>
                <a:gd name="T18" fmla="*/ 113 w 135"/>
                <a:gd name="T19"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4">
                  <a:moveTo>
                    <a:pt x="12" y="101"/>
                  </a:moveTo>
                  <a:lnTo>
                    <a:pt x="12" y="122"/>
                  </a:lnTo>
                  <a:lnTo>
                    <a:pt x="0" y="134"/>
                  </a:lnTo>
                  <a:lnTo>
                    <a:pt x="0" y="113"/>
                  </a:lnTo>
                  <a:lnTo>
                    <a:pt x="12" y="101"/>
                  </a:lnTo>
                  <a:close/>
                  <a:moveTo>
                    <a:pt x="113" y="0"/>
                  </a:moveTo>
                  <a:lnTo>
                    <a:pt x="135" y="0"/>
                  </a:lnTo>
                  <a:lnTo>
                    <a:pt x="123" y="12"/>
                  </a:lnTo>
                  <a:lnTo>
                    <a:pt x="101" y="12"/>
                  </a:lnTo>
                  <a:lnTo>
                    <a:pt x="113" y="0"/>
                  </a:lnTo>
                  <a:close/>
                </a:path>
              </a:pathLst>
            </a:custGeom>
            <a:solidFill>
              <a:srgbClr val="39A4F5"/>
            </a:solidFill>
            <a:ln w="0">
              <a:solidFill>
                <a:srgbClr val="39A4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3518">
              <a:extLst>
                <a:ext uri="{FF2B5EF4-FFF2-40B4-BE49-F238E27FC236}">
                  <a16:creationId xmlns:a16="http://schemas.microsoft.com/office/drawing/2014/main" id="{B3ED1BB0-BD36-49BF-9262-1E0808E56A22}"/>
                </a:ext>
              </a:extLst>
            </p:cNvPr>
            <p:cNvSpPr>
              <a:spLocks noEditPoints="1"/>
            </p:cNvSpPr>
            <p:nvPr/>
          </p:nvSpPr>
          <p:spPr bwMode="auto">
            <a:xfrm>
              <a:off x="4834425" y="900981"/>
              <a:ext cx="249238" cy="249238"/>
            </a:xfrm>
            <a:custGeom>
              <a:avLst/>
              <a:gdLst>
                <a:gd name="T0" fmla="*/ 12 w 157"/>
                <a:gd name="T1" fmla="*/ 122 h 157"/>
                <a:gd name="T2" fmla="*/ 12 w 157"/>
                <a:gd name="T3" fmla="*/ 145 h 157"/>
                <a:gd name="T4" fmla="*/ 0 w 157"/>
                <a:gd name="T5" fmla="*/ 157 h 157"/>
                <a:gd name="T6" fmla="*/ 0 w 157"/>
                <a:gd name="T7" fmla="*/ 134 h 157"/>
                <a:gd name="T8" fmla="*/ 12 w 157"/>
                <a:gd name="T9" fmla="*/ 122 h 157"/>
                <a:gd name="T10" fmla="*/ 135 w 157"/>
                <a:gd name="T11" fmla="*/ 0 h 157"/>
                <a:gd name="T12" fmla="*/ 157 w 157"/>
                <a:gd name="T13" fmla="*/ 0 h 157"/>
                <a:gd name="T14" fmla="*/ 145 w 157"/>
                <a:gd name="T15" fmla="*/ 12 h 157"/>
                <a:gd name="T16" fmla="*/ 123 w 157"/>
                <a:gd name="T17" fmla="*/ 12 h 157"/>
                <a:gd name="T18" fmla="*/ 135 w 157"/>
                <a:gd name="T1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157">
                  <a:moveTo>
                    <a:pt x="12" y="122"/>
                  </a:moveTo>
                  <a:lnTo>
                    <a:pt x="12" y="145"/>
                  </a:lnTo>
                  <a:lnTo>
                    <a:pt x="0" y="157"/>
                  </a:lnTo>
                  <a:lnTo>
                    <a:pt x="0" y="134"/>
                  </a:lnTo>
                  <a:lnTo>
                    <a:pt x="12" y="122"/>
                  </a:lnTo>
                  <a:close/>
                  <a:moveTo>
                    <a:pt x="135" y="0"/>
                  </a:moveTo>
                  <a:lnTo>
                    <a:pt x="157" y="0"/>
                  </a:lnTo>
                  <a:lnTo>
                    <a:pt x="145" y="12"/>
                  </a:lnTo>
                  <a:lnTo>
                    <a:pt x="123" y="12"/>
                  </a:lnTo>
                  <a:lnTo>
                    <a:pt x="135" y="0"/>
                  </a:lnTo>
                  <a:close/>
                </a:path>
              </a:pathLst>
            </a:custGeom>
            <a:solidFill>
              <a:srgbClr val="39A4F5"/>
            </a:solidFill>
            <a:ln w="0">
              <a:solidFill>
                <a:srgbClr val="39A4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519">
              <a:extLst>
                <a:ext uri="{FF2B5EF4-FFF2-40B4-BE49-F238E27FC236}">
                  <a16:creationId xmlns:a16="http://schemas.microsoft.com/office/drawing/2014/main" id="{FB8360A9-B221-4B31-A868-53B51CA88869}"/>
                </a:ext>
              </a:extLst>
            </p:cNvPr>
            <p:cNvSpPr>
              <a:spLocks noEditPoints="1"/>
            </p:cNvSpPr>
            <p:nvPr/>
          </p:nvSpPr>
          <p:spPr bwMode="auto">
            <a:xfrm>
              <a:off x="4834425" y="900981"/>
              <a:ext cx="285751" cy="284163"/>
            </a:xfrm>
            <a:custGeom>
              <a:avLst/>
              <a:gdLst>
                <a:gd name="T0" fmla="*/ 12 w 180"/>
                <a:gd name="T1" fmla="*/ 145 h 179"/>
                <a:gd name="T2" fmla="*/ 12 w 180"/>
                <a:gd name="T3" fmla="*/ 167 h 179"/>
                <a:gd name="T4" fmla="*/ 0 w 180"/>
                <a:gd name="T5" fmla="*/ 179 h 179"/>
                <a:gd name="T6" fmla="*/ 0 w 180"/>
                <a:gd name="T7" fmla="*/ 157 h 179"/>
                <a:gd name="T8" fmla="*/ 12 w 180"/>
                <a:gd name="T9" fmla="*/ 145 h 179"/>
                <a:gd name="T10" fmla="*/ 157 w 180"/>
                <a:gd name="T11" fmla="*/ 0 h 179"/>
                <a:gd name="T12" fmla="*/ 180 w 180"/>
                <a:gd name="T13" fmla="*/ 0 h 179"/>
                <a:gd name="T14" fmla="*/ 168 w 180"/>
                <a:gd name="T15" fmla="*/ 12 h 179"/>
                <a:gd name="T16" fmla="*/ 145 w 180"/>
                <a:gd name="T17" fmla="*/ 12 h 179"/>
                <a:gd name="T18" fmla="*/ 157 w 180"/>
                <a:gd name="T19"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179">
                  <a:moveTo>
                    <a:pt x="12" y="145"/>
                  </a:moveTo>
                  <a:lnTo>
                    <a:pt x="12" y="167"/>
                  </a:lnTo>
                  <a:lnTo>
                    <a:pt x="0" y="179"/>
                  </a:lnTo>
                  <a:lnTo>
                    <a:pt x="0" y="157"/>
                  </a:lnTo>
                  <a:lnTo>
                    <a:pt x="12" y="145"/>
                  </a:lnTo>
                  <a:close/>
                  <a:moveTo>
                    <a:pt x="157" y="0"/>
                  </a:moveTo>
                  <a:lnTo>
                    <a:pt x="180" y="0"/>
                  </a:lnTo>
                  <a:lnTo>
                    <a:pt x="168" y="12"/>
                  </a:lnTo>
                  <a:lnTo>
                    <a:pt x="145" y="12"/>
                  </a:lnTo>
                  <a:lnTo>
                    <a:pt x="157" y="0"/>
                  </a:lnTo>
                  <a:close/>
                </a:path>
              </a:pathLst>
            </a:custGeom>
            <a:solidFill>
              <a:srgbClr val="39A4F5"/>
            </a:solidFill>
            <a:ln w="0">
              <a:solidFill>
                <a:srgbClr val="39A4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520">
              <a:extLst>
                <a:ext uri="{FF2B5EF4-FFF2-40B4-BE49-F238E27FC236}">
                  <a16:creationId xmlns:a16="http://schemas.microsoft.com/office/drawing/2014/main" id="{5BCD22A7-C59A-49DF-9EA6-2351C72D0118}"/>
                </a:ext>
              </a:extLst>
            </p:cNvPr>
            <p:cNvSpPr>
              <a:spLocks noEditPoints="1"/>
            </p:cNvSpPr>
            <p:nvPr/>
          </p:nvSpPr>
          <p:spPr bwMode="auto">
            <a:xfrm>
              <a:off x="4834425" y="900981"/>
              <a:ext cx="322264" cy="320676"/>
            </a:xfrm>
            <a:custGeom>
              <a:avLst/>
              <a:gdLst>
                <a:gd name="T0" fmla="*/ 12 w 203"/>
                <a:gd name="T1" fmla="*/ 167 h 202"/>
                <a:gd name="T2" fmla="*/ 12 w 203"/>
                <a:gd name="T3" fmla="*/ 190 h 202"/>
                <a:gd name="T4" fmla="*/ 0 w 203"/>
                <a:gd name="T5" fmla="*/ 202 h 202"/>
                <a:gd name="T6" fmla="*/ 0 w 203"/>
                <a:gd name="T7" fmla="*/ 179 h 202"/>
                <a:gd name="T8" fmla="*/ 12 w 203"/>
                <a:gd name="T9" fmla="*/ 167 h 202"/>
                <a:gd name="T10" fmla="*/ 180 w 203"/>
                <a:gd name="T11" fmla="*/ 0 h 202"/>
                <a:gd name="T12" fmla="*/ 203 w 203"/>
                <a:gd name="T13" fmla="*/ 0 h 202"/>
                <a:gd name="T14" fmla="*/ 191 w 203"/>
                <a:gd name="T15" fmla="*/ 12 h 202"/>
                <a:gd name="T16" fmla="*/ 168 w 203"/>
                <a:gd name="T17" fmla="*/ 12 h 202"/>
                <a:gd name="T18" fmla="*/ 180 w 203"/>
                <a:gd name="T19"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02">
                  <a:moveTo>
                    <a:pt x="12" y="167"/>
                  </a:moveTo>
                  <a:lnTo>
                    <a:pt x="12" y="190"/>
                  </a:lnTo>
                  <a:lnTo>
                    <a:pt x="0" y="202"/>
                  </a:lnTo>
                  <a:lnTo>
                    <a:pt x="0" y="179"/>
                  </a:lnTo>
                  <a:lnTo>
                    <a:pt x="12" y="167"/>
                  </a:lnTo>
                  <a:close/>
                  <a:moveTo>
                    <a:pt x="180" y="0"/>
                  </a:moveTo>
                  <a:lnTo>
                    <a:pt x="203" y="0"/>
                  </a:lnTo>
                  <a:lnTo>
                    <a:pt x="191" y="12"/>
                  </a:lnTo>
                  <a:lnTo>
                    <a:pt x="168" y="12"/>
                  </a:lnTo>
                  <a:lnTo>
                    <a:pt x="180" y="0"/>
                  </a:lnTo>
                  <a:close/>
                </a:path>
              </a:pathLst>
            </a:custGeom>
            <a:solidFill>
              <a:srgbClr val="39A4F5"/>
            </a:solidFill>
            <a:ln w="0">
              <a:solidFill>
                <a:srgbClr val="39A4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521">
              <a:extLst>
                <a:ext uri="{FF2B5EF4-FFF2-40B4-BE49-F238E27FC236}">
                  <a16:creationId xmlns:a16="http://schemas.microsoft.com/office/drawing/2014/main" id="{EC5A1B39-F60C-4157-9C2D-B4DD44AB4BBE}"/>
                </a:ext>
              </a:extLst>
            </p:cNvPr>
            <p:cNvSpPr>
              <a:spLocks noEditPoints="1"/>
            </p:cNvSpPr>
            <p:nvPr/>
          </p:nvSpPr>
          <p:spPr bwMode="auto">
            <a:xfrm>
              <a:off x="4834425" y="900981"/>
              <a:ext cx="357189" cy="357189"/>
            </a:xfrm>
            <a:custGeom>
              <a:avLst/>
              <a:gdLst>
                <a:gd name="T0" fmla="*/ 12 w 225"/>
                <a:gd name="T1" fmla="*/ 190 h 225"/>
                <a:gd name="T2" fmla="*/ 12 w 225"/>
                <a:gd name="T3" fmla="*/ 213 h 225"/>
                <a:gd name="T4" fmla="*/ 0 w 225"/>
                <a:gd name="T5" fmla="*/ 225 h 225"/>
                <a:gd name="T6" fmla="*/ 0 w 225"/>
                <a:gd name="T7" fmla="*/ 202 h 225"/>
                <a:gd name="T8" fmla="*/ 12 w 225"/>
                <a:gd name="T9" fmla="*/ 190 h 225"/>
                <a:gd name="T10" fmla="*/ 203 w 225"/>
                <a:gd name="T11" fmla="*/ 0 h 225"/>
                <a:gd name="T12" fmla="*/ 225 w 225"/>
                <a:gd name="T13" fmla="*/ 0 h 225"/>
                <a:gd name="T14" fmla="*/ 213 w 225"/>
                <a:gd name="T15" fmla="*/ 12 h 225"/>
                <a:gd name="T16" fmla="*/ 191 w 225"/>
                <a:gd name="T17" fmla="*/ 12 h 225"/>
                <a:gd name="T18" fmla="*/ 203 w 225"/>
                <a:gd name="T19"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5" h="225">
                  <a:moveTo>
                    <a:pt x="12" y="190"/>
                  </a:moveTo>
                  <a:lnTo>
                    <a:pt x="12" y="213"/>
                  </a:lnTo>
                  <a:lnTo>
                    <a:pt x="0" y="225"/>
                  </a:lnTo>
                  <a:lnTo>
                    <a:pt x="0" y="202"/>
                  </a:lnTo>
                  <a:lnTo>
                    <a:pt x="12" y="190"/>
                  </a:lnTo>
                  <a:close/>
                  <a:moveTo>
                    <a:pt x="203" y="0"/>
                  </a:moveTo>
                  <a:lnTo>
                    <a:pt x="225" y="0"/>
                  </a:lnTo>
                  <a:lnTo>
                    <a:pt x="213" y="12"/>
                  </a:lnTo>
                  <a:lnTo>
                    <a:pt x="191" y="12"/>
                  </a:lnTo>
                  <a:lnTo>
                    <a:pt x="203" y="0"/>
                  </a:lnTo>
                  <a:close/>
                </a:path>
              </a:pathLst>
            </a:custGeom>
            <a:solidFill>
              <a:srgbClr val="39A4F5"/>
            </a:solidFill>
            <a:ln w="0">
              <a:solidFill>
                <a:srgbClr val="39A4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522">
              <a:extLst>
                <a:ext uri="{FF2B5EF4-FFF2-40B4-BE49-F238E27FC236}">
                  <a16:creationId xmlns:a16="http://schemas.microsoft.com/office/drawing/2014/main" id="{8531F383-DD70-432F-8028-A735157622E5}"/>
                </a:ext>
              </a:extLst>
            </p:cNvPr>
            <p:cNvSpPr>
              <a:spLocks noEditPoints="1"/>
            </p:cNvSpPr>
            <p:nvPr/>
          </p:nvSpPr>
          <p:spPr bwMode="auto">
            <a:xfrm>
              <a:off x="4834425" y="900981"/>
              <a:ext cx="393701" cy="392114"/>
            </a:xfrm>
            <a:custGeom>
              <a:avLst/>
              <a:gdLst>
                <a:gd name="T0" fmla="*/ 12 w 248"/>
                <a:gd name="T1" fmla="*/ 213 h 247"/>
                <a:gd name="T2" fmla="*/ 12 w 248"/>
                <a:gd name="T3" fmla="*/ 235 h 247"/>
                <a:gd name="T4" fmla="*/ 0 w 248"/>
                <a:gd name="T5" fmla="*/ 247 h 247"/>
                <a:gd name="T6" fmla="*/ 0 w 248"/>
                <a:gd name="T7" fmla="*/ 225 h 247"/>
                <a:gd name="T8" fmla="*/ 12 w 248"/>
                <a:gd name="T9" fmla="*/ 213 h 247"/>
                <a:gd name="T10" fmla="*/ 225 w 248"/>
                <a:gd name="T11" fmla="*/ 0 h 247"/>
                <a:gd name="T12" fmla="*/ 248 w 248"/>
                <a:gd name="T13" fmla="*/ 0 h 247"/>
                <a:gd name="T14" fmla="*/ 236 w 248"/>
                <a:gd name="T15" fmla="*/ 12 h 247"/>
                <a:gd name="T16" fmla="*/ 213 w 248"/>
                <a:gd name="T17" fmla="*/ 12 h 247"/>
                <a:gd name="T18" fmla="*/ 225 w 248"/>
                <a:gd name="T19"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2" y="213"/>
                  </a:moveTo>
                  <a:lnTo>
                    <a:pt x="12" y="235"/>
                  </a:lnTo>
                  <a:lnTo>
                    <a:pt x="0" y="247"/>
                  </a:lnTo>
                  <a:lnTo>
                    <a:pt x="0" y="225"/>
                  </a:lnTo>
                  <a:lnTo>
                    <a:pt x="12" y="213"/>
                  </a:lnTo>
                  <a:close/>
                  <a:moveTo>
                    <a:pt x="225" y="0"/>
                  </a:moveTo>
                  <a:lnTo>
                    <a:pt x="248" y="0"/>
                  </a:lnTo>
                  <a:lnTo>
                    <a:pt x="236" y="12"/>
                  </a:lnTo>
                  <a:lnTo>
                    <a:pt x="213" y="12"/>
                  </a:lnTo>
                  <a:lnTo>
                    <a:pt x="225" y="0"/>
                  </a:lnTo>
                  <a:close/>
                </a:path>
              </a:pathLst>
            </a:custGeom>
            <a:solidFill>
              <a:srgbClr val="39A5F5"/>
            </a:solidFill>
            <a:ln w="0">
              <a:solidFill>
                <a:srgbClr val="39A5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523">
              <a:extLst>
                <a:ext uri="{FF2B5EF4-FFF2-40B4-BE49-F238E27FC236}">
                  <a16:creationId xmlns:a16="http://schemas.microsoft.com/office/drawing/2014/main" id="{4A922A0C-77BD-40B1-A362-58953497BEDF}"/>
                </a:ext>
              </a:extLst>
            </p:cNvPr>
            <p:cNvSpPr>
              <a:spLocks noEditPoints="1"/>
            </p:cNvSpPr>
            <p:nvPr/>
          </p:nvSpPr>
          <p:spPr bwMode="auto">
            <a:xfrm>
              <a:off x="4834425" y="900981"/>
              <a:ext cx="428627" cy="428626"/>
            </a:xfrm>
            <a:custGeom>
              <a:avLst/>
              <a:gdLst>
                <a:gd name="T0" fmla="*/ 12 w 270"/>
                <a:gd name="T1" fmla="*/ 235 h 270"/>
                <a:gd name="T2" fmla="*/ 12 w 270"/>
                <a:gd name="T3" fmla="*/ 258 h 270"/>
                <a:gd name="T4" fmla="*/ 0 w 270"/>
                <a:gd name="T5" fmla="*/ 270 h 270"/>
                <a:gd name="T6" fmla="*/ 0 w 270"/>
                <a:gd name="T7" fmla="*/ 247 h 270"/>
                <a:gd name="T8" fmla="*/ 12 w 270"/>
                <a:gd name="T9" fmla="*/ 235 h 270"/>
                <a:gd name="T10" fmla="*/ 248 w 270"/>
                <a:gd name="T11" fmla="*/ 0 h 270"/>
                <a:gd name="T12" fmla="*/ 270 w 270"/>
                <a:gd name="T13" fmla="*/ 0 h 270"/>
                <a:gd name="T14" fmla="*/ 258 w 270"/>
                <a:gd name="T15" fmla="*/ 12 h 270"/>
                <a:gd name="T16" fmla="*/ 236 w 270"/>
                <a:gd name="T17" fmla="*/ 12 h 270"/>
                <a:gd name="T18" fmla="*/ 248 w 270"/>
                <a:gd name="T19"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 h="270">
                  <a:moveTo>
                    <a:pt x="12" y="235"/>
                  </a:moveTo>
                  <a:lnTo>
                    <a:pt x="12" y="258"/>
                  </a:lnTo>
                  <a:lnTo>
                    <a:pt x="0" y="270"/>
                  </a:lnTo>
                  <a:lnTo>
                    <a:pt x="0" y="247"/>
                  </a:lnTo>
                  <a:lnTo>
                    <a:pt x="12" y="235"/>
                  </a:lnTo>
                  <a:close/>
                  <a:moveTo>
                    <a:pt x="248" y="0"/>
                  </a:moveTo>
                  <a:lnTo>
                    <a:pt x="270" y="0"/>
                  </a:lnTo>
                  <a:lnTo>
                    <a:pt x="258" y="12"/>
                  </a:lnTo>
                  <a:lnTo>
                    <a:pt x="236" y="12"/>
                  </a:lnTo>
                  <a:lnTo>
                    <a:pt x="248" y="0"/>
                  </a:lnTo>
                  <a:close/>
                </a:path>
              </a:pathLst>
            </a:custGeom>
            <a:solidFill>
              <a:srgbClr val="39A5F5"/>
            </a:solidFill>
            <a:ln w="0">
              <a:solidFill>
                <a:srgbClr val="39A5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24">
              <a:extLst>
                <a:ext uri="{FF2B5EF4-FFF2-40B4-BE49-F238E27FC236}">
                  <a16:creationId xmlns:a16="http://schemas.microsoft.com/office/drawing/2014/main" id="{4A4737D7-FE35-418B-AE0E-F30BE338D15F}"/>
                </a:ext>
              </a:extLst>
            </p:cNvPr>
            <p:cNvSpPr>
              <a:spLocks noEditPoints="1"/>
            </p:cNvSpPr>
            <p:nvPr/>
          </p:nvSpPr>
          <p:spPr bwMode="auto">
            <a:xfrm>
              <a:off x="4834425" y="900981"/>
              <a:ext cx="465139" cy="461964"/>
            </a:xfrm>
            <a:custGeom>
              <a:avLst/>
              <a:gdLst>
                <a:gd name="T0" fmla="*/ 12 w 293"/>
                <a:gd name="T1" fmla="*/ 258 h 291"/>
                <a:gd name="T2" fmla="*/ 12 w 293"/>
                <a:gd name="T3" fmla="*/ 279 h 291"/>
                <a:gd name="T4" fmla="*/ 0 w 293"/>
                <a:gd name="T5" fmla="*/ 291 h 291"/>
                <a:gd name="T6" fmla="*/ 0 w 293"/>
                <a:gd name="T7" fmla="*/ 270 h 291"/>
                <a:gd name="T8" fmla="*/ 12 w 293"/>
                <a:gd name="T9" fmla="*/ 258 h 291"/>
                <a:gd name="T10" fmla="*/ 270 w 293"/>
                <a:gd name="T11" fmla="*/ 0 h 291"/>
                <a:gd name="T12" fmla="*/ 293 w 293"/>
                <a:gd name="T13" fmla="*/ 0 h 291"/>
                <a:gd name="T14" fmla="*/ 281 w 293"/>
                <a:gd name="T15" fmla="*/ 12 h 291"/>
                <a:gd name="T16" fmla="*/ 258 w 293"/>
                <a:gd name="T17" fmla="*/ 12 h 291"/>
                <a:gd name="T18" fmla="*/ 270 w 293"/>
                <a:gd name="T19"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3" h="291">
                  <a:moveTo>
                    <a:pt x="12" y="258"/>
                  </a:moveTo>
                  <a:lnTo>
                    <a:pt x="12" y="279"/>
                  </a:lnTo>
                  <a:lnTo>
                    <a:pt x="0" y="291"/>
                  </a:lnTo>
                  <a:lnTo>
                    <a:pt x="0" y="270"/>
                  </a:lnTo>
                  <a:lnTo>
                    <a:pt x="12" y="258"/>
                  </a:lnTo>
                  <a:close/>
                  <a:moveTo>
                    <a:pt x="270" y="0"/>
                  </a:moveTo>
                  <a:lnTo>
                    <a:pt x="293" y="0"/>
                  </a:lnTo>
                  <a:lnTo>
                    <a:pt x="281" y="12"/>
                  </a:lnTo>
                  <a:lnTo>
                    <a:pt x="258" y="12"/>
                  </a:lnTo>
                  <a:lnTo>
                    <a:pt x="270" y="0"/>
                  </a:lnTo>
                  <a:close/>
                </a:path>
              </a:pathLst>
            </a:custGeom>
            <a:solidFill>
              <a:srgbClr val="39A5F5"/>
            </a:solidFill>
            <a:ln w="0">
              <a:solidFill>
                <a:srgbClr val="39A5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525">
              <a:extLst>
                <a:ext uri="{FF2B5EF4-FFF2-40B4-BE49-F238E27FC236}">
                  <a16:creationId xmlns:a16="http://schemas.microsoft.com/office/drawing/2014/main" id="{62B7D107-A427-4A63-AB76-54C01387B713}"/>
                </a:ext>
              </a:extLst>
            </p:cNvPr>
            <p:cNvSpPr>
              <a:spLocks noEditPoints="1"/>
            </p:cNvSpPr>
            <p:nvPr/>
          </p:nvSpPr>
          <p:spPr bwMode="auto">
            <a:xfrm>
              <a:off x="4834425" y="900981"/>
              <a:ext cx="500064" cy="498476"/>
            </a:xfrm>
            <a:custGeom>
              <a:avLst/>
              <a:gdLst>
                <a:gd name="T0" fmla="*/ 12 w 315"/>
                <a:gd name="T1" fmla="*/ 279 h 314"/>
                <a:gd name="T2" fmla="*/ 12 w 315"/>
                <a:gd name="T3" fmla="*/ 302 h 314"/>
                <a:gd name="T4" fmla="*/ 0 w 315"/>
                <a:gd name="T5" fmla="*/ 314 h 314"/>
                <a:gd name="T6" fmla="*/ 0 w 315"/>
                <a:gd name="T7" fmla="*/ 291 h 314"/>
                <a:gd name="T8" fmla="*/ 12 w 315"/>
                <a:gd name="T9" fmla="*/ 279 h 314"/>
                <a:gd name="T10" fmla="*/ 293 w 315"/>
                <a:gd name="T11" fmla="*/ 0 h 314"/>
                <a:gd name="T12" fmla="*/ 315 w 315"/>
                <a:gd name="T13" fmla="*/ 0 h 314"/>
                <a:gd name="T14" fmla="*/ 303 w 315"/>
                <a:gd name="T15" fmla="*/ 12 h 314"/>
                <a:gd name="T16" fmla="*/ 281 w 315"/>
                <a:gd name="T17" fmla="*/ 12 h 314"/>
                <a:gd name="T18" fmla="*/ 293 w 315"/>
                <a:gd name="T19"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5" h="314">
                  <a:moveTo>
                    <a:pt x="12" y="279"/>
                  </a:moveTo>
                  <a:lnTo>
                    <a:pt x="12" y="302"/>
                  </a:lnTo>
                  <a:lnTo>
                    <a:pt x="0" y="314"/>
                  </a:lnTo>
                  <a:lnTo>
                    <a:pt x="0" y="291"/>
                  </a:lnTo>
                  <a:lnTo>
                    <a:pt x="12" y="279"/>
                  </a:lnTo>
                  <a:close/>
                  <a:moveTo>
                    <a:pt x="293" y="0"/>
                  </a:moveTo>
                  <a:lnTo>
                    <a:pt x="315" y="0"/>
                  </a:lnTo>
                  <a:lnTo>
                    <a:pt x="303" y="12"/>
                  </a:lnTo>
                  <a:lnTo>
                    <a:pt x="281" y="12"/>
                  </a:lnTo>
                  <a:lnTo>
                    <a:pt x="293" y="0"/>
                  </a:lnTo>
                  <a:close/>
                </a:path>
              </a:pathLst>
            </a:custGeom>
            <a:solidFill>
              <a:srgbClr val="39A6F5"/>
            </a:solidFill>
            <a:ln w="0">
              <a:solidFill>
                <a:srgbClr val="39A6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526">
              <a:extLst>
                <a:ext uri="{FF2B5EF4-FFF2-40B4-BE49-F238E27FC236}">
                  <a16:creationId xmlns:a16="http://schemas.microsoft.com/office/drawing/2014/main" id="{87051C1A-3C82-4BF1-A402-57CC23AA04F3}"/>
                </a:ext>
              </a:extLst>
            </p:cNvPr>
            <p:cNvSpPr>
              <a:spLocks noEditPoints="1"/>
            </p:cNvSpPr>
            <p:nvPr/>
          </p:nvSpPr>
          <p:spPr bwMode="auto">
            <a:xfrm>
              <a:off x="4834425" y="900981"/>
              <a:ext cx="534989" cy="533402"/>
            </a:xfrm>
            <a:custGeom>
              <a:avLst/>
              <a:gdLst>
                <a:gd name="T0" fmla="*/ 12 w 337"/>
                <a:gd name="T1" fmla="*/ 302 h 336"/>
                <a:gd name="T2" fmla="*/ 12 w 337"/>
                <a:gd name="T3" fmla="*/ 324 h 336"/>
                <a:gd name="T4" fmla="*/ 0 w 337"/>
                <a:gd name="T5" fmla="*/ 336 h 336"/>
                <a:gd name="T6" fmla="*/ 0 w 337"/>
                <a:gd name="T7" fmla="*/ 314 h 336"/>
                <a:gd name="T8" fmla="*/ 12 w 337"/>
                <a:gd name="T9" fmla="*/ 302 h 336"/>
                <a:gd name="T10" fmla="*/ 315 w 337"/>
                <a:gd name="T11" fmla="*/ 0 h 336"/>
                <a:gd name="T12" fmla="*/ 337 w 337"/>
                <a:gd name="T13" fmla="*/ 0 h 336"/>
                <a:gd name="T14" fmla="*/ 325 w 337"/>
                <a:gd name="T15" fmla="*/ 12 h 336"/>
                <a:gd name="T16" fmla="*/ 303 w 337"/>
                <a:gd name="T17" fmla="*/ 12 h 336"/>
                <a:gd name="T18" fmla="*/ 315 w 337"/>
                <a:gd name="T19"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7" h="336">
                  <a:moveTo>
                    <a:pt x="12" y="302"/>
                  </a:moveTo>
                  <a:lnTo>
                    <a:pt x="12" y="324"/>
                  </a:lnTo>
                  <a:lnTo>
                    <a:pt x="0" y="336"/>
                  </a:lnTo>
                  <a:lnTo>
                    <a:pt x="0" y="314"/>
                  </a:lnTo>
                  <a:lnTo>
                    <a:pt x="12" y="302"/>
                  </a:lnTo>
                  <a:close/>
                  <a:moveTo>
                    <a:pt x="315" y="0"/>
                  </a:moveTo>
                  <a:lnTo>
                    <a:pt x="337" y="0"/>
                  </a:lnTo>
                  <a:lnTo>
                    <a:pt x="325" y="12"/>
                  </a:lnTo>
                  <a:lnTo>
                    <a:pt x="303" y="12"/>
                  </a:lnTo>
                  <a:lnTo>
                    <a:pt x="315" y="0"/>
                  </a:lnTo>
                  <a:close/>
                </a:path>
              </a:pathLst>
            </a:custGeom>
            <a:solidFill>
              <a:srgbClr val="3AA6F5"/>
            </a:solidFill>
            <a:ln w="0">
              <a:solidFill>
                <a:srgbClr val="3AA6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527">
              <a:extLst>
                <a:ext uri="{FF2B5EF4-FFF2-40B4-BE49-F238E27FC236}">
                  <a16:creationId xmlns:a16="http://schemas.microsoft.com/office/drawing/2014/main" id="{CD0493B4-7C87-4CB2-8CF0-52AC07B4B4BA}"/>
                </a:ext>
              </a:extLst>
            </p:cNvPr>
            <p:cNvSpPr>
              <a:spLocks noEditPoints="1"/>
            </p:cNvSpPr>
            <p:nvPr/>
          </p:nvSpPr>
          <p:spPr bwMode="auto">
            <a:xfrm>
              <a:off x="4834425" y="900981"/>
              <a:ext cx="571502" cy="569914"/>
            </a:xfrm>
            <a:custGeom>
              <a:avLst/>
              <a:gdLst>
                <a:gd name="T0" fmla="*/ 12 w 360"/>
                <a:gd name="T1" fmla="*/ 324 h 359"/>
                <a:gd name="T2" fmla="*/ 12 w 360"/>
                <a:gd name="T3" fmla="*/ 347 h 359"/>
                <a:gd name="T4" fmla="*/ 0 w 360"/>
                <a:gd name="T5" fmla="*/ 359 h 359"/>
                <a:gd name="T6" fmla="*/ 0 w 360"/>
                <a:gd name="T7" fmla="*/ 336 h 359"/>
                <a:gd name="T8" fmla="*/ 12 w 360"/>
                <a:gd name="T9" fmla="*/ 324 h 359"/>
                <a:gd name="T10" fmla="*/ 337 w 360"/>
                <a:gd name="T11" fmla="*/ 0 h 359"/>
                <a:gd name="T12" fmla="*/ 360 w 360"/>
                <a:gd name="T13" fmla="*/ 0 h 359"/>
                <a:gd name="T14" fmla="*/ 348 w 360"/>
                <a:gd name="T15" fmla="*/ 12 h 359"/>
                <a:gd name="T16" fmla="*/ 325 w 360"/>
                <a:gd name="T17" fmla="*/ 12 h 359"/>
                <a:gd name="T18" fmla="*/ 337 w 360"/>
                <a:gd name="T19"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359">
                  <a:moveTo>
                    <a:pt x="12" y="324"/>
                  </a:moveTo>
                  <a:lnTo>
                    <a:pt x="12" y="347"/>
                  </a:lnTo>
                  <a:lnTo>
                    <a:pt x="0" y="359"/>
                  </a:lnTo>
                  <a:lnTo>
                    <a:pt x="0" y="336"/>
                  </a:lnTo>
                  <a:lnTo>
                    <a:pt x="12" y="324"/>
                  </a:lnTo>
                  <a:close/>
                  <a:moveTo>
                    <a:pt x="337" y="0"/>
                  </a:moveTo>
                  <a:lnTo>
                    <a:pt x="360" y="0"/>
                  </a:lnTo>
                  <a:lnTo>
                    <a:pt x="348" y="12"/>
                  </a:lnTo>
                  <a:lnTo>
                    <a:pt x="325" y="12"/>
                  </a:lnTo>
                  <a:lnTo>
                    <a:pt x="337" y="0"/>
                  </a:lnTo>
                  <a:close/>
                </a:path>
              </a:pathLst>
            </a:custGeom>
            <a:solidFill>
              <a:srgbClr val="3AA6F5"/>
            </a:solidFill>
            <a:ln w="0">
              <a:solidFill>
                <a:srgbClr val="3AA6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528">
              <a:extLst>
                <a:ext uri="{FF2B5EF4-FFF2-40B4-BE49-F238E27FC236}">
                  <a16:creationId xmlns:a16="http://schemas.microsoft.com/office/drawing/2014/main" id="{033F35F0-75EF-4A27-8541-52269EFE153C}"/>
                </a:ext>
              </a:extLst>
            </p:cNvPr>
            <p:cNvSpPr>
              <a:spLocks noEditPoints="1"/>
            </p:cNvSpPr>
            <p:nvPr/>
          </p:nvSpPr>
          <p:spPr bwMode="auto">
            <a:xfrm>
              <a:off x="4834425" y="900981"/>
              <a:ext cx="606427" cy="606427"/>
            </a:xfrm>
            <a:custGeom>
              <a:avLst/>
              <a:gdLst>
                <a:gd name="T0" fmla="*/ 12 w 382"/>
                <a:gd name="T1" fmla="*/ 347 h 382"/>
                <a:gd name="T2" fmla="*/ 12 w 382"/>
                <a:gd name="T3" fmla="*/ 370 h 382"/>
                <a:gd name="T4" fmla="*/ 0 w 382"/>
                <a:gd name="T5" fmla="*/ 382 h 382"/>
                <a:gd name="T6" fmla="*/ 0 w 382"/>
                <a:gd name="T7" fmla="*/ 359 h 382"/>
                <a:gd name="T8" fmla="*/ 12 w 382"/>
                <a:gd name="T9" fmla="*/ 347 h 382"/>
                <a:gd name="T10" fmla="*/ 360 w 382"/>
                <a:gd name="T11" fmla="*/ 0 h 382"/>
                <a:gd name="T12" fmla="*/ 382 w 382"/>
                <a:gd name="T13" fmla="*/ 0 h 382"/>
                <a:gd name="T14" fmla="*/ 370 w 382"/>
                <a:gd name="T15" fmla="*/ 12 h 382"/>
                <a:gd name="T16" fmla="*/ 348 w 382"/>
                <a:gd name="T17" fmla="*/ 12 h 382"/>
                <a:gd name="T18" fmla="*/ 360 w 382"/>
                <a:gd name="T19" fmla="*/ 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382">
                  <a:moveTo>
                    <a:pt x="12" y="347"/>
                  </a:moveTo>
                  <a:lnTo>
                    <a:pt x="12" y="370"/>
                  </a:lnTo>
                  <a:lnTo>
                    <a:pt x="0" y="382"/>
                  </a:lnTo>
                  <a:lnTo>
                    <a:pt x="0" y="359"/>
                  </a:lnTo>
                  <a:lnTo>
                    <a:pt x="12" y="347"/>
                  </a:lnTo>
                  <a:close/>
                  <a:moveTo>
                    <a:pt x="360" y="0"/>
                  </a:moveTo>
                  <a:lnTo>
                    <a:pt x="382" y="0"/>
                  </a:lnTo>
                  <a:lnTo>
                    <a:pt x="370" y="12"/>
                  </a:lnTo>
                  <a:lnTo>
                    <a:pt x="348" y="12"/>
                  </a:lnTo>
                  <a:lnTo>
                    <a:pt x="360" y="0"/>
                  </a:lnTo>
                  <a:close/>
                </a:path>
              </a:pathLst>
            </a:custGeom>
            <a:solidFill>
              <a:srgbClr val="3AA7F5"/>
            </a:solidFill>
            <a:ln w="0">
              <a:solidFill>
                <a:srgbClr val="3AA7F5"/>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3529">
              <a:extLst>
                <a:ext uri="{FF2B5EF4-FFF2-40B4-BE49-F238E27FC236}">
                  <a16:creationId xmlns:a16="http://schemas.microsoft.com/office/drawing/2014/main" id="{FAF53B01-334F-42E1-A9B5-43E27FC30109}"/>
                </a:ext>
              </a:extLst>
            </p:cNvPr>
            <p:cNvSpPr>
              <a:spLocks noEditPoints="1"/>
            </p:cNvSpPr>
            <p:nvPr/>
          </p:nvSpPr>
          <p:spPr bwMode="auto">
            <a:xfrm>
              <a:off x="4834425" y="900981"/>
              <a:ext cx="642940" cy="641352"/>
            </a:xfrm>
            <a:custGeom>
              <a:avLst/>
              <a:gdLst>
                <a:gd name="T0" fmla="*/ 12 w 405"/>
                <a:gd name="T1" fmla="*/ 370 h 404"/>
                <a:gd name="T2" fmla="*/ 12 w 405"/>
                <a:gd name="T3" fmla="*/ 392 h 404"/>
                <a:gd name="T4" fmla="*/ 0 w 405"/>
                <a:gd name="T5" fmla="*/ 404 h 404"/>
                <a:gd name="T6" fmla="*/ 0 w 405"/>
                <a:gd name="T7" fmla="*/ 382 h 404"/>
                <a:gd name="T8" fmla="*/ 12 w 405"/>
                <a:gd name="T9" fmla="*/ 370 h 404"/>
                <a:gd name="T10" fmla="*/ 382 w 405"/>
                <a:gd name="T11" fmla="*/ 0 h 404"/>
                <a:gd name="T12" fmla="*/ 405 w 405"/>
                <a:gd name="T13" fmla="*/ 0 h 404"/>
                <a:gd name="T14" fmla="*/ 393 w 405"/>
                <a:gd name="T15" fmla="*/ 12 h 404"/>
                <a:gd name="T16" fmla="*/ 370 w 405"/>
                <a:gd name="T17" fmla="*/ 12 h 404"/>
                <a:gd name="T18" fmla="*/ 382 w 405"/>
                <a:gd name="T19"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404">
                  <a:moveTo>
                    <a:pt x="12" y="370"/>
                  </a:moveTo>
                  <a:lnTo>
                    <a:pt x="12" y="392"/>
                  </a:lnTo>
                  <a:lnTo>
                    <a:pt x="0" y="404"/>
                  </a:lnTo>
                  <a:lnTo>
                    <a:pt x="0" y="382"/>
                  </a:lnTo>
                  <a:lnTo>
                    <a:pt x="12" y="370"/>
                  </a:lnTo>
                  <a:close/>
                  <a:moveTo>
                    <a:pt x="382" y="0"/>
                  </a:moveTo>
                  <a:lnTo>
                    <a:pt x="405" y="0"/>
                  </a:lnTo>
                  <a:lnTo>
                    <a:pt x="393" y="12"/>
                  </a:lnTo>
                  <a:lnTo>
                    <a:pt x="370" y="12"/>
                  </a:lnTo>
                  <a:lnTo>
                    <a:pt x="382" y="0"/>
                  </a:lnTo>
                  <a:close/>
                </a:path>
              </a:pathLst>
            </a:custGeom>
            <a:solidFill>
              <a:srgbClr val="3AA7F6"/>
            </a:solidFill>
            <a:ln w="0">
              <a:solidFill>
                <a:srgbClr val="3AA7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3530">
              <a:extLst>
                <a:ext uri="{FF2B5EF4-FFF2-40B4-BE49-F238E27FC236}">
                  <a16:creationId xmlns:a16="http://schemas.microsoft.com/office/drawing/2014/main" id="{0C770329-D222-435F-B94A-74B3C07035A0}"/>
                </a:ext>
              </a:extLst>
            </p:cNvPr>
            <p:cNvSpPr>
              <a:spLocks noEditPoints="1"/>
            </p:cNvSpPr>
            <p:nvPr/>
          </p:nvSpPr>
          <p:spPr bwMode="auto">
            <a:xfrm>
              <a:off x="4834425" y="900981"/>
              <a:ext cx="677865" cy="677864"/>
            </a:xfrm>
            <a:custGeom>
              <a:avLst/>
              <a:gdLst>
                <a:gd name="T0" fmla="*/ 12 w 427"/>
                <a:gd name="T1" fmla="*/ 392 h 427"/>
                <a:gd name="T2" fmla="*/ 12 w 427"/>
                <a:gd name="T3" fmla="*/ 415 h 427"/>
                <a:gd name="T4" fmla="*/ 0 w 427"/>
                <a:gd name="T5" fmla="*/ 427 h 427"/>
                <a:gd name="T6" fmla="*/ 0 w 427"/>
                <a:gd name="T7" fmla="*/ 404 h 427"/>
                <a:gd name="T8" fmla="*/ 12 w 427"/>
                <a:gd name="T9" fmla="*/ 392 h 427"/>
                <a:gd name="T10" fmla="*/ 405 w 427"/>
                <a:gd name="T11" fmla="*/ 0 h 427"/>
                <a:gd name="T12" fmla="*/ 427 w 427"/>
                <a:gd name="T13" fmla="*/ 0 h 427"/>
                <a:gd name="T14" fmla="*/ 415 w 427"/>
                <a:gd name="T15" fmla="*/ 12 h 427"/>
                <a:gd name="T16" fmla="*/ 393 w 427"/>
                <a:gd name="T17" fmla="*/ 12 h 427"/>
                <a:gd name="T18" fmla="*/ 405 w 427"/>
                <a:gd name="T19"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7" h="427">
                  <a:moveTo>
                    <a:pt x="12" y="392"/>
                  </a:moveTo>
                  <a:lnTo>
                    <a:pt x="12" y="415"/>
                  </a:lnTo>
                  <a:lnTo>
                    <a:pt x="0" y="427"/>
                  </a:lnTo>
                  <a:lnTo>
                    <a:pt x="0" y="404"/>
                  </a:lnTo>
                  <a:lnTo>
                    <a:pt x="12" y="392"/>
                  </a:lnTo>
                  <a:close/>
                  <a:moveTo>
                    <a:pt x="405" y="0"/>
                  </a:moveTo>
                  <a:lnTo>
                    <a:pt x="427" y="0"/>
                  </a:lnTo>
                  <a:lnTo>
                    <a:pt x="415" y="12"/>
                  </a:lnTo>
                  <a:lnTo>
                    <a:pt x="393" y="12"/>
                  </a:lnTo>
                  <a:lnTo>
                    <a:pt x="405" y="0"/>
                  </a:lnTo>
                  <a:close/>
                </a:path>
              </a:pathLst>
            </a:custGeom>
            <a:solidFill>
              <a:srgbClr val="3AA8F6"/>
            </a:solidFill>
            <a:ln w="0">
              <a:solidFill>
                <a:srgbClr val="3AA8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3531">
              <a:extLst>
                <a:ext uri="{FF2B5EF4-FFF2-40B4-BE49-F238E27FC236}">
                  <a16:creationId xmlns:a16="http://schemas.microsoft.com/office/drawing/2014/main" id="{240294DC-CC09-40BA-8378-297A9FEE3753}"/>
                </a:ext>
              </a:extLst>
            </p:cNvPr>
            <p:cNvSpPr>
              <a:spLocks noEditPoints="1"/>
            </p:cNvSpPr>
            <p:nvPr/>
          </p:nvSpPr>
          <p:spPr bwMode="auto">
            <a:xfrm>
              <a:off x="4834425" y="900981"/>
              <a:ext cx="714378" cy="712790"/>
            </a:xfrm>
            <a:custGeom>
              <a:avLst/>
              <a:gdLst>
                <a:gd name="T0" fmla="*/ 12 w 450"/>
                <a:gd name="T1" fmla="*/ 415 h 449"/>
                <a:gd name="T2" fmla="*/ 12 w 450"/>
                <a:gd name="T3" fmla="*/ 437 h 449"/>
                <a:gd name="T4" fmla="*/ 0 w 450"/>
                <a:gd name="T5" fmla="*/ 449 h 449"/>
                <a:gd name="T6" fmla="*/ 0 w 450"/>
                <a:gd name="T7" fmla="*/ 427 h 449"/>
                <a:gd name="T8" fmla="*/ 12 w 450"/>
                <a:gd name="T9" fmla="*/ 415 h 449"/>
                <a:gd name="T10" fmla="*/ 427 w 450"/>
                <a:gd name="T11" fmla="*/ 0 h 449"/>
                <a:gd name="T12" fmla="*/ 450 w 450"/>
                <a:gd name="T13" fmla="*/ 0 h 449"/>
                <a:gd name="T14" fmla="*/ 438 w 450"/>
                <a:gd name="T15" fmla="*/ 12 h 449"/>
                <a:gd name="T16" fmla="*/ 415 w 450"/>
                <a:gd name="T17" fmla="*/ 12 h 449"/>
                <a:gd name="T18" fmla="*/ 427 w 450"/>
                <a:gd name="T19"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0" h="449">
                  <a:moveTo>
                    <a:pt x="12" y="415"/>
                  </a:moveTo>
                  <a:lnTo>
                    <a:pt x="12" y="437"/>
                  </a:lnTo>
                  <a:lnTo>
                    <a:pt x="0" y="449"/>
                  </a:lnTo>
                  <a:lnTo>
                    <a:pt x="0" y="427"/>
                  </a:lnTo>
                  <a:lnTo>
                    <a:pt x="12" y="415"/>
                  </a:lnTo>
                  <a:close/>
                  <a:moveTo>
                    <a:pt x="427" y="0"/>
                  </a:moveTo>
                  <a:lnTo>
                    <a:pt x="450" y="0"/>
                  </a:lnTo>
                  <a:lnTo>
                    <a:pt x="438" y="12"/>
                  </a:lnTo>
                  <a:lnTo>
                    <a:pt x="415" y="12"/>
                  </a:lnTo>
                  <a:lnTo>
                    <a:pt x="427" y="0"/>
                  </a:lnTo>
                  <a:close/>
                </a:path>
              </a:pathLst>
            </a:custGeom>
            <a:solidFill>
              <a:srgbClr val="3AA8F6"/>
            </a:solidFill>
            <a:ln w="0">
              <a:solidFill>
                <a:srgbClr val="3AA8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3532">
              <a:extLst>
                <a:ext uri="{FF2B5EF4-FFF2-40B4-BE49-F238E27FC236}">
                  <a16:creationId xmlns:a16="http://schemas.microsoft.com/office/drawing/2014/main" id="{74D748C8-DEB6-4164-A27C-83A036F2F53B}"/>
                </a:ext>
              </a:extLst>
            </p:cNvPr>
            <p:cNvSpPr>
              <a:spLocks noEditPoints="1"/>
            </p:cNvSpPr>
            <p:nvPr/>
          </p:nvSpPr>
          <p:spPr bwMode="auto">
            <a:xfrm>
              <a:off x="4834425" y="900981"/>
              <a:ext cx="750890" cy="747715"/>
            </a:xfrm>
            <a:custGeom>
              <a:avLst/>
              <a:gdLst>
                <a:gd name="T0" fmla="*/ 12 w 473"/>
                <a:gd name="T1" fmla="*/ 437 h 471"/>
                <a:gd name="T2" fmla="*/ 12 w 473"/>
                <a:gd name="T3" fmla="*/ 459 h 471"/>
                <a:gd name="T4" fmla="*/ 0 w 473"/>
                <a:gd name="T5" fmla="*/ 471 h 471"/>
                <a:gd name="T6" fmla="*/ 0 w 473"/>
                <a:gd name="T7" fmla="*/ 449 h 471"/>
                <a:gd name="T8" fmla="*/ 12 w 473"/>
                <a:gd name="T9" fmla="*/ 437 h 471"/>
                <a:gd name="T10" fmla="*/ 450 w 473"/>
                <a:gd name="T11" fmla="*/ 0 h 471"/>
                <a:gd name="T12" fmla="*/ 473 w 473"/>
                <a:gd name="T13" fmla="*/ 0 h 471"/>
                <a:gd name="T14" fmla="*/ 461 w 473"/>
                <a:gd name="T15" fmla="*/ 12 h 471"/>
                <a:gd name="T16" fmla="*/ 438 w 473"/>
                <a:gd name="T17" fmla="*/ 12 h 471"/>
                <a:gd name="T18" fmla="*/ 450 w 473"/>
                <a:gd name="T19" fmla="*/ 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3" h="471">
                  <a:moveTo>
                    <a:pt x="12" y="437"/>
                  </a:moveTo>
                  <a:lnTo>
                    <a:pt x="12" y="459"/>
                  </a:lnTo>
                  <a:lnTo>
                    <a:pt x="0" y="471"/>
                  </a:lnTo>
                  <a:lnTo>
                    <a:pt x="0" y="449"/>
                  </a:lnTo>
                  <a:lnTo>
                    <a:pt x="12" y="437"/>
                  </a:lnTo>
                  <a:close/>
                  <a:moveTo>
                    <a:pt x="450" y="0"/>
                  </a:moveTo>
                  <a:lnTo>
                    <a:pt x="473" y="0"/>
                  </a:lnTo>
                  <a:lnTo>
                    <a:pt x="461" y="12"/>
                  </a:lnTo>
                  <a:lnTo>
                    <a:pt x="438" y="12"/>
                  </a:lnTo>
                  <a:lnTo>
                    <a:pt x="450" y="0"/>
                  </a:lnTo>
                  <a:close/>
                </a:path>
              </a:pathLst>
            </a:custGeom>
            <a:solidFill>
              <a:srgbClr val="3AA9F6"/>
            </a:solidFill>
            <a:ln w="0">
              <a:solidFill>
                <a:srgbClr val="3AA9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3533">
              <a:extLst>
                <a:ext uri="{FF2B5EF4-FFF2-40B4-BE49-F238E27FC236}">
                  <a16:creationId xmlns:a16="http://schemas.microsoft.com/office/drawing/2014/main" id="{073DCC19-A257-4EE5-8D60-1BC0AFE3D950}"/>
                </a:ext>
              </a:extLst>
            </p:cNvPr>
            <p:cNvSpPr>
              <a:spLocks noEditPoints="1"/>
            </p:cNvSpPr>
            <p:nvPr/>
          </p:nvSpPr>
          <p:spPr bwMode="auto">
            <a:xfrm>
              <a:off x="4834425" y="900981"/>
              <a:ext cx="784228" cy="784227"/>
            </a:xfrm>
            <a:custGeom>
              <a:avLst/>
              <a:gdLst>
                <a:gd name="T0" fmla="*/ 12 w 494"/>
                <a:gd name="T1" fmla="*/ 459 h 494"/>
                <a:gd name="T2" fmla="*/ 12 w 494"/>
                <a:gd name="T3" fmla="*/ 482 h 494"/>
                <a:gd name="T4" fmla="*/ 0 w 494"/>
                <a:gd name="T5" fmla="*/ 494 h 494"/>
                <a:gd name="T6" fmla="*/ 0 w 494"/>
                <a:gd name="T7" fmla="*/ 471 h 494"/>
                <a:gd name="T8" fmla="*/ 12 w 494"/>
                <a:gd name="T9" fmla="*/ 459 h 494"/>
                <a:gd name="T10" fmla="*/ 473 w 494"/>
                <a:gd name="T11" fmla="*/ 0 h 494"/>
                <a:gd name="T12" fmla="*/ 494 w 494"/>
                <a:gd name="T13" fmla="*/ 0 h 494"/>
                <a:gd name="T14" fmla="*/ 482 w 494"/>
                <a:gd name="T15" fmla="*/ 12 h 494"/>
                <a:gd name="T16" fmla="*/ 461 w 494"/>
                <a:gd name="T17" fmla="*/ 12 h 494"/>
                <a:gd name="T18" fmla="*/ 473 w 494"/>
                <a:gd name="T19" fmla="*/ 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4" h="494">
                  <a:moveTo>
                    <a:pt x="12" y="459"/>
                  </a:moveTo>
                  <a:lnTo>
                    <a:pt x="12" y="482"/>
                  </a:lnTo>
                  <a:lnTo>
                    <a:pt x="0" y="494"/>
                  </a:lnTo>
                  <a:lnTo>
                    <a:pt x="0" y="471"/>
                  </a:lnTo>
                  <a:lnTo>
                    <a:pt x="12" y="459"/>
                  </a:lnTo>
                  <a:close/>
                  <a:moveTo>
                    <a:pt x="473" y="0"/>
                  </a:moveTo>
                  <a:lnTo>
                    <a:pt x="494" y="0"/>
                  </a:lnTo>
                  <a:lnTo>
                    <a:pt x="482" y="12"/>
                  </a:lnTo>
                  <a:lnTo>
                    <a:pt x="461" y="12"/>
                  </a:lnTo>
                  <a:lnTo>
                    <a:pt x="473" y="0"/>
                  </a:lnTo>
                  <a:close/>
                </a:path>
              </a:pathLst>
            </a:custGeom>
            <a:solidFill>
              <a:srgbClr val="3BAAF6"/>
            </a:solidFill>
            <a:ln w="0">
              <a:solidFill>
                <a:srgbClr val="3BAA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3534">
              <a:extLst>
                <a:ext uri="{FF2B5EF4-FFF2-40B4-BE49-F238E27FC236}">
                  <a16:creationId xmlns:a16="http://schemas.microsoft.com/office/drawing/2014/main" id="{32AE92E4-F5E6-4BE2-8B07-A9ADDB7F859E}"/>
                </a:ext>
              </a:extLst>
            </p:cNvPr>
            <p:cNvSpPr>
              <a:spLocks noEditPoints="1"/>
            </p:cNvSpPr>
            <p:nvPr/>
          </p:nvSpPr>
          <p:spPr bwMode="auto">
            <a:xfrm>
              <a:off x="4834425" y="900981"/>
              <a:ext cx="819153" cy="819152"/>
            </a:xfrm>
            <a:custGeom>
              <a:avLst/>
              <a:gdLst>
                <a:gd name="T0" fmla="*/ 12 w 516"/>
                <a:gd name="T1" fmla="*/ 482 h 516"/>
                <a:gd name="T2" fmla="*/ 12 w 516"/>
                <a:gd name="T3" fmla="*/ 504 h 516"/>
                <a:gd name="T4" fmla="*/ 0 w 516"/>
                <a:gd name="T5" fmla="*/ 516 h 516"/>
                <a:gd name="T6" fmla="*/ 0 w 516"/>
                <a:gd name="T7" fmla="*/ 494 h 516"/>
                <a:gd name="T8" fmla="*/ 12 w 516"/>
                <a:gd name="T9" fmla="*/ 482 h 516"/>
                <a:gd name="T10" fmla="*/ 494 w 516"/>
                <a:gd name="T11" fmla="*/ 0 h 516"/>
                <a:gd name="T12" fmla="*/ 515 w 516"/>
                <a:gd name="T13" fmla="*/ 0 h 516"/>
                <a:gd name="T14" fmla="*/ 516 w 516"/>
                <a:gd name="T15" fmla="*/ 0 h 516"/>
                <a:gd name="T16" fmla="*/ 505 w 516"/>
                <a:gd name="T17" fmla="*/ 12 h 516"/>
                <a:gd name="T18" fmla="*/ 482 w 516"/>
                <a:gd name="T19" fmla="*/ 12 h 516"/>
                <a:gd name="T20" fmla="*/ 494 w 516"/>
                <a:gd name="T21" fmla="*/ 0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6" h="516">
                  <a:moveTo>
                    <a:pt x="12" y="482"/>
                  </a:moveTo>
                  <a:lnTo>
                    <a:pt x="12" y="504"/>
                  </a:lnTo>
                  <a:lnTo>
                    <a:pt x="0" y="516"/>
                  </a:lnTo>
                  <a:lnTo>
                    <a:pt x="0" y="494"/>
                  </a:lnTo>
                  <a:lnTo>
                    <a:pt x="12" y="482"/>
                  </a:lnTo>
                  <a:close/>
                  <a:moveTo>
                    <a:pt x="494" y="0"/>
                  </a:moveTo>
                  <a:lnTo>
                    <a:pt x="515" y="0"/>
                  </a:lnTo>
                  <a:lnTo>
                    <a:pt x="516" y="0"/>
                  </a:lnTo>
                  <a:lnTo>
                    <a:pt x="505" y="12"/>
                  </a:lnTo>
                  <a:lnTo>
                    <a:pt x="482" y="12"/>
                  </a:lnTo>
                  <a:lnTo>
                    <a:pt x="494" y="0"/>
                  </a:lnTo>
                  <a:close/>
                </a:path>
              </a:pathLst>
            </a:custGeom>
            <a:solidFill>
              <a:srgbClr val="3BABF6"/>
            </a:solidFill>
            <a:ln w="0">
              <a:solidFill>
                <a:srgbClr val="3BAB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3535">
              <a:extLst>
                <a:ext uri="{FF2B5EF4-FFF2-40B4-BE49-F238E27FC236}">
                  <a16:creationId xmlns:a16="http://schemas.microsoft.com/office/drawing/2014/main" id="{B5C5826E-5D63-4B39-BAA1-95EF99AAB785}"/>
                </a:ext>
              </a:extLst>
            </p:cNvPr>
            <p:cNvSpPr>
              <a:spLocks noEditPoints="1"/>
            </p:cNvSpPr>
            <p:nvPr/>
          </p:nvSpPr>
          <p:spPr bwMode="auto">
            <a:xfrm>
              <a:off x="4834425" y="900981"/>
              <a:ext cx="836616" cy="855665"/>
            </a:xfrm>
            <a:custGeom>
              <a:avLst/>
              <a:gdLst>
                <a:gd name="T0" fmla="*/ 12 w 527"/>
                <a:gd name="T1" fmla="*/ 504 h 539"/>
                <a:gd name="T2" fmla="*/ 12 w 527"/>
                <a:gd name="T3" fmla="*/ 527 h 539"/>
                <a:gd name="T4" fmla="*/ 0 w 527"/>
                <a:gd name="T5" fmla="*/ 539 h 539"/>
                <a:gd name="T6" fmla="*/ 0 w 527"/>
                <a:gd name="T7" fmla="*/ 516 h 539"/>
                <a:gd name="T8" fmla="*/ 12 w 527"/>
                <a:gd name="T9" fmla="*/ 504 h 539"/>
                <a:gd name="T10" fmla="*/ 516 w 527"/>
                <a:gd name="T11" fmla="*/ 0 h 539"/>
                <a:gd name="T12" fmla="*/ 527 w 527"/>
                <a:gd name="T13" fmla="*/ 12 h 539"/>
                <a:gd name="T14" fmla="*/ 527 w 527"/>
                <a:gd name="T15" fmla="*/ 12 h 539"/>
                <a:gd name="T16" fmla="*/ 527 w 527"/>
                <a:gd name="T17" fmla="*/ 12 h 539"/>
                <a:gd name="T18" fmla="*/ 505 w 527"/>
                <a:gd name="T19" fmla="*/ 12 h 539"/>
                <a:gd name="T20" fmla="*/ 516 w 527"/>
                <a:gd name="T21"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7" h="539">
                  <a:moveTo>
                    <a:pt x="12" y="504"/>
                  </a:moveTo>
                  <a:lnTo>
                    <a:pt x="12" y="527"/>
                  </a:lnTo>
                  <a:lnTo>
                    <a:pt x="0" y="539"/>
                  </a:lnTo>
                  <a:lnTo>
                    <a:pt x="0" y="516"/>
                  </a:lnTo>
                  <a:lnTo>
                    <a:pt x="12" y="504"/>
                  </a:lnTo>
                  <a:close/>
                  <a:moveTo>
                    <a:pt x="516" y="0"/>
                  </a:moveTo>
                  <a:lnTo>
                    <a:pt x="527" y="12"/>
                  </a:lnTo>
                  <a:lnTo>
                    <a:pt x="527" y="12"/>
                  </a:lnTo>
                  <a:lnTo>
                    <a:pt x="527" y="12"/>
                  </a:lnTo>
                  <a:lnTo>
                    <a:pt x="505" y="12"/>
                  </a:lnTo>
                  <a:lnTo>
                    <a:pt x="516" y="0"/>
                  </a:lnTo>
                  <a:close/>
                </a:path>
              </a:pathLst>
            </a:custGeom>
            <a:solidFill>
              <a:srgbClr val="3BABF6"/>
            </a:solidFill>
            <a:ln w="0">
              <a:solidFill>
                <a:srgbClr val="3BAB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3536">
              <a:extLst>
                <a:ext uri="{FF2B5EF4-FFF2-40B4-BE49-F238E27FC236}">
                  <a16:creationId xmlns:a16="http://schemas.microsoft.com/office/drawing/2014/main" id="{3EF645C1-4DD0-418F-A0EC-8ECDDA6780DD}"/>
                </a:ext>
              </a:extLst>
            </p:cNvPr>
            <p:cNvSpPr>
              <a:spLocks noEditPoints="1"/>
            </p:cNvSpPr>
            <p:nvPr/>
          </p:nvSpPr>
          <p:spPr bwMode="auto">
            <a:xfrm>
              <a:off x="4834425" y="920031"/>
              <a:ext cx="855666" cy="871540"/>
            </a:xfrm>
            <a:custGeom>
              <a:avLst/>
              <a:gdLst>
                <a:gd name="T0" fmla="*/ 12 w 539"/>
                <a:gd name="T1" fmla="*/ 515 h 549"/>
                <a:gd name="T2" fmla="*/ 12 w 539"/>
                <a:gd name="T3" fmla="*/ 537 h 549"/>
                <a:gd name="T4" fmla="*/ 0 w 539"/>
                <a:gd name="T5" fmla="*/ 549 h 549"/>
                <a:gd name="T6" fmla="*/ 0 w 539"/>
                <a:gd name="T7" fmla="*/ 527 h 549"/>
                <a:gd name="T8" fmla="*/ 12 w 539"/>
                <a:gd name="T9" fmla="*/ 515 h 549"/>
                <a:gd name="T10" fmla="*/ 527 w 539"/>
                <a:gd name="T11" fmla="*/ 0 h 549"/>
                <a:gd name="T12" fmla="*/ 539 w 539"/>
                <a:gd name="T13" fmla="*/ 11 h 549"/>
                <a:gd name="T14" fmla="*/ 527 w 539"/>
                <a:gd name="T15" fmla="*/ 22 h 549"/>
                <a:gd name="T16" fmla="*/ 527 w 539"/>
                <a:gd name="T17" fmla="*/ 0 h 549"/>
                <a:gd name="T18" fmla="*/ 527 w 539"/>
                <a:gd name="T19" fmla="*/ 0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9">
                  <a:moveTo>
                    <a:pt x="12" y="515"/>
                  </a:moveTo>
                  <a:lnTo>
                    <a:pt x="12" y="537"/>
                  </a:lnTo>
                  <a:lnTo>
                    <a:pt x="0" y="549"/>
                  </a:lnTo>
                  <a:lnTo>
                    <a:pt x="0" y="527"/>
                  </a:lnTo>
                  <a:lnTo>
                    <a:pt x="12" y="515"/>
                  </a:lnTo>
                  <a:close/>
                  <a:moveTo>
                    <a:pt x="527" y="0"/>
                  </a:moveTo>
                  <a:lnTo>
                    <a:pt x="539" y="11"/>
                  </a:lnTo>
                  <a:lnTo>
                    <a:pt x="527" y="22"/>
                  </a:lnTo>
                  <a:lnTo>
                    <a:pt x="527" y="0"/>
                  </a:lnTo>
                  <a:lnTo>
                    <a:pt x="527" y="0"/>
                  </a:lnTo>
                  <a:close/>
                </a:path>
              </a:pathLst>
            </a:custGeom>
            <a:solidFill>
              <a:srgbClr val="3BACF6"/>
            </a:solidFill>
            <a:ln w="0">
              <a:solidFill>
                <a:srgbClr val="3BAC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3537">
              <a:extLst>
                <a:ext uri="{FF2B5EF4-FFF2-40B4-BE49-F238E27FC236}">
                  <a16:creationId xmlns:a16="http://schemas.microsoft.com/office/drawing/2014/main" id="{0E6394E3-06B3-483A-9713-6D662A58C2DC}"/>
                </a:ext>
              </a:extLst>
            </p:cNvPr>
            <p:cNvSpPr>
              <a:spLocks noEditPoints="1"/>
            </p:cNvSpPr>
            <p:nvPr/>
          </p:nvSpPr>
          <p:spPr bwMode="auto">
            <a:xfrm>
              <a:off x="4834425" y="937493"/>
              <a:ext cx="873128" cy="890590"/>
            </a:xfrm>
            <a:custGeom>
              <a:avLst/>
              <a:gdLst>
                <a:gd name="T0" fmla="*/ 12 w 550"/>
                <a:gd name="T1" fmla="*/ 526 h 561"/>
                <a:gd name="T2" fmla="*/ 12 w 550"/>
                <a:gd name="T3" fmla="*/ 549 h 561"/>
                <a:gd name="T4" fmla="*/ 0 w 550"/>
                <a:gd name="T5" fmla="*/ 561 h 561"/>
                <a:gd name="T6" fmla="*/ 0 w 550"/>
                <a:gd name="T7" fmla="*/ 538 h 561"/>
                <a:gd name="T8" fmla="*/ 12 w 550"/>
                <a:gd name="T9" fmla="*/ 526 h 561"/>
                <a:gd name="T10" fmla="*/ 539 w 550"/>
                <a:gd name="T11" fmla="*/ 0 h 561"/>
                <a:gd name="T12" fmla="*/ 550 w 550"/>
                <a:gd name="T13" fmla="*/ 11 h 561"/>
                <a:gd name="T14" fmla="*/ 527 w 550"/>
                <a:gd name="T15" fmla="*/ 34 h 561"/>
                <a:gd name="T16" fmla="*/ 527 w 550"/>
                <a:gd name="T17" fmla="*/ 11 h 561"/>
                <a:gd name="T18" fmla="*/ 539 w 550"/>
                <a:gd name="T19"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0" h="561">
                  <a:moveTo>
                    <a:pt x="12" y="526"/>
                  </a:moveTo>
                  <a:lnTo>
                    <a:pt x="12" y="549"/>
                  </a:lnTo>
                  <a:lnTo>
                    <a:pt x="0" y="561"/>
                  </a:lnTo>
                  <a:lnTo>
                    <a:pt x="0" y="538"/>
                  </a:lnTo>
                  <a:lnTo>
                    <a:pt x="12" y="526"/>
                  </a:lnTo>
                  <a:close/>
                  <a:moveTo>
                    <a:pt x="539" y="0"/>
                  </a:moveTo>
                  <a:lnTo>
                    <a:pt x="550" y="11"/>
                  </a:lnTo>
                  <a:lnTo>
                    <a:pt x="527" y="34"/>
                  </a:lnTo>
                  <a:lnTo>
                    <a:pt x="527" y="11"/>
                  </a:lnTo>
                  <a:lnTo>
                    <a:pt x="539" y="0"/>
                  </a:lnTo>
                  <a:close/>
                </a:path>
              </a:pathLst>
            </a:custGeom>
            <a:solidFill>
              <a:srgbClr val="3BADF6"/>
            </a:solidFill>
            <a:ln w="0">
              <a:solidFill>
                <a:srgbClr val="3BAD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3538">
              <a:extLst>
                <a:ext uri="{FF2B5EF4-FFF2-40B4-BE49-F238E27FC236}">
                  <a16:creationId xmlns:a16="http://schemas.microsoft.com/office/drawing/2014/main" id="{41ECFACF-AC70-43C3-A29E-EDD22E419196}"/>
                </a:ext>
              </a:extLst>
            </p:cNvPr>
            <p:cNvSpPr>
              <a:spLocks noEditPoints="1"/>
            </p:cNvSpPr>
            <p:nvPr/>
          </p:nvSpPr>
          <p:spPr bwMode="auto">
            <a:xfrm>
              <a:off x="4834425" y="954956"/>
              <a:ext cx="890591" cy="909640"/>
            </a:xfrm>
            <a:custGeom>
              <a:avLst/>
              <a:gdLst>
                <a:gd name="T0" fmla="*/ 12 w 561"/>
                <a:gd name="T1" fmla="*/ 538 h 573"/>
                <a:gd name="T2" fmla="*/ 12 w 561"/>
                <a:gd name="T3" fmla="*/ 561 h 573"/>
                <a:gd name="T4" fmla="*/ 0 w 561"/>
                <a:gd name="T5" fmla="*/ 573 h 573"/>
                <a:gd name="T6" fmla="*/ 0 w 561"/>
                <a:gd name="T7" fmla="*/ 550 h 573"/>
                <a:gd name="T8" fmla="*/ 12 w 561"/>
                <a:gd name="T9" fmla="*/ 538 h 573"/>
                <a:gd name="T10" fmla="*/ 550 w 561"/>
                <a:gd name="T11" fmla="*/ 0 h 573"/>
                <a:gd name="T12" fmla="*/ 561 w 561"/>
                <a:gd name="T13" fmla="*/ 12 h 573"/>
                <a:gd name="T14" fmla="*/ 527 w 561"/>
                <a:gd name="T15" fmla="*/ 46 h 573"/>
                <a:gd name="T16" fmla="*/ 527 w 561"/>
                <a:gd name="T17" fmla="*/ 23 h 573"/>
                <a:gd name="T18" fmla="*/ 550 w 561"/>
                <a:gd name="T19" fmla="*/ 0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1" h="573">
                  <a:moveTo>
                    <a:pt x="12" y="538"/>
                  </a:moveTo>
                  <a:lnTo>
                    <a:pt x="12" y="561"/>
                  </a:lnTo>
                  <a:lnTo>
                    <a:pt x="0" y="573"/>
                  </a:lnTo>
                  <a:lnTo>
                    <a:pt x="0" y="550"/>
                  </a:lnTo>
                  <a:lnTo>
                    <a:pt x="12" y="538"/>
                  </a:lnTo>
                  <a:close/>
                  <a:moveTo>
                    <a:pt x="550" y="0"/>
                  </a:moveTo>
                  <a:lnTo>
                    <a:pt x="561" y="12"/>
                  </a:lnTo>
                  <a:lnTo>
                    <a:pt x="527" y="46"/>
                  </a:lnTo>
                  <a:lnTo>
                    <a:pt x="527" y="23"/>
                  </a:lnTo>
                  <a:lnTo>
                    <a:pt x="550" y="0"/>
                  </a:lnTo>
                  <a:close/>
                </a:path>
              </a:pathLst>
            </a:custGeom>
            <a:solidFill>
              <a:srgbClr val="3CAEF6"/>
            </a:solidFill>
            <a:ln w="0">
              <a:solidFill>
                <a:srgbClr val="3CAE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3539">
              <a:extLst>
                <a:ext uri="{FF2B5EF4-FFF2-40B4-BE49-F238E27FC236}">
                  <a16:creationId xmlns:a16="http://schemas.microsoft.com/office/drawing/2014/main" id="{AAE34B29-FB43-4BD1-BA23-8CFE74E0F21A}"/>
                </a:ext>
              </a:extLst>
            </p:cNvPr>
            <p:cNvSpPr>
              <a:spLocks noEditPoints="1"/>
            </p:cNvSpPr>
            <p:nvPr/>
          </p:nvSpPr>
          <p:spPr bwMode="auto">
            <a:xfrm>
              <a:off x="4834425" y="974006"/>
              <a:ext cx="909641" cy="925515"/>
            </a:xfrm>
            <a:custGeom>
              <a:avLst/>
              <a:gdLst>
                <a:gd name="T0" fmla="*/ 12 w 573"/>
                <a:gd name="T1" fmla="*/ 549 h 583"/>
                <a:gd name="T2" fmla="*/ 12 w 573"/>
                <a:gd name="T3" fmla="*/ 571 h 583"/>
                <a:gd name="T4" fmla="*/ 0 w 573"/>
                <a:gd name="T5" fmla="*/ 583 h 583"/>
                <a:gd name="T6" fmla="*/ 0 w 573"/>
                <a:gd name="T7" fmla="*/ 561 h 583"/>
                <a:gd name="T8" fmla="*/ 12 w 573"/>
                <a:gd name="T9" fmla="*/ 549 h 583"/>
                <a:gd name="T10" fmla="*/ 561 w 573"/>
                <a:gd name="T11" fmla="*/ 0 h 583"/>
                <a:gd name="T12" fmla="*/ 573 w 573"/>
                <a:gd name="T13" fmla="*/ 11 h 583"/>
                <a:gd name="T14" fmla="*/ 527 w 573"/>
                <a:gd name="T15" fmla="*/ 56 h 583"/>
                <a:gd name="T16" fmla="*/ 527 w 573"/>
                <a:gd name="T17" fmla="*/ 34 h 583"/>
                <a:gd name="T18" fmla="*/ 561 w 573"/>
                <a:gd name="T1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3" h="583">
                  <a:moveTo>
                    <a:pt x="12" y="549"/>
                  </a:moveTo>
                  <a:lnTo>
                    <a:pt x="12" y="571"/>
                  </a:lnTo>
                  <a:lnTo>
                    <a:pt x="0" y="583"/>
                  </a:lnTo>
                  <a:lnTo>
                    <a:pt x="0" y="561"/>
                  </a:lnTo>
                  <a:lnTo>
                    <a:pt x="12" y="549"/>
                  </a:lnTo>
                  <a:close/>
                  <a:moveTo>
                    <a:pt x="561" y="0"/>
                  </a:moveTo>
                  <a:lnTo>
                    <a:pt x="573" y="11"/>
                  </a:lnTo>
                  <a:lnTo>
                    <a:pt x="527" y="56"/>
                  </a:lnTo>
                  <a:lnTo>
                    <a:pt x="527" y="34"/>
                  </a:lnTo>
                  <a:lnTo>
                    <a:pt x="561" y="0"/>
                  </a:lnTo>
                  <a:close/>
                </a:path>
              </a:pathLst>
            </a:custGeom>
            <a:solidFill>
              <a:srgbClr val="3CAFF6"/>
            </a:solidFill>
            <a:ln w="0">
              <a:solidFill>
                <a:srgbClr val="3CAF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3540">
              <a:extLst>
                <a:ext uri="{FF2B5EF4-FFF2-40B4-BE49-F238E27FC236}">
                  <a16:creationId xmlns:a16="http://schemas.microsoft.com/office/drawing/2014/main" id="{8CED775E-914A-4F03-8359-FB85625EACF0}"/>
                </a:ext>
              </a:extLst>
            </p:cNvPr>
            <p:cNvSpPr>
              <a:spLocks noEditPoints="1"/>
            </p:cNvSpPr>
            <p:nvPr/>
          </p:nvSpPr>
          <p:spPr bwMode="auto">
            <a:xfrm>
              <a:off x="4834425" y="991469"/>
              <a:ext cx="927103" cy="936628"/>
            </a:xfrm>
            <a:custGeom>
              <a:avLst/>
              <a:gdLst>
                <a:gd name="T0" fmla="*/ 12 w 584"/>
                <a:gd name="T1" fmla="*/ 560 h 590"/>
                <a:gd name="T2" fmla="*/ 12 w 584"/>
                <a:gd name="T3" fmla="*/ 582 h 590"/>
                <a:gd name="T4" fmla="*/ 5 w 584"/>
                <a:gd name="T5" fmla="*/ 590 h 590"/>
                <a:gd name="T6" fmla="*/ 0 w 584"/>
                <a:gd name="T7" fmla="*/ 586 h 590"/>
                <a:gd name="T8" fmla="*/ 0 w 584"/>
                <a:gd name="T9" fmla="*/ 572 h 590"/>
                <a:gd name="T10" fmla="*/ 12 w 584"/>
                <a:gd name="T11" fmla="*/ 560 h 590"/>
                <a:gd name="T12" fmla="*/ 573 w 584"/>
                <a:gd name="T13" fmla="*/ 0 h 590"/>
                <a:gd name="T14" fmla="*/ 584 w 584"/>
                <a:gd name="T15" fmla="*/ 11 h 590"/>
                <a:gd name="T16" fmla="*/ 527 w 584"/>
                <a:gd name="T17" fmla="*/ 68 h 590"/>
                <a:gd name="T18" fmla="*/ 527 w 584"/>
                <a:gd name="T19" fmla="*/ 45 h 590"/>
                <a:gd name="T20" fmla="*/ 573 w 584"/>
                <a:gd name="T21"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4" h="590">
                  <a:moveTo>
                    <a:pt x="12" y="560"/>
                  </a:moveTo>
                  <a:lnTo>
                    <a:pt x="12" y="582"/>
                  </a:lnTo>
                  <a:lnTo>
                    <a:pt x="5" y="590"/>
                  </a:lnTo>
                  <a:lnTo>
                    <a:pt x="0" y="586"/>
                  </a:lnTo>
                  <a:lnTo>
                    <a:pt x="0" y="572"/>
                  </a:lnTo>
                  <a:lnTo>
                    <a:pt x="12" y="560"/>
                  </a:lnTo>
                  <a:close/>
                  <a:moveTo>
                    <a:pt x="573" y="0"/>
                  </a:moveTo>
                  <a:lnTo>
                    <a:pt x="584" y="11"/>
                  </a:lnTo>
                  <a:lnTo>
                    <a:pt x="527" y="68"/>
                  </a:lnTo>
                  <a:lnTo>
                    <a:pt x="527" y="45"/>
                  </a:lnTo>
                  <a:lnTo>
                    <a:pt x="573" y="0"/>
                  </a:lnTo>
                  <a:close/>
                </a:path>
              </a:pathLst>
            </a:custGeom>
            <a:solidFill>
              <a:srgbClr val="3CB0F6"/>
            </a:solidFill>
            <a:ln w="0">
              <a:solidFill>
                <a:srgbClr val="3CB0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3541">
              <a:extLst>
                <a:ext uri="{FF2B5EF4-FFF2-40B4-BE49-F238E27FC236}">
                  <a16:creationId xmlns:a16="http://schemas.microsoft.com/office/drawing/2014/main" id="{21978B08-E367-42DD-83FF-9BC6262ACA3C}"/>
                </a:ext>
              </a:extLst>
            </p:cNvPr>
            <p:cNvSpPr>
              <a:spLocks noEditPoints="1"/>
            </p:cNvSpPr>
            <p:nvPr/>
          </p:nvSpPr>
          <p:spPr bwMode="auto">
            <a:xfrm>
              <a:off x="4842363" y="1008931"/>
              <a:ext cx="936628" cy="936628"/>
            </a:xfrm>
            <a:custGeom>
              <a:avLst/>
              <a:gdLst>
                <a:gd name="T0" fmla="*/ 7 w 590"/>
                <a:gd name="T1" fmla="*/ 571 h 590"/>
                <a:gd name="T2" fmla="*/ 7 w 590"/>
                <a:gd name="T3" fmla="*/ 587 h 590"/>
                <a:gd name="T4" fmla="*/ 15 w 590"/>
                <a:gd name="T5" fmla="*/ 587 h 590"/>
                <a:gd name="T6" fmla="*/ 10 w 590"/>
                <a:gd name="T7" fmla="*/ 590 h 590"/>
                <a:gd name="T8" fmla="*/ 0 w 590"/>
                <a:gd name="T9" fmla="*/ 579 h 590"/>
                <a:gd name="T10" fmla="*/ 7 w 590"/>
                <a:gd name="T11" fmla="*/ 571 h 590"/>
                <a:gd name="T12" fmla="*/ 579 w 590"/>
                <a:gd name="T13" fmla="*/ 0 h 590"/>
                <a:gd name="T14" fmla="*/ 590 w 590"/>
                <a:gd name="T15" fmla="*/ 11 h 590"/>
                <a:gd name="T16" fmla="*/ 522 w 590"/>
                <a:gd name="T17" fmla="*/ 78 h 590"/>
                <a:gd name="T18" fmla="*/ 522 w 590"/>
                <a:gd name="T19" fmla="*/ 57 h 590"/>
                <a:gd name="T20" fmla="*/ 579 w 590"/>
                <a:gd name="T21"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0" h="590">
                  <a:moveTo>
                    <a:pt x="7" y="571"/>
                  </a:moveTo>
                  <a:lnTo>
                    <a:pt x="7" y="587"/>
                  </a:lnTo>
                  <a:lnTo>
                    <a:pt x="15" y="587"/>
                  </a:lnTo>
                  <a:lnTo>
                    <a:pt x="10" y="590"/>
                  </a:lnTo>
                  <a:lnTo>
                    <a:pt x="0" y="579"/>
                  </a:lnTo>
                  <a:lnTo>
                    <a:pt x="7" y="571"/>
                  </a:lnTo>
                  <a:close/>
                  <a:moveTo>
                    <a:pt x="579" y="0"/>
                  </a:moveTo>
                  <a:lnTo>
                    <a:pt x="590" y="11"/>
                  </a:lnTo>
                  <a:lnTo>
                    <a:pt x="522" y="78"/>
                  </a:lnTo>
                  <a:lnTo>
                    <a:pt x="522" y="57"/>
                  </a:lnTo>
                  <a:lnTo>
                    <a:pt x="579" y="0"/>
                  </a:lnTo>
                  <a:close/>
                </a:path>
              </a:pathLst>
            </a:custGeom>
            <a:solidFill>
              <a:srgbClr val="3CB1F6"/>
            </a:solidFill>
            <a:ln w="0">
              <a:solidFill>
                <a:srgbClr val="3CB1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3542">
              <a:extLst>
                <a:ext uri="{FF2B5EF4-FFF2-40B4-BE49-F238E27FC236}">
                  <a16:creationId xmlns:a16="http://schemas.microsoft.com/office/drawing/2014/main" id="{91687147-406D-445C-9DBA-15070B81F231}"/>
                </a:ext>
              </a:extLst>
            </p:cNvPr>
            <p:cNvSpPr>
              <a:spLocks noEditPoints="1"/>
            </p:cNvSpPr>
            <p:nvPr/>
          </p:nvSpPr>
          <p:spPr bwMode="auto">
            <a:xfrm>
              <a:off x="4858238" y="1026394"/>
              <a:ext cx="938216" cy="936628"/>
            </a:xfrm>
            <a:custGeom>
              <a:avLst/>
              <a:gdLst>
                <a:gd name="T0" fmla="*/ 5 w 591"/>
                <a:gd name="T1" fmla="*/ 576 h 590"/>
                <a:gd name="T2" fmla="*/ 27 w 591"/>
                <a:gd name="T3" fmla="*/ 576 h 590"/>
                <a:gd name="T4" fmla="*/ 12 w 591"/>
                <a:gd name="T5" fmla="*/ 590 h 590"/>
                <a:gd name="T6" fmla="*/ 0 w 591"/>
                <a:gd name="T7" fmla="*/ 579 h 590"/>
                <a:gd name="T8" fmla="*/ 5 w 591"/>
                <a:gd name="T9" fmla="*/ 576 h 590"/>
                <a:gd name="T10" fmla="*/ 580 w 591"/>
                <a:gd name="T11" fmla="*/ 0 h 590"/>
                <a:gd name="T12" fmla="*/ 591 w 591"/>
                <a:gd name="T13" fmla="*/ 12 h 590"/>
                <a:gd name="T14" fmla="*/ 512 w 591"/>
                <a:gd name="T15" fmla="*/ 90 h 590"/>
                <a:gd name="T16" fmla="*/ 512 w 591"/>
                <a:gd name="T17" fmla="*/ 67 h 590"/>
                <a:gd name="T18" fmla="*/ 580 w 591"/>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1" h="590">
                  <a:moveTo>
                    <a:pt x="5" y="576"/>
                  </a:moveTo>
                  <a:lnTo>
                    <a:pt x="27" y="576"/>
                  </a:lnTo>
                  <a:lnTo>
                    <a:pt x="12" y="590"/>
                  </a:lnTo>
                  <a:lnTo>
                    <a:pt x="0" y="579"/>
                  </a:lnTo>
                  <a:lnTo>
                    <a:pt x="5" y="576"/>
                  </a:lnTo>
                  <a:close/>
                  <a:moveTo>
                    <a:pt x="580" y="0"/>
                  </a:moveTo>
                  <a:lnTo>
                    <a:pt x="591" y="12"/>
                  </a:lnTo>
                  <a:lnTo>
                    <a:pt x="512" y="90"/>
                  </a:lnTo>
                  <a:lnTo>
                    <a:pt x="512" y="67"/>
                  </a:lnTo>
                  <a:lnTo>
                    <a:pt x="580" y="0"/>
                  </a:lnTo>
                  <a:close/>
                </a:path>
              </a:pathLst>
            </a:custGeom>
            <a:solidFill>
              <a:srgbClr val="3DB2F6"/>
            </a:solidFill>
            <a:ln w="0">
              <a:solidFill>
                <a:srgbClr val="3DB2F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3543">
              <a:extLst>
                <a:ext uri="{FF2B5EF4-FFF2-40B4-BE49-F238E27FC236}">
                  <a16:creationId xmlns:a16="http://schemas.microsoft.com/office/drawing/2014/main" id="{B5937935-E1AA-43C6-B689-586933822624}"/>
                </a:ext>
              </a:extLst>
            </p:cNvPr>
            <p:cNvSpPr>
              <a:spLocks noEditPoints="1"/>
            </p:cNvSpPr>
            <p:nvPr/>
          </p:nvSpPr>
          <p:spPr bwMode="auto">
            <a:xfrm>
              <a:off x="4877288" y="1045444"/>
              <a:ext cx="938216" cy="936628"/>
            </a:xfrm>
            <a:custGeom>
              <a:avLst/>
              <a:gdLst>
                <a:gd name="T0" fmla="*/ 15 w 591"/>
                <a:gd name="T1" fmla="*/ 564 h 590"/>
                <a:gd name="T2" fmla="*/ 38 w 591"/>
                <a:gd name="T3" fmla="*/ 564 h 590"/>
                <a:gd name="T4" fmla="*/ 11 w 591"/>
                <a:gd name="T5" fmla="*/ 590 h 590"/>
                <a:gd name="T6" fmla="*/ 0 w 591"/>
                <a:gd name="T7" fmla="*/ 578 h 590"/>
                <a:gd name="T8" fmla="*/ 15 w 591"/>
                <a:gd name="T9" fmla="*/ 564 h 590"/>
                <a:gd name="T10" fmla="*/ 579 w 591"/>
                <a:gd name="T11" fmla="*/ 0 h 590"/>
                <a:gd name="T12" fmla="*/ 591 w 591"/>
                <a:gd name="T13" fmla="*/ 11 h 590"/>
                <a:gd name="T14" fmla="*/ 500 w 591"/>
                <a:gd name="T15" fmla="*/ 100 h 590"/>
                <a:gd name="T16" fmla="*/ 500 w 591"/>
                <a:gd name="T17" fmla="*/ 78 h 590"/>
                <a:gd name="T18" fmla="*/ 579 w 591"/>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1" h="590">
                  <a:moveTo>
                    <a:pt x="15" y="564"/>
                  </a:moveTo>
                  <a:lnTo>
                    <a:pt x="38" y="564"/>
                  </a:lnTo>
                  <a:lnTo>
                    <a:pt x="11" y="590"/>
                  </a:lnTo>
                  <a:lnTo>
                    <a:pt x="0" y="578"/>
                  </a:lnTo>
                  <a:lnTo>
                    <a:pt x="15" y="564"/>
                  </a:lnTo>
                  <a:close/>
                  <a:moveTo>
                    <a:pt x="579" y="0"/>
                  </a:moveTo>
                  <a:lnTo>
                    <a:pt x="591" y="11"/>
                  </a:lnTo>
                  <a:lnTo>
                    <a:pt x="500" y="100"/>
                  </a:lnTo>
                  <a:lnTo>
                    <a:pt x="500" y="78"/>
                  </a:lnTo>
                  <a:lnTo>
                    <a:pt x="579" y="0"/>
                  </a:lnTo>
                  <a:close/>
                </a:path>
              </a:pathLst>
            </a:custGeom>
            <a:solidFill>
              <a:srgbClr val="3DB4F7"/>
            </a:solidFill>
            <a:ln w="0">
              <a:solidFill>
                <a:srgbClr val="3DB4F7"/>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3544">
              <a:extLst>
                <a:ext uri="{FF2B5EF4-FFF2-40B4-BE49-F238E27FC236}">
                  <a16:creationId xmlns:a16="http://schemas.microsoft.com/office/drawing/2014/main" id="{65ED3615-60B2-43C3-AE34-C0180901AB6E}"/>
                </a:ext>
              </a:extLst>
            </p:cNvPr>
            <p:cNvSpPr>
              <a:spLocks noEditPoints="1"/>
            </p:cNvSpPr>
            <p:nvPr/>
          </p:nvSpPr>
          <p:spPr bwMode="auto">
            <a:xfrm>
              <a:off x="4894751" y="1062906"/>
              <a:ext cx="938216" cy="936628"/>
            </a:xfrm>
            <a:custGeom>
              <a:avLst/>
              <a:gdLst>
                <a:gd name="T0" fmla="*/ 27 w 591"/>
                <a:gd name="T1" fmla="*/ 553 h 590"/>
                <a:gd name="T2" fmla="*/ 48 w 591"/>
                <a:gd name="T3" fmla="*/ 553 h 590"/>
                <a:gd name="T4" fmla="*/ 11 w 591"/>
                <a:gd name="T5" fmla="*/ 590 h 590"/>
                <a:gd name="T6" fmla="*/ 0 w 591"/>
                <a:gd name="T7" fmla="*/ 579 h 590"/>
                <a:gd name="T8" fmla="*/ 27 w 591"/>
                <a:gd name="T9" fmla="*/ 553 h 590"/>
                <a:gd name="T10" fmla="*/ 580 w 591"/>
                <a:gd name="T11" fmla="*/ 0 h 590"/>
                <a:gd name="T12" fmla="*/ 591 w 591"/>
                <a:gd name="T13" fmla="*/ 11 h 590"/>
                <a:gd name="T14" fmla="*/ 489 w 591"/>
                <a:gd name="T15" fmla="*/ 112 h 590"/>
                <a:gd name="T16" fmla="*/ 489 w 591"/>
                <a:gd name="T17" fmla="*/ 89 h 590"/>
                <a:gd name="T18" fmla="*/ 580 w 591"/>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1" h="590">
                  <a:moveTo>
                    <a:pt x="27" y="553"/>
                  </a:moveTo>
                  <a:lnTo>
                    <a:pt x="48" y="553"/>
                  </a:lnTo>
                  <a:lnTo>
                    <a:pt x="11" y="590"/>
                  </a:lnTo>
                  <a:lnTo>
                    <a:pt x="0" y="579"/>
                  </a:lnTo>
                  <a:lnTo>
                    <a:pt x="27" y="553"/>
                  </a:lnTo>
                  <a:close/>
                  <a:moveTo>
                    <a:pt x="580" y="0"/>
                  </a:moveTo>
                  <a:lnTo>
                    <a:pt x="591" y="11"/>
                  </a:lnTo>
                  <a:lnTo>
                    <a:pt x="489" y="112"/>
                  </a:lnTo>
                  <a:lnTo>
                    <a:pt x="489" y="89"/>
                  </a:lnTo>
                  <a:lnTo>
                    <a:pt x="580" y="0"/>
                  </a:lnTo>
                  <a:close/>
                </a:path>
              </a:pathLst>
            </a:custGeom>
            <a:solidFill>
              <a:srgbClr val="3DB5F7"/>
            </a:solidFill>
            <a:ln w="0">
              <a:solidFill>
                <a:srgbClr val="3DB5F7"/>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3545">
              <a:extLst>
                <a:ext uri="{FF2B5EF4-FFF2-40B4-BE49-F238E27FC236}">
                  <a16:creationId xmlns:a16="http://schemas.microsoft.com/office/drawing/2014/main" id="{5121AD11-CA64-498B-BE0D-7A8D5F9445E8}"/>
                </a:ext>
              </a:extLst>
            </p:cNvPr>
            <p:cNvSpPr>
              <a:spLocks noEditPoints="1"/>
            </p:cNvSpPr>
            <p:nvPr/>
          </p:nvSpPr>
          <p:spPr bwMode="auto">
            <a:xfrm>
              <a:off x="4912213" y="1080369"/>
              <a:ext cx="936628" cy="936628"/>
            </a:xfrm>
            <a:custGeom>
              <a:avLst/>
              <a:gdLst>
                <a:gd name="T0" fmla="*/ 37 w 590"/>
                <a:gd name="T1" fmla="*/ 542 h 590"/>
                <a:gd name="T2" fmla="*/ 60 w 590"/>
                <a:gd name="T3" fmla="*/ 542 h 590"/>
                <a:gd name="T4" fmla="*/ 12 w 590"/>
                <a:gd name="T5" fmla="*/ 590 h 590"/>
                <a:gd name="T6" fmla="*/ 0 w 590"/>
                <a:gd name="T7" fmla="*/ 579 h 590"/>
                <a:gd name="T8" fmla="*/ 37 w 590"/>
                <a:gd name="T9" fmla="*/ 542 h 590"/>
                <a:gd name="T10" fmla="*/ 580 w 590"/>
                <a:gd name="T11" fmla="*/ 0 h 590"/>
                <a:gd name="T12" fmla="*/ 590 w 590"/>
                <a:gd name="T13" fmla="*/ 12 h 590"/>
                <a:gd name="T14" fmla="*/ 478 w 590"/>
                <a:gd name="T15" fmla="*/ 124 h 590"/>
                <a:gd name="T16" fmla="*/ 478 w 590"/>
                <a:gd name="T17" fmla="*/ 101 h 590"/>
                <a:gd name="T18" fmla="*/ 580 w 590"/>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0" h="590">
                  <a:moveTo>
                    <a:pt x="37" y="542"/>
                  </a:moveTo>
                  <a:lnTo>
                    <a:pt x="60" y="542"/>
                  </a:lnTo>
                  <a:lnTo>
                    <a:pt x="12" y="590"/>
                  </a:lnTo>
                  <a:lnTo>
                    <a:pt x="0" y="579"/>
                  </a:lnTo>
                  <a:lnTo>
                    <a:pt x="37" y="542"/>
                  </a:lnTo>
                  <a:close/>
                  <a:moveTo>
                    <a:pt x="580" y="0"/>
                  </a:moveTo>
                  <a:lnTo>
                    <a:pt x="590" y="12"/>
                  </a:lnTo>
                  <a:lnTo>
                    <a:pt x="478" y="124"/>
                  </a:lnTo>
                  <a:lnTo>
                    <a:pt x="478" y="101"/>
                  </a:lnTo>
                  <a:lnTo>
                    <a:pt x="580" y="0"/>
                  </a:lnTo>
                  <a:close/>
                </a:path>
              </a:pathLst>
            </a:custGeom>
            <a:solidFill>
              <a:srgbClr val="3EB6F7"/>
            </a:solidFill>
            <a:ln w="0">
              <a:solidFill>
                <a:srgbClr val="3EB6F7"/>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3546">
              <a:extLst>
                <a:ext uri="{FF2B5EF4-FFF2-40B4-BE49-F238E27FC236}">
                  <a16:creationId xmlns:a16="http://schemas.microsoft.com/office/drawing/2014/main" id="{34E9CCC9-8C6B-4538-914E-F52D2AC3C1B2}"/>
                </a:ext>
              </a:extLst>
            </p:cNvPr>
            <p:cNvSpPr>
              <a:spLocks noEditPoints="1"/>
            </p:cNvSpPr>
            <p:nvPr/>
          </p:nvSpPr>
          <p:spPr bwMode="auto">
            <a:xfrm>
              <a:off x="4931263" y="1099419"/>
              <a:ext cx="936628" cy="936628"/>
            </a:xfrm>
            <a:custGeom>
              <a:avLst/>
              <a:gdLst>
                <a:gd name="T0" fmla="*/ 48 w 590"/>
                <a:gd name="T1" fmla="*/ 530 h 590"/>
                <a:gd name="T2" fmla="*/ 70 w 590"/>
                <a:gd name="T3" fmla="*/ 530 h 590"/>
                <a:gd name="T4" fmla="*/ 11 w 590"/>
                <a:gd name="T5" fmla="*/ 590 h 590"/>
                <a:gd name="T6" fmla="*/ 0 w 590"/>
                <a:gd name="T7" fmla="*/ 578 h 590"/>
                <a:gd name="T8" fmla="*/ 48 w 590"/>
                <a:gd name="T9" fmla="*/ 530 h 590"/>
                <a:gd name="T10" fmla="*/ 578 w 590"/>
                <a:gd name="T11" fmla="*/ 0 h 590"/>
                <a:gd name="T12" fmla="*/ 590 w 590"/>
                <a:gd name="T13" fmla="*/ 10 h 590"/>
                <a:gd name="T14" fmla="*/ 466 w 590"/>
                <a:gd name="T15" fmla="*/ 134 h 590"/>
                <a:gd name="T16" fmla="*/ 466 w 590"/>
                <a:gd name="T17" fmla="*/ 112 h 590"/>
                <a:gd name="T18" fmla="*/ 578 w 590"/>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0" h="590">
                  <a:moveTo>
                    <a:pt x="48" y="530"/>
                  </a:moveTo>
                  <a:lnTo>
                    <a:pt x="70" y="530"/>
                  </a:lnTo>
                  <a:lnTo>
                    <a:pt x="11" y="590"/>
                  </a:lnTo>
                  <a:lnTo>
                    <a:pt x="0" y="578"/>
                  </a:lnTo>
                  <a:lnTo>
                    <a:pt x="48" y="530"/>
                  </a:lnTo>
                  <a:close/>
                  <a:moveTo>
                    <a:pt x="578" y="0"/>
                  </a:moveTo>
                  <a:lnTo>
                    <a:pt x="590" y="10"/>
                  </a:lnTo>
                  <a:lnTo>
                    <a:pt x="466" y="134"/>
                  </a:lnTo>
                  <a:lnTo>
                    <a:pt x="466" y="112"/>
                  </a:lnTo>
                  <a:lnTo>
                    <a:pt x="578" y="0"/>
                  </a:lnTo>
                  <a:close/>
                </a:path>
              </a:pathLst>
            </a:custGeom>
            <a:solidFill>
              <a:srgbClr val="3EB8F7"/>
            </a:solidFill>
            <a:ln w="0">
              <a:solidFill>
                <a:srgbClr val="3EB8F7"/>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3547">
              <a:extLst>
                <a:ext uri="{FF2B5EF4-FFF2-40B4-BE49-F238E27FC236}">
                  <a16:creationId xmlns:a16="http://schemas.microsoft.com/office/drawing/2014/main" id="{F4F4F053-EC95-41F1-81C0-E7F88EDD5609}"/>
                </a:ext>
              </a:extLst>
            </p:cNvPr>
            <p:cNvSpPr>
              <a:spLocks noEditPoints="1"/>
            </p:cNvSpPr>
            <p:nvPr/>
          </p:nvSpPr>
          <p:spPr bwMode="auto">
            <a:xfrm>
              <a:off x="4948726" y="1115294"/>
              <a:ext cx="936628" cy="938215"/>
            </a:xfrm>
            <a:custGeom>
              <a:avLst/>
              <a:gdLst>
                <a:gd name="T0" fmla="*/ 59 w 590"/>
                <a:gd name="T1" fmla="*/ 520 h 591"/>
                <a:gd name="T2" fmla="*/ 82 w 590"/>
                <a:gd name="T3" fmla="*/ 520 h 591"/>
                <a:gd name="T4" fmla="*/ 11 w 590"/>
                <a:gd name="T5" fmla="*/ 591 h 591"/>
                <a:gd name="T6" fmla="*/ 0 w 590"/>
                <a:gd name="T7" fmla="*/ 580 h 591"/>
                <a:gd name="T8" fmla="*/ 59 w 590"/>
                <a:gd name="T9" fmla="*/ 520 h 591"/>
                <a:gd name="T10" fmla="*/ 579 w 590"/>
                <a:gd name="T11" fmla="*/ 0 h 591"/>
                <a:gd name="T12" fmla="*/ 590 w 590"/>
                <a:gd name="T13" fmla="*/ 11 h 591"/>
                <a:gd name="T14" fmla="*/ 455 w 590"/>
                <a:gd name="T15" fmla="*/ 147 h 591"/>
                <a:gd name="T16" fmla="*/ 455 w 590"/>
                <a:gd name="T17" fmla="*/ 124 h 591"/>
                <a:gd name="T18" fmla="*/ 579 w 590"/>
                <a:gd name="T19"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0" h="591">
                  <a:moveTo>
                    <a:pt x="59" y="520"/>
                  </a:moveTo>
                  <a:lnTo>
                    <a:pt x="82" y="520"/>
                  </a:lnTo>
                  <a:lnTo>
                    <a:pt x="11" y="591"/>
                  </a:lnTo>
                  <a:lnTo>
                    <a:pt x="0" y="580"/>
                  </a:lnTo>
                  <a:lnTo>
                    <a:pt x="59" y="520"/>
                  </a:lnTo>
                  <a:close/>
                  <a:moveTo>
                    <a:pt x="579" y="0"/>
                  </a:moveTo>
                  <a:lnTo>
                    <a:pt x="590" y="11"/>
                  </a:lnTo>
                  <a:lnTo>
                    <a:pt x="455" y="147"/>
                  </a:lnTo>
                  <a:lnTo>
                    <a:pt x="455" y="124"/>
                  </a:lnTo>
                  <a:lnTo>
                    <a:pt x="579" y="0"/>
                  </a:lnTo>
                  <a:close/>
                </a:path>
              </a:pathLst>
            </a:custGeom>
            <a:solidFill>
              <a:srgbClr val="3EB9F7"/>
            </a:solidFill>
            <a:ln w="0">
              <a:solidFill>
                <a:srgbClr val="3EB9F7"/>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3548">
              <a:extLst>
                <a:ext uri="{FF2B5EF4-FFF2-40B4-BE49-F238E27FC236}">
                  <a16:creationId xmlns:a16="http://schemas.microsoft.com/office/drawing/2014/main" id="{FB48F7F8-F5A5-46A3-8309-3C184A84AAFF}"/>
                </a:ext>
              </a:extLst>
            </p:cNvPr>
            <p:cNvSpPr>
              <a:spLocks noEditPoints="1"/>
            </p:cNvSpPr>
            <p:nvPr/>
          </p:nvSpPr>
          <p:spPr bwMode="auto">
            <a:xfrm>
              <a:off x="4966188" y="1132757"/>
              <a:ext cx="936628" cy="938215"/>
            </a:xfrm>
            <a:custGeom>
              <a:avLst/>
              <a:gdLst>
                <a:gd name="T0" fmla="*/ 71 w 590"/>
                <a:gd name="T1" fmla="*/ 509 h 591"/>
                <a:gd name="T2" fmla="*/ 94 w 590"/>
                <a:gd name="T3" fmla="*/ 509 h 591"/>
                <a:gd name="T4" fmla="*/ 11 w 590"/>
                <a:gd name="T5" fmla="*/ 591 h 591"/>
                <a:gd name="T6" fmla="*/ 0 w 590"/>
                <a:gd name="T7" fmla="*/ 580 h 591"/>
                <a:gd name="T8" fmla="*/ 71 w 590"/>
                <a:gd name="T9" fmla="*/ 509 h 591"/>
                <a:gd name="T10" fmla="*/ 579 w 590"/>
                <a:gd name="T11" fmla="*/ 0 h 591"/>
                <a:gd name="T12" fmla="*/ 590 w 590"/>
                <a:gd name="T13" fmla="*/ 12 h 591"/>
                <a:gd name="T14" fmla="*/ 444 w 590"/>
                <a:gd name="T15" fmla="*/ 157 h 591"/>
                <a:gd name="T16" fmla="*/ 444 w 590"/>
                <a:gd name="T17" fmla="*/ 136 h 591"/>
                <a:gd name="T18" fmla="*/ 579 w 590"/>
                <a:gd name="T19"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0" h="591">
                  <a:moveTo>
                    <a:pt x="71" y="509"/>
                  </a:moveTo>
                  <a:lnTo>
                    <a:pt x="94" y="509"/>
                  </a:lnTo>
                  <a:lnTo>
                    <a:pt x="11" y="591"/>
                  </a:lnTo>
                  <a:lnTo>
                    <a:pt x="0" y="580"/>
                  </a:lnTo>
                  <a:lnTo>
                    <a:pt x="71" y="509"/>
                  </a:lnTo>
                  <a:close/>
                  <a:moveTo>
                    <a:pt x="579" y="0"/>
                  </a:moveTo>
                  <a:lnTo>
                    <a:pt x="590" y="12"/>
                  </a:lnTo>
                  <a:lnTo>
                    <a:pt x="444" y="157"/>
                  </a:lnTo>
                  <a:lnTo>
                    <a:pt x="444" y="136"/>
                  </a:lnTo>
                  <a:lnTo>
                    <a:pt x="579" y="0"/>
                  </a:lnTo>
                  <a:close/>
                </a:path>
              </a:pathLst>
            </a:custGeom>
            <a:solidFill>
              <a:srgbClr val="3FBBF7"/>
            </a:solidFill>
            <a:ln w="0">
              <a:solidFill>
                <a:srgbClr val="3FBBF7"/>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3549">
              <a:extLst>
                <a:ext uri="{FF2B5EF4-FFF2-40B4-BE49-F238E27FC236}">
                  <a16:creationId xmlns:a16="http://schemas.microsoft.com/office/drawing/2014/main" id="{9E31DAB2-75DB-4835-8C9D-A10EA436F381}"/>
                </a:ext>
              </a:extLst>
            </p:cNvPr>
            <p:cNvSpPr>
              <a:spLocks noEditPoints="1"/>
            </p:cNvSpPr>
            <p:nvPr/>
          </p:nvSpPr>
          <p:spPr bwMode="auto">
            <a:xfrm>
              <a:off x="4983651" y="1151807"/>
              <a:ext cx="936628" cy="935040"/>
            </a:xfrm>
            <a:custGeom>
              <a:avLst/>
              <a:gdLst>
                <a:gd name="T0" fmla="*/ 83 w 590"/>
                <a:gd name="T1" fmla="*/ 497 h 589"/>
                <a:gd name="T2" fmla="*/ 105 w 590"/>
                <a:gd name="T3" fmla="*/ 497 h 589"/>
                <a:gd name="T4" fmla="*/ 12 w 590"/>
                <a:gd name="T5" fmla="*/ 589 h 589"/>
                <a:gd name="T6" fmla="*/ 0 w 590"/>
                <a:gd name="T7" fmla="*/ 579 h 589"/>
                <a:gd name="T8" fmla="*/ 83 w 590"/>
                <a:gd name="T9" fmla="*/ 497 h 589"/>
                <a:gd name="T10" fmla="*/ 579 w 590"/>
                <a:gd name="T11" fmla="*/ 0 h 589"/>
                <a:gd name="T12" fmla="*/ 590 w 590"/>
                <a:gd name="T13" fmla="*/ 11 h 589"/>
                <a:gd name="T14" fmla="*/ 433 w 590"/>
                <a:gd name="T15" fmla="*/ 168 h 589"/>
                <a:gd name="T16" fmla="*/ 433 w 590"/>
                <a:gd name="T17" fmla="*/ 145 h 589"/>
                <a:gd name="T18" fmla="*/ 579 w 590"/>
                <a:gd name="T19" fmla="*/ 0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0" h="589">
                  <a:moveTo>
                    <a:pt x="83" y="497"/>
                  </a:moveTo>
                  <a:lnTo>
                    <a:pt x="105" y="497"/>
                  </a:lnTo>
                  <a:lnTo>
                    <a:pt x="12" y="589"/>
                  </a:lnTo>
                  <a:lnTo>
                    <a:pt x="0" y="579"/>
                  </a:lnTo>
                  <a:lnTo>
                    <a:pt x="83" y="497"/>
                  </a:lnTo>
                  <a:close/>
                  <a:moveTo>
                    <a:pt x="579" y="0"/>
                  </a:moveTo>
                  <a:lnTo>
                    <a:pt x="590" y="11"/>
                  </a:lnTo>
                  <a:lnTo>
                    <a:pt x="433" y="168"/>
                  </a:lnTo>
                  <a:lnTo>
                    <a:pt x="433" y="145"/>
                  </a:lnTo>
                  <a:lnTo>
                    <a:pt x="579" y="0"/>
                  </a:lnTo>
                  <a:close/>
                </a:path>
              </a:pathLst>
            </a:custGeom>
            <a:solidFill>
              <a:srgbClr val="3FBCF7"/>
            </a:solidFill>
            <a:ln w="0">
              <a:solidFill>
                <a:srgbClr val="3FBCF7"/>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3550">
              <a:extLst>
                <a:ext uri="{FF2B5EF4-FFF2-40B4-BE49-F238E27FC236}">
                  <a16:creationId xmlns:a16="http://schemas.microsoft.com/office/drawing/2014/main" id="{1889CBF9-8102-4703-AFDD-2DBB2BA49C7E}"/>
                </a:ext>
              </a:extLst>
            </p:cNvPr>
            <p:cNvSpPr>
              <a:spLocks noEditPoints="1"/>
            </p:cNvSpPr>
            <p:nvPr/>
          </p:nvSpPr>
          <p:spPr bwMode="auto">
            <a:xfrm>
              <a:off x="5002701" y="1169269"/>
              <a:ext cx="936628" cy="936628"/>
            </a:xfrm>
            <a:custGeom>
              <a:avLst/>
              <a:gdLst>
                <a:gd name="T0" fmla="*/ 93 w 590"/>
                <a:gd name="T1" fmla="*/ 486 h 590"/>
                <a:gd name="T2" fmla="*/ 116 w 590"/>
                <a:gd name="T3" fmla="*/ 486 h 590"/>
                <a:gd name="T4" fmla="*/ 11 w 590"/>
                <a:gd name="T5" fmla="*/ 590 h 590"/>
                <a:gd name="T6" fmla="*/ 0 w 590"/>
                <a:gd name="T7" fmla="*/ 578 h 590"/>
                <a:gd name="T8" fmla="*/ 93 w 590"/>
                <a:gd name="T9" fmla="*/ 486 h 590"/>
                <a:gd name="T10" fmla="*/ 578 w 590"/>
                <a:gd name="T11" fmla="*/ 0 h 590"/>
                <a:gd name="T12" fmla="*/ 590 w 590"/>
                <a:gd name="T13" fmla="*/ 11 h 590"/>
                <a:gd name="T14" fmla="*/ 421 w 590"/>
                <a:gd name="T15" fmla="*/ 180 h 590"/>
                <a:gd name="T16" fmla="*/ 421 w 590"/>
                <a:gd name="T17" fmla="*/ 157 h 590"/>
                <a:gd name="T18" fmla="*/ 578 w 590"/>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0" h="590">
                  <a:moveTo>
                    <a:pt x="93" y="486"/>
                  </a:moveTo>
                  <a:lnTo>
                    <a:pt x="116" y="486"/>
                  </a:lnTo>
                  <a:lnTo>
                    <a:pt x="11" y="590"/>
                  </a:lnTo>
                  <a:lnTo>
                    <a:pt x="0" y="578"/>
                  </a:lnTo>
                  <a:lnTo>
                    <a:pt x="93" y="486"/>
                  </a:lnTo>
                  <a:close/>
                  <a:moveTo>
                    <a:pt x="578" y="0"/>
                  </a:moveTo>
                  <a:lnTo>
                    <a:pt x="590" y="11"/>
                  </a:lnTo>
                  <a:lnTo>
                    <a:pt x="421" y="180"/>
                  </a:lnTo>
                  <a:lnTo>
                    <a:pt x="421" y="157"/>
                  </a:lnTo>
                  <a:lnTo>
                    <a:pt x="578" y="0"/>
                  </a:lnTo>
                  <a:close/>
                </a:path>
              </a:pathLst>
            </a:custGeom>
            <a:solidFill>
              <a:srgbClr val="3FBEF8"/>
            </a:solidFill>
            <a:ln w="0">
              <a:solidFill>
                <a:srgbClr val="3FBEF8"/>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3551">
              <a:extLst>
                <a:ext uri="{FF2B5EF4-FFF2-40B4-BE49-F238E27FC236}">
                  <a16:creationId xmlns:a16="http://schemas.microsoft.com/office/drawing/2014/main" id="{A42601B5-56E5-4BD7-BEB2-26B9F3E21B23}"/>
                </a:ext>
              </a:extLst>
            </p:cNvPr>
            <p:cNvSpPr>
              <a:spLocks noEditPoints="1"/>
            </p:cNvSpPr>
            <p:nvPr/>
          </p:nvSpPr>
          <p:spPr bwMode="auto">
            <a:xfrm>
              <a:off x="5020164" y="1186732"/>
              <a:ext cx="936628" cy="936628"/>
            </a:xfrm>
            <a:custGeom>
              <a:avLst/>
              <a:gdLst>
                <a:gd name="T0" fmla="*/ 105 w 590"/>
                <a:gd name="T1" fmla="*/ 475 h 590"/>
                <a:gd name="T2" fmla="*/ 126 w 590"/>
                <a:gd name="T3" fmla="*/ 475 h 590"/>
                <a:gd name="T4" fmla="*/ 11 w 590"/>
                <a:gd name="T5" fmla="*/ 590 h 590"/>
                <a:gd name="T6" fmla="*/ 0 w 590"/>
                <a:gd name="T7" fmla="*/ 579 h 590"/>
                <a:gd name="T8" fmla="*/ 105 w 590"/>
                <a:gd name="T9" fmla="*/ 475 h 590"/>
                <a:gd name="T10" fmla="*/ 579 w 590"/>
                <a:gd name="T11" fmla="*/ 0 h 590"/>
                <a:gd name="T12" fmla="*/ 590 w 590"/>
                <a:gd name="T13" fmla="*/ 11 h 590"/>
                <a:gd name="T14" fmla="*/ 410 w 590"/>
                <a:gd name="T15" fmla="*/ 191 h 590"/>
                <a:gd name="T16" fmla="*/ 410 w 590"/>
                <a:gd name="T17" fmla="*/ 169 h 590"/>
                <a:gd name="T18" fmla="*/ 579 w 590"/>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0" h="590">
                  <a:moveTo>
                    <a:pt x="105" y="475"/>
                  </a:moveTo>
                  <a:lnTo>
                    <a:pt x="126" y="475"/>
                  </a:lnTo>
                  <a:lnTo>
                    <a:pt x="11" y="590"/>
                  </a:lnTo>
                  <a:lnTo>
                    <a:pt x="0" y="579"/>
                  </a:lnTo>
                  <a:lnTo>
                    <a:pt x="105" y="475"/>
                  </a:lnTo>
                  <a:close/>
                  <a:moveTo>
                    <a:pt x="579" y="0"/>
                  </a:moveTo>
                  <a:lnTo>
                    <a:pt x="590" y="11"/>
                  </a:lnTo>
                  <a:lnTo>
                    <a:pt x="410" y="191"/>
                  </a:lnTo>
                  <a:lnTo>
                    <a:pt x="410" y="169"/>
                  </a:lnTo>
                  <a:lnTo>
                    <a:pt x="579" y="0"/>
                  </a:lnTo>
                  <a:close/>
                </a:path>
              </a:pathLst>
            </a:custGeom>
            <a:solidFill>
              <a:srgbClr val="40BFF8"/>
            </a:solidFill>
            <a:ln w="0">
              <a:solidFill>
                <a:srgbClr val="40BFF8"/>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3552">
              <a:extLst>
                <a:ext uri="{FF2B5EF4-FFF2-40B4-BE49-F238E27FC236}">
                  <a16:creationId xmlns:a16="http://schemas.microsoft.com/office/drawing/2014/main" id="{F222F53C-DF97-42ED-9187-BB678D4976DF}"/>
                </a:ext>
              </a:extLst>
            </p:cNvPr>
            <p:cNvSpPr>
              <a:spLocks noEditPoints="1"/>
            </p:cNvSpPr>
            <p:nvPr/>
          </p:nvSpPr>
          <p:spPr bwMode="auto">
            <a:xfrm>
              <a:off x="5037626" y="1204194"/>
              <a:ext cx="936628" cy="936628"/>
            </a:xfrm>
            <a:custGeom>
              <a:avLst/>
              <a:gdLst>
                <a:gd name="T0" fmla="*/ 115 w 590"/>
                <a:gd name="T1" fmla="*/ 464 h 590"/>
                <a:gd name="T2" fmla="*/ 138 w 590"/>
                <a:gd name="T3" fmla="*/ 464 h 590"/>
                <a:gd name="T4" fmla="*/ 12 w 590"/>
                <a:gd name="T5" fmla="*/ 590 h 590"/>
                <a:gd name="T6" fmla="*/ 0 w 590"/>
                <a:gd name="T7" fmla="*/ 579 h 590"/>
                <a:gd name="T8" fmla="*/ 115 w 590"/>
                <a:gd name="T9" fmla="*/ 464 h 590"/>
                <a:gd name="T10" fmla="*/ 579 w 590"/>
                <a:gd name="T11" fmla="*/ 0 h 590"/>
                <a:gd name="T12" fmla="*/ 590 w 590"/>
                <a:gd name="T13" fmla="*/ 12 h 590"/>
                <a:gd name="T14" fmla="*/ 399 w 590"/>
                <a:gd name="T15" fmla="*/ 203 h 590"/>
                <a:gd name="T16" fmla="*/ 399 w 590"/>
                <a:gd name="T17" fmla="*/ 180 h 590"/>
                <a:gd name="T18" fmla="*/ 579 w 590"/>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0" h="590">
                  <a:moveTo>
                    <a:pt x="115" y="464"/>
                  </a:moveTo>
                  <a:lnTo>
                    <a:pt x="138" y="464"/>
                  </a:lnTo>
                  <a:lnTo>
                    <a:pt x="12" y="590"/>
                  </a:lnTo>
                  <a:lnTo>
                    <a:pt x="0" y="579"/>
                  </a:lnTo>
                  <a:lnTo>
                    <a:pt x="115" y="464"/>
                  </a:lnTo>
                  <a:close/>
                  <a:moveTo>
                    <a:pt x="579" y="0"/>
                  </a:moveTo>
                  <a:lnTo>
                    <a:pt x="590" y="12"/>
                  </a:lnTo>
                  <a:lnTo>
                    <a:pt x="399" y="203"/>
                  </a:lnTo>
                  <a:lnTo>
                    <a:pt x="399" y="180"/>
                  </a:lnTo>
                  <a:lnTo>
                    <a:pt x="579" y="0"/>
                  </a:lnTo>
                  <a:close/>
                </a:path>
              </a:pathLst>
            </a:custGeom>
            <a:solidFill>
              <a:srgbClr val="41C2F8"/>
            </a:solidFill>
            <a:ln w="0">
              <a:solidFill>
                <a:srgbClr val="41C2F8"/>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3553">
              <a:extLst>
                <a:ext uri="{FF2B5EF4-FFF2-40B4-BE49-F238E27FC236}">
                  <a16:creationId xmlns:a16="http://schemas.microsoft.com/office/drawing/2014/main" id="{EAD61BBD-CAA0-4B15-AFBB-6C23EE32CE2E}"/>
                </a:ext>
              </a:extLst>
            </p:cNvPr>
            <p:cNvSpPr>
              <a:spLocks noEditPoints="1"/>
            </p:cNvSpPr>
            <p:nvPr/>
          </p:nvSpPr>
          <p:spPr bwMode="auto">
            <a:xfrm>
              <a:off x="5056676" y="1223244"/>
              <a:ext cx="936628" cy="936628"/>
            </a:xfrm>
            <a:custGeom>
              <a:avLst/>
              <a:gdLst>
                <a:gd name="T0" fmla="*/ 126 w 590"/>
                <a:gd name="T1" fmla="*/ 452 h 590"/>
                <a:gd name="T2" fmla="*/ 149 w 590"/>
                <a:gd name="T3" fmla="*/ 452 h 590"/>
                <a:gd name="T4" fmla="*/ 11 w 590"/>
                <a:gd name="T5" fmla="*/ 590 h 590"/>
                <a:gd name="T6" fmla="*/ 0 w 590"/>
                <a:gd name="T7" fmla="*/ 578 h 590"/>
                <a:gd name="T8" fmla="*/ 126 w 590"/>
                <a:gd name="T9" fmla="*/ 452 h 590"/>
                <a:gd name="T10" fmla="*/ 578 w 590"/>
                <a:gd name="T11" fmla="*/ 0 h 590"/>
                <a:gd name="T12" fmla="*/ 590 w 590"/>
                <a:gd name="T13" fmla="*/ 11 h 590"/>
                <a:gd name="T14" fmla="*/ 387 w 590"/>
                <a:gd name="T15" fmla="*/ 213 h 590"/>
                <a:gd name="T16" fmla="*/ 387 w 590"/>
                <a:gd name="T17" fmla="*/ 191 h 590"/>
                <a:gd name="T18" fmla="*/ 578 w 590"/>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0" h="590">
                  <a:moveTo>
                    <a:pt x="126" y="452"/>
                  </a:moveTo>
                  <a:lnTo>
                    <a:pt x="149" y="452"/>
                  </a:lnTo>
                  <a:lnTo>
                    <a:pt x="11" y="590"/>
                  </a:lnTo>
                  <a:lnTo>
                    <a:pt x="0" y="578"/>
                  </a:lnTo>
                  <a:lnTo>
                    <a:pt x="126" y="452"/>
                  </a:lnTo>
                  <a:close/>
                  <a:moveTo>
                    <a:pt x="578" y="0"/>
                  </a:moveTo>
                  <a:lnTo>
                    <a:pt x="590" y="11"/>
                  </a:lnTo>
                  <a:lnTo>
                    <a:pt x="387" y="213"/>
                  </a:lnTo>
                  <a:lnTo>
                    <a:pt x="387" y="191"/>
                  </a:lnTo>
                  <a:lnTo>
                    <a:pt x="578" y="0"/>
                  </a:lnTo>
                  <a:close/>
                </a:path>
              </a:pathLst>
            </a:custGeom>
            <a:solidFill>
              <a:srgbClr val="41C4F8"/>
            </a:solidFill>
            <a:ln w="0">
              <a:solidFill>
                <a:srgbClr val="41C4F8"/>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3554">
              <a:extLst>
                <a:ext uri="{FF2B5EF4-FFF2-40B4-BE49-F238E27FC236}">
                  <a16:creationId xmlns:a16="http://schemas.microsoft.com/office/drawing/2014/main" id="{4184B55E-7597-4704-8DF6-C1D3AC991F42}"/>
                </a:ext>
              </a:extLst>
            </p:cNvPr>
            <p:cNvSpPr>
              <a:spLocks noEditPoints="1"/>
            </p:cNvSpPr>
            <p:nvPr/>
          </p:nvSpPr>
          <p:spPr bwMode="auto">
            <a:xfrm>
              <a:off x="5074139" y="1240707"/>
              <a:ext cx="936628" cy="936628"/>
            </a:xfrm>
            <a:custGeom>
              <a:avLst/>
              <a:gdLst>
                <a:gd name="T0" fmla="*/ 138 w 590"/>
                <a:gd name="T1" fmla="*/ 441 h 590"/>
                <a:gd name="T2" fmla="*/ 160 w 590"/>
                <a:gd name="T3" fmla="*/ 441 h 590"/>
                <a:gd name="T4" fmla="*/ 11 w 590"/>
                <a:gd name="T5" fmla="*/ 590 h 590"/>
                <a:gd name="T6" fmla="*/ 0 w 590"/>
                <a:gd name="T7" fmla="*/ 579 h 590"/>
                <a:gd name="T8" fmla="*/ 138 w 590"/>
                <a:gd name="T9" fmla="*/ 441 h 590"/>
                <a:gd name="T10" fmla="*/ 579 w 590"/>
                <a:gd name="T11" fmla="*/ 0 h 590"/>
                <a:gd name="T12" fmla="*/ 590 w 590"/>
                <a:gd name="T13" fmla="*/ 11 h 590"/>
                <a:gd name="T14" fmla="*/ 376 w 590"/>
                <a:gd name="T15" fmla="*/ 225 h 590"/>
                <a:gd name="T16" fmla="*/ 376 w 590"/>
                <a:gd name="T17" fmla="*/ 202 h 590"/>
                <a:gd name="T18" fmla="*/ 579 w 590"/>
                <a:gd name="T19"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0" h="590">
                  <a:moveTo>
                    <a:pt x="138" y="441"/>
                  </a:moveTo>
                  <a:lnTo>
                    <a:pt x="160" y="441"/>
                  </a:lnTo>
                  <a:lnTo>
                    <a:pt x="11" y="590"/>
                  </a:lnTo>
                  <a:lnTo>
                    <a:pt x="0" y="579"/>
                  </a:lnTo>
                  <a:lnTo>
                    <a:pt x="138" y="441"/>
                  </a:lnTo>
                  <a:close/>
                  <a:moveTo>
                    <a:pt x="579" y="0"/>
                  </a:moveTo>
                  <a:lnTo>
                    <a:pt x="590" y="11"/>
                  </a:lnTo>
                  <a:lnTo>
                    <a:pt x="376" y="225"/>
                  </a:lnTo>
                  <a:lnTo>
                    <a:pt x="376" y="202"/>
                  </a:lnTo>
                  <a:lnTo>
                    <a:pt x="579" y="0"/>
                  </a:lnTo>
                  <a:close/>
                </a:path>
              </a:pathLst>
            </a:custGeom>
            <a:solidFill>
              <a:srgbClr val="41C5F8"/>
            </a:solidFill>
            <a:ln w="0">
              <a:solidFill>
                <a:srgbClr val="41C5F8"/>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3555">
              <a:extLst>
                <a:ext uri="{FF2B5EF4-FFF2-40B4-BE49-F238E27FC236}">
                  <a16:creationId xmlns:a16="http://schemas.microsoft.com/office/drawing/2014/main" id="{DC424C7A-7AEB-4A85-8D48-D9A12B7EE842}"/>
                </a:ext>
              </a:extLst>
            </p:cNvPr>
            <p:cNvSpPr>
              <a:spLocks noEditPoints="1"/>
            </p:cNvSpPr>
            <p:nvPr/>
          </p:nvSpPr>
          <p:spPr bwMode="auto">
            <a:xfrm>
              <a:off x="5091601" y="1258169"/>
              <a:ext cx="936628" cy="927103"/>
            </a:xfrm>
            <a:custGeom>
              <a:avLst/>
              <a:gdLst>
                <a:gd name="T0" fmla="*/ 149 w 590"/>
                <a:gd name="T1" fmla="*/ 430 h 584"/>
                <a:gd name="T2" fmla="*/ 172 w 590"/>
                <a:gd name="T3" fmla="*/ 430 h 584"/>
                <a:gd name="T4" fmla="*/ 18 w 590"/>
                <a:gd name="T5" fmla="*/ 584 h 584"/>
                <a:gd name="T6" fmla="*/ 2 w 590"/>
                <a:gd name="T7" fmla="*/ 581 h 584"/>
                <a:gd name="T8" fmla="*/ 0 w 590"/>
                <a:gd name="T9" fmla="*/ 579 h 584"/>
                <a:gd name="T10" fmla="*/ 149 w 590"/>
                <a:gd name="T11" fmla="*/ 430 h 584"/>
                <a:gd name="T12" fmla="*/ 579 w 590"/>
                <a:gd name="T13" fmla="*/ 0 h 584"/>
                <a:gd name="T14" fmla="*/ 590 w 590"/>
                <a:gd name="T15" fmla="*/ 11 h 584"/>
                <a:gd name="T16" fmla="*/ 590 w 590"/>
                <a:gd name="T17" fmla="*/ 12 h 584"/>
                <a:gd name="T18" fmla="*/ 365 w 590"/>
                <a:gd name="T19" fmla="*/ 236 h 584"/>
                <a:gd name="T20" fmla="*/ 365 w 590"/>
                <a:gd name="T21" fmla="*/ 214 h 584"/>
                <a:gd name="T22" fmla="*/ 579 w 590"/>
                <a:gd name="T23" fmla="*/ 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84">
                  <a:moveTo>
                    <a:pt x="149" y="430"/>
                  </a:moveTo>
                  <a:lnTo>
                    <a:pt x="172" y="430"/>
                  </a:lnTo>
                  <a:lnTo>
                    <a:pt x="18" y="584"/>
                  </a:lnTo>
                  <a:lnTo>
                    <a:pt x="2" y="581"/>
                  </a:lnTo>
                  <a:lnTo>
                    <a:pt x="0" y="579"/>
                  </a:lnTo>
                  <a:lnTo>
                    <a:pt x="149" y="430"/>
                  </a:lnTo>
                  <a:close/>
                  <a:moveTo>
                    <a:pt x="579" y="0"/>
                  </a:moveTo>
                  <a:lnTo>
                    <a:pt x="590" y="11"/>
                  </a:lnTo>
                  <a:lnTo>
                    <a:pt x="590" y="12"/>
                  </a:lnTo>
                  <a:lnTo>
                    <a:pt x="365" y="236"/>
                  </a:lnTo>
                  <a:lnTo>
                    <a:pt x="365" y="214"/>
                  </a:lnTo>
                  <a:lnTo>
                    <a:pt x="579" y="0"/>
                  </a:lnTo>
                  <a:close/>
                </a:path>
              </a:pathLst>
            </a:custGeom>
            <a:solidFill>
              <a:srgbClr val="42C7F8"/>
            </a:solidFill>
            <a:ln w="0">
              <a:solidFill>
                <a:srgbClr val="42C7F8"/>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3556">
              <a:extLst>
                <a:ext uri="{FF2B5EF4-FFF2-40B4-BE49-F238E27FC236}">
                  <a16:creationId xmlns:a16="http://schemas.microsoft.com/office/drawing/2014/main" id="{FD9FAE2D-8E9B-42E7-8D56-F688EE260E41}"/>
                </a:ext>
              </a:extLst>
            </p:cNvPr>
            <p:cNvSpPr>
              <a:spLocks noEditPoints="1"/>
            </p:cNvSpPr>
            <p:nvPr/>
          </p:nvSpPr>
          <p:spPr bwMode="auto">
            <a:xfrm>
              <a:off x="5120176" y="1277219"/>
              <a:ext cx="911228" cy="912815"/>
            </a:xfrm>
            <a:custGeom>
              <a:avLst/>
              <a:gdLst>
                <a:gd name="T0" fmla="*/ 154 w 574"/>
                <a:gd name="T1" fmla="*/ 418 h 575"/>
                <a:gd name="T2" fmla="*/ 161 w 574"/>
                <a:gd name="T3" fmla="*/ 418 h 575"/>
                <a:gd name="T4" fmla="*/ 161 w 574"/>
                <a:gd name="T5" fmla="*/ 433 h 575"/>
                <a:gd name="T6" fmla="*/ 20 w 574"/>
                <a:gd name="T7" fmla="*/ 575 h 575"/>
                <a:gd name="T8" fmla="*/ 0 w 574"/>
                <a:gd name="T9" fmla="*/ 572 h 575"/>
                <a:gd name="T10" fmla="*/ 154 w 574"/>
                <a:gd name="T11" fmla="*/ 418 h 575"/>
                <a:gd name="T12" fmla="*/ 572 w 574"/>
                <a:gd name="T13" fmla="*/ 0 h 575"/>
                <a:gd name="T14" fmla="*/ 574 w 574"/>
                <a:gd name="T15" fmla="*/ 20 h 575"/>
                <a:gd name="T16" fmla="*/ 347 w 574"/>
                <a:gd name="T17" fmla="*/ 246 h 575"/>
                <a:gd name="T18" fmla="*/ 347 w 574"/>
                <a:gd name="T19" fmla="*/ 224 h 575"/>
                <a:gd name="T20" fmla="*/ 572 w 574"/>
                <a:gd name="T21"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4" h="575">
                  <a:moveTo>
                    <a:pt x="154" y="418"/>
                  </a:moveTo>
                  <a:lnTo>
                    <a:pt x="161" y="418"/>
                  </a:lnTo>
                  <a:lnTo>
                    <a:pt x="161" y="433"/>
                  </a:lnTo>
                  <a:lnTo>
                    <a:pt x="20" y="575"/>
                  </a:lnTo>
                  <a:lnTo>
                    <a:pt x="0" y="572"/>
                  </a:lnTo>
                  <a:lnTo>
                    <a:pt x="154" y="418"/>
                  </a:lnTo>
                  <a:close/>
                  <a:moveTo>
                    <a:pt x="572" y="0"/>
                  </a:moveTo>
                  <a:lnTo>
                    <a:pt x="574" y="20"/>
                  </a:lnTo>
                  <a:lnTo>
                    <a:pt x="347" y="246"/>
                  </a:lnTo>
                  <a:lnTo>
                    <a:pt x="347" y="224"/>
                  </a:lnTo>
                  <a:lnTo>
                    <a:pt x="572" y="0"/>
                  </a:lnTo>
                  <a:close/>
                </a:path>
              </a:pathLst>
            </a:custGeom>
            <a:solidFill>
              <a:srgbClr val="42C9F9"/>
            </a:solidFill>
            <a:ln w="0">
              <a:solidFill>
                <a:srgbClr val="42C9F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3557">
              <a:extLst>
                <a:ext uri="{FF2B5EF4-FFF2-40B4-BE49-F238E27FC236}">
                  <a16:creationId xmlns:a16="http://schemas.microsoft.com/office/drawing/2014/main" id="{82CB7342-48CF-41D4-9032-81C6C5217E93}"/>
                </a:ext>
              </a:extLst>
            </p:cNvPr>
            <p:cNvSpPr>
              <a:spLocks noEditPoints="1"/>
            </p:cNvSpPr>
            <p:nvPr/>
          </p:nvSpPr>
          <p:spPr bwMode="auto">
            <a:xfrm>
              <a:off x="5151927" y="1308970"/>
              <a:ext cx="882653" cy="884240"/>
            </a:xfrm>
            <a:custGeom>
              <a:avLst/>
              <a:gdLst>
                <a:gd name="T0" fmla="*/ 141 w 556"/>
                <a:gd name="T1" fmla="*/ 413 h 557"/>
                <a:gd name="T2" fmla="*/ 141 w 556"/>
                <a:gd name="T3" fmla="*/ 436 h 557"/>
                <a:gd name="T4" fmla="*/ 19 w 556"/>
                <a:gd name="T5" fmla="*/ 557 h 557"/>
                <a:gd name="T6" fmla="*/ 10 w 556"/>
                <a:gd name="T7" fmla="*/ 556 h 557"/>
                <a:gd name="T8" fmla="*/ 0 w 556"/>
                <a:gd name="T9" fmla="*/ 555 h 557"/>
                <a:gd name="T10" fmla="*/ 141 w 556"/>
                <a:gd name="T11" fmla="*/ 413 h 557"/>
                <a:gd name="T12" fmla="*/ 554 w 556"/>
                <a:gd name="T13" fmla="*/ 0 h 557"/>
                <a:gd name="T14" fmla="*/ 556 w 556"/>
                <a:gd name="T15" fmla="*/ 18 h 557"/>
                <a:gd name="T16" fmla="*/ 556 w 556"/>
                <a:gd name="T17" fmla="*/ 20 h 557"/>
                <a:gd name="T18" fmla="*/ 327 w 556"/>
                <a:gd name="T19" fmla="*/ 249 h 557"/>
                <a:gd name="T20" fmla="*/ 327 w 556"/>
                <a:gd name="T21" fmla="*/ 226 h 557"/>
                <a:gd name="T22" fmla="*/ 554 w 556"/>
                <a:gd name="T23"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557">
                  <a:moveTo>
                    <a:pt x="141" y="413"/>
                  </a:moveTo>
                  <a:lnTo>
                    <a:pt x="141" y="436"/>
                  </a:lnTo>
                  <a:lnTo>
                    <a:pt x="19" y="557"/>
                  </a:lnTo>
                  <a:lnTo>
                    <a:pt x="10" y="556"/>
                  </a:lnTo>
                  <a:lnTo>
                    <a:pt x="0" y="555"/>
                  </a:lnTo>
                  <a:lnTo>
                    <a:pt x="141" y="413"/>
                  </a:lnTo>
                  <a:close/>
                  <a:moveTo>
                    <a:pt x="554" y="0"/>
                  </a:moveTo>
                  <a:lnTo>
                    <a:pt x="556" y="18"/>
                  </a:lnTo>
                  <a:lnTo>
                    <a:pt x="556" y="20"/>
                  </a:lnTo>
                  <a:lnTo>
                    <a:pt x="327" y="249"/>
                  </a:lnTo>
                  <a:lnTo>
                    <a:pt x="327" y="226"/>
                  </a:lnTo>
                  <a:lnTo>
                    <a:pt x="554" y="0"/>
                  </a:lnTo>
                  <a:close/>
                </a:path>
              </a:pathLst>
            </a:custGeom>
            <a:solidFill>
              <a:srgbClr val="43CBF9"/>
            </a:solidFill>
            <a:ln w="0">
              <a:solidFill>
                <a:srgbClr val="43CBF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3558">
              <a:extLst>
                <a:ext uri="{FF2B5EF4-FFF2-40B4-BE49-F238E27FC236}">
                  <a16:creationId xmlns:a16="http://schemas.microsoft.com/office/drawing/2014/main" id="{2F0735C0-EC83-4CF8-B7BC-6FD47E054886}"/>
                </a:ext>
              </a:extLst>
            </p:cNvPr>
            <p:cNvSpPr>
              <a:spLocks noEditPoints="1"/>
            </p:cNvSpPr>
            <p:nvPr/>
          </p:nvSpPr>
          <p:spPr bwMode="auto">
            <a:xfrm>
              <a:off x="5182089" y="1340720"/>
              <a:ext cx="854078" cy="854077"/>
            </a:xfrm>
            <a:custGeom>
              <a:avLst/>
              <a:gdLst>
                <a:gd name="T0" fmla="*/ 122 w 538"/>
                <a:gd name="T1" fmla="*/ 416 h 538"/>
                <a:gd name="T2" fmla="*/ 122 w 538"/>
                <a:gd name="T3" fmla="*/ 437 h 538"/>
                <a:gd name="T4" fmla="*/ 129 w 538"/>
                <a:gd name="T5" fmla="*/ 431 h 538"/>
                <a:gd name="T6" fmla="*/ 22 w 538"/>
                <a:gd name="T7" fmla="*/ 538 h 538"/>
                <a:gd name="T8" fmla="*/ 0 w 538"/>
                <a:gd name="T9" fmla="*/ 537 h 538"/>
                <a:gd name="T10" fmla="*/ 122 w 538"/>
                <a:gd name="T11" fmla="*/ 416 h 538"/>
                <a:gd name="T12" fmla="*/ 537 w 538"/>
                <a:gd name="T13" fmla="*/ 0 h 538"/>
                <a:gd name="T14" fmla="*/ 538 w 538"/>
                <a:gd name="T15" fmla="*/ 21 h 538"/>
                <a:gd name="T16" fmla="*/ 308 w 538"/>
                <a:gd name="T17" fmla="*/ 251 h 538"/>
                <a:gd name="T18" fmla="*/ 308 w 538"/>
                <a:gd name="T19" fmla="*/ 229 h 538"/>
                <a:gd name="T20" fmla="*/ 537 w 538"/>
                <a:gd name="T21" fmla="*/ 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 h="538">
                  <a:moveTo>
                    <a:pt x="122" y="416"/>
                  </a:moveTo>
                  <a:lnTo>
                    <a:pt x="122" y="437"/>
                  </a:lnTo>
                  <a:lnTo>
                    <a:pt x="129" y="431"/>
                  </a:lnTo>
                  <a:lnTo>
                    <a:pt x="22" y="538"/>
                  </a:lnTo>
                  <a:lnTo>
                    <a:pt x="0" y="537"/>
                  </a:lnTo>
                  <a:lnTo>
                    <a:pt x="122" y="416"/>
                  </a:lnTo>
                  <a:close/>
                  <a:moveTo>
                    <a:pt x="537" y="0"/>
                  </a:moveTo>
                  <a:lnTo>
                    <a:pt x="538" y="21"/>
                  </a:lnTo>
                  <a:lnTo>
                    <a:pt x="308" y="251"/>
                  </a:lnTo>
                  <a:lnTo>
                    <a:pt x="308" y="229"/>
                  </a:lnTo>
                  <a:lnTo>
                    <a:pt x="537" y="0"/>
                  </a:lnTo>
                  <a:close/>
                </a:path>
              </a:pathLst>
            </a:custGeom>
            <a:solidFill>
              <a:srgbClr val="43CEF9"/>
            </a:solidFill>
            <a:ln w="0">
              <a:solidFill>
                <a:srgbClr val="43CEF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3559">
              <a:extLst>
                <a:ext uri="{FF2B5EF4-FFF2-40B4-BE49-F238E27FC236}">
                  <a16:creationId xmlns:a16="http://schemas.microsoft.com/office/drawing/2014/main" id="{620BFBA4-6C46-47D7-A266-9605AD54D07C}"/>
                </a:ext>
              </a:extLst>
            </p:cNvPr>
            <p:cNvSpPr>
              <a:spLocks noEditPoints="1"/>
            </p:cNvSpPr>
            <p:nvPr/>
          </p:nvSpPr>
          <p:spPr bwMode="auto">
            <a:xfrm>
              <a:off x="5217014" y="1374057"/>
              <a:ext cx="820741" cy="820740"/>
            </a:xfrm>
            <a:custGeom>
              <a:avLst/>
              <a:gdLst>
                <a:gd name="T0" fmla="*/ 136 w 517"/>
                <a:gd name="T1" fmla="*/ 389 h 517"/>
                <a:gd name="T2" fmla="*/ 143 w 517"/>
                <a:gd name="T3" fmla="*/ 396 h 517"/>
                <a:gd name="T4" fmla="*/ 22 w 517"/>
                <a:gd name="T5" fmla="*/ 517 h 517"/>
                <a:gd name="T6" fmla="*/ 17 w 517"/>
                <a:gd name="T7" fmla="*/ 517 h 517"/>
                <a:gd name="T8" fmla="*/ 16 w 517"/>
                <a:gd name="T9" fmla="*/ 517 h 517"/>
                <a:gd name="T10" fmla="*/ 0 w 517"/>
                <a:gd name="T11" fmla="*/ 517 h 517"/>
                <a:gd name="T12" fmla="*/ 107 w 517"/>
                <a:gd name="T13" fmla="*/ 410 h 517"/>
                <a:gd name="T14" fmla="*/ 136 w 517"/>
                <a:gd name="T15" fmla="*/ 389 h 517"/>
                <a:gd name="T16" fmla="*/ 170 w 517"/>
                <a:gd name="T17" fmla="*/ 357 h 517"/>
                <a:gd name="T18" fmla="*/ 182 w 517"/>
                <a:gd name="T19" fmla="*/ 357 h 517"/>
                <a:gd name="T20" fmla="*/ 170 w 517"/>
                <a:gd name="T21" fmla="*/ 369 h 517"/>
                <a:gd name="T22" fmla="*/ 170 w 517"/>
                <a:gd name="T23" fmla="*/ 357 h 517"/>
                <a:gd name="T24" fmla="*/ 516 w 517"/>
                <a:gd name="T25" fmla="*/ 0 h 517"/>
                <a:gd name="T26" fmla="*/ 517 w 517"/>
                <a:gd name="T27" fmla="*/ 16 h 517"/>
                <a:gd name="T28" fmla="*/ 517 w 517"/>
                <a:gd name="T29" fmla="*/ 17 h 517"/>
                <a:gd name="T30" fmla="*/ 516 w 517"/>
                <a:gd name="T31" fmla="*/ 23 h 517"/>
                <a:gd name="T32" fmla="*/ 286 w 517"/>
                <a:gd name="T33" fmla="*/ 253 h 517"/>
                <a:gd name="T34" fmla="*/ 286 w 517"/>
                <a:gd name="T35" fmla="*/ 230 h 517"/>
                <a:gd name="T36" fmla="*/ 516 w 517"/>
                <a:gd name="T37" fmla="*/ 0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7" h="517">
                  <a:moveTo>
                    <a:pt x="136" y="389"/>
                  </a:moveTo>
                  <a:lnTo>
                    <a:pt x="143" y="396"/>
                  </a:lnTo>
                  <a:lnTo>
                    <a:pt x="22" y="517"/>
                  </a:lnTo>
                  <a:lnTo>
                    <a:pt x="17" y="517"/>
                  </a:lnTo>
                  <a:lnTo>
                    <a:pt x="16" y="517"/>
                  </a:lnTo>
                  <a:lnTo>
                    <a:pt x="0" y="517"/>
                  </a:lnTo>
                  <a:lnTo>
                    <a:pt x="107" y="410"/>
                  </a:lnTo>
                  <a:lnTo>
                    <a:pt x="136" y="389"/>
                  </a:lnTo>
                  <a:close/>
                  <a:moveTo>
                    <a:pt x="170" y="357"/>
                  </a:moveTo>
                  <a:lnTo>
                    <a:pt x="182" y="357"/>
                  </a:lnTo>
                  <a:lnTo>
                    <a:pt x="170" y="369"/>
                  </a:lnTo>
                  <a:lnTo>
                    <a:pt x="170" y="357"/>
                  </a:lnTo>
                  <a:close/>
                  <a:moveTo>
                    <a:pt x="516" y="0"/>
                  </a:moveTo>
                  <a:lnTo>
                    <a:pt x="517" y="16"/>
                  </a:lnTo>
                  <a:lnTo>
                    <a:pt x="517" y="17"/>
                  </a:lnTo>
                  <a:lnTo>
                    <a:pt x="516" y="23"/>
                  </a:lnTo>
                  <a:lnTo>
                    <a:pt x="286" y="253"/>
                  </a:lnTo>
                  <a:lnTo>
                    <a:pt x="286" y="230"/>
                  </a:lnTo>
                  <a:lnTo>
                    <a:pt x="516" y="0"/>
                  </a:lnTo>
                  <a:close/>
                </a:path>
              </a:pathLst>
            </a:custGeom>
            <a:solidFill>
              <a:srgbClr val="44D0F9"/>
            </a:solidFill>
            <a:ln w="0">
              <a:solidFill>
                <a:srgbClr val="44D0F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3560">
              <a:extLst>
                <a:ext uri="{FF2B5EF4-FFF2-40B4-BE49-F238E27FC236}">
                  <a16:creationId xmlns:a16="http://schemas.microsoft.com/office/drawing/2014/main" id="{00AFA41E-1E6D-4F01-A9C9-939B0B7AB2B4}"/>
                </a:ext>
              </a:extLst>
            </p:cNvPr>
            <p:cNvSpPr>
              <a:spLocks noEditPoints="1"/>
            </p:cNvSpPr>
            <p:nvPr/>
          </p:nvSpPr>
          <p:spPr bwMode="auto">
            <a:xfrm>
              <a:off x="5251939" y="1410570"/>
              <a:ext cx="784228" cy="784227"/>
            </a:xfrm>
            <a:custGeom>
              <a:avLst/>
              <a:gdLst>
                <a:gd name="T0" fmla="*/ 121 w 494"/>
                <a:gd name="T1" fmla="*/ 373 h 494"/>
                <a:gd name="T2" fmla="*/ 134 w 494"/>
                <a:gd name="T3" fmla="*/ 382 h 494"/>
                <a:gd name="T4" fmla="*/ 24 w 494"/>
                <a:gd name="T5" fmla="*/ 493 h 494"/>
                <a:gd name="T6" fmla="*/ 0 w 494"/>
                <a:gd name="T7" fmla="*/ 494 h 494"/>
                <a:gd name="T8" fmla="*/ 121 w 494"/>
                <a:gd name="T9" fmla="*/ 373 h 494"/>
                <a:gd name="T10" fmla="*/ 160 w 494"/>
                <a:gd name="T11" fmla="*/ 334 h 494"/>
                <a:gd name="T12" fmla="*/ 183 w 494"/>
                <a:gd name="T13" fmla="*/ 334 h 494"/>
                <a:gd name="T14" fmla="*/ 148 w 494"/>
                <a:gd name="T15" fmla="*/ 369 h 494"/>
                <a:gd name="T16" fmla="*/ 148 w 494"/>
                <a:gd name="T17" fmla="*/ 346 h 494"/>
                <a:gd name="T18" fmla="*/ 160 w 494"/>
                <a:gd name="T19" fmla="*/ 334 h 494"/>
                <a:gd name="T20" fmla="*/ 494 w 494"/>
                <a:gd name="T21" fmla="*/ 0 h 494"/>
                <a:gd name="T22" fmla="*/ 493 w 494"/>
                <a:gd name="T23" fmla="*/ 23 h 494"/>
                <a:gd name="T24" fmla="*/ 264 w 494"/>
                <a:gd name="T25" fmla="*/ 252 h 494"/>
                <a:gd name="T26" fmla="*/ 264 w 494"/>
                <a:gd name="T27" fmla="*/ 230 h 494"/>
                <a:gd name="T28" fmla="*/ 494 w 494"/>
                <a:gd name="T29" fmla="*/ 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4" h="494">
                  <a:moveTo>
                    <a:pt x="121" y="373"/>
                  </a:moveTo>
                  <a:lnTo>
                    <a:pt x="134" y="382"/>
                  </a:lnTo>
                  <a:lnTo>
                    <a:pt x="24" y="493"/>
                  </a:lnTo>
                  <a:lnTo>
                    <a:pt x="0" y="494"/>
                  </a:lnTo>
                  <a:lnTo>
                    <a:pt x="121" y="373"/>
                  </a:lnTo>
                  <a:close/>
                  <a:moveTo>
                    <a:pt x="160" y="334"/>
                  </a:moveTo>
                  <a:lnTo>
                    <a:pt x="183" y="334"/>
                  </a:lnTo>
                  <a:lnTo>
                    <a:pt x="148" y="369"/>
                  </a:lnTo>
                  <a:lnTo>
                    <a:pt x="148" y="346"/>
                  </a:lnTo>
                  <a:lnTo>
                    <a:pt x="160" y="334"/>
                  </a:lnTo>
                  <a:close/>
                  <a:moveTo>
                    <a:pt x="494" y="0"/>
                  </a:moveTo>
                  <a:lnTo>
                    <a:pt x="493" y="23"/>
                  </a:lnTo>
                  <a:lnTo>
                    <a:pt x="264" y="252"/>
                  </a:lnTo>
                  <a:lnTo>
                    <a:pt x="264" y="230"/>
                  </a:lnTo>
                  <a:lnTo>
                    <a:pt x="494" y="0"/>
                  </a:lnTo>
                  <a:close/>
                </a:path>
              </a:pathLst>
            </a:custGeom>
            <a:solidFill>
              <a:srgbClr val="44D2F9"/>
            </a:solidFill>
            <a:ln w="0">
              <a:solidFill>
                <a:srgbClr val="44D2F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3561">
              <a:extLst>
                <a:ext uri="{FF2B5EF4-FFF2-40B4-BE49-F238E27FC236}">
                  <a16:creationId xmlns:a16="http://schemas.microsoft.com/office/drawing/2014/main" id="{FD1B4F93-D7B7-41CC-A99A-E2EB9192398B}"/>
                </a:ext>
              </a:extLst>
            </p:cNvPr>
            <p:cNvSpPr>
              <a:spLocks noEditPoints="1"/>
            </p:cNvSpPr>
            <p:nvPr/>
          </p:nvSpPr>
          <p:spPr bwMode="auto">
            <a:xfrm>
              <a:off x="5290040" y="1447082"/>
              <a:ext cx="744540" cy="746127"/>
            </a:xfrm>
            <a:custGeom>
              <a:avLst/>
              <a:gdLst>
                <a:gd name="T0" fmla="*/ 110 w 469"/>
                <a:gd name="T1" fmla="*/ 359 h 470"/>
                <a:gd name="T2" fmla="*/ 123 w 469"/>
                <a:gd name="T3" fmla="*/ 369 h 470"/>
                <a:gd name="T4" fmla="*/ 24 w 469"/>
                <a:gd name="T5" fmla="*/ 469 h 470"/>
                <a:gd name="T6" fmla="*/ 22 w 469"/>
                <a:gd name="T7" fmla="*/ 469 h 470"/>
                <a:gd name="T8" fmla="*/ 0 w 469"/>
                <a:gd name="T9" fmla="*/ 470 h 470"/>
                <a:gd name="T10" fmla="*/ 110 w 469"/>
                <a:gd name="T11" fmla="*/ 359 h 470"/>
                <a:gd name="T12" fmla="*/ 159 w 469"/>
                <a:gd name="T13" fmla="*/ 311 h 470"/>
                <a:gd name="T14" fmla="*/ 181 w 469"/>
                <a:gd name="T15" fmla="*/ 311 h 470"/>
                <a:gd name="T16" fmla="*/ 124 w 469"/>
                <a:gd name="T17" fmla="*/ 369 h 470"/>
                <a:gd name="T18" fmla="*/ 124 w 469"/>
                <a:gd name="T19" fmla="*/ 346 h 470"/>
                <a:gd name="T20" fmla="*/ 159 w 469"/>
                <a:gd name="T21" fmla="*/ 311 h 470"/>
                <a:gd name="T22" fmla="*/ 469 w 469"/>
                <a:gd name="T23" fmla="*/ 0 h 470"/>
                <a:gd name="T24" fmla="*/ 468 w 469"/>
                <a:gd name="T25" fmla="*/ 24 h 470"/>
                <a:gd name="T26" fmla="*/ 240 w 469"/>
                <a:gd name="T27" fmla="*/ 252 h 470"/>
                <a:gd name="T28" fmla="*/ 240 w 469"/>
                <a:gd name="T29" fmla="*/ 229 h 470"/>
                <a:gd name="T30" fmla="*/ 469 w 469"/>
                <a:gd name="T31" fmla="*/ 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70">
                  <a:moveTo>
                    <a:pt x="110" y="359"/>
                  </a:moveTo>
                  <a:lnTo>
                    <a:pt x="123" y="369"/>
                  </a:lnTo>
                  <a:lnTo>
                    <a:pt x="24" y="469"/>
                  </a:lnTo>
                  <a:lnTo>
                    <a:pt x="22" y="469"/>
                  </a:lnTo>
                  <a:lnTo>
                    <a:pt x="0" y="470"/>
                  </a:lnTo>
                  <a:lnTo>
                    <a:pt x="110" y="359"/>
                  </a:lnTo>
                  <a:close/>
                  <a:moveTo>
                    <a:pt x="159" y="311"/>
                  </a:moveTo>
                  <a:lnTo>
                    <a:pt x="181" y="311"/>
                  </a:lnTo>
                  <a:lnTo>
                    <a:pt x="124" y="369"/>
                  </a:lnTo>
                  <a:lnTo>
                    <a:pt x="124" y="346"/>
                  </a:lnTo>
                  <a:lnTo>
                    <a:pt x="159" y="311"/>
                  </a:lnTo>
                  <a:close/>
                  <a:moveTo>
                    <a:pt x="469" y="0"/>
                  </a:moveTo>
                  <a:lnTo>
                    <a:pt x="468" y="24"/>
                  </a:lnTo>
                  <a:lnTo>
                    <a:pt x="240" y="252"/>
                  </a:lnTo>
                  <a:lnTo>
                    <a:pt x="240" y="229"/>
                  </a:lnTo>
                  <a:lnTo>
                    <a:pt x="469" y="0"/>
                  </a:lnTo>
                  <a:close/>
                </a:path>
              </a:pathLst>
            </a:custGeom>
            <a:solidFill>
              <a:srgbClr val="45D4FA"/>
            </a:solidFill>
            <a:ln w="0">
              <a:solidFill>
                <a:srgbClr val="45D4F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3562">
              <a:extLst>
                <a:ext uri="{FF2B5EF4-FFF2-40B4-BE49-F238E27FC236}">
                  <a16:creationId xmlns:a16="http://schemas.microsoft.com/office/drawing/2014/main" id="{EAFCE3E3-4769-4DB5-BB5F-3BF89F275E97}"/>
                </a:ext>
              </a:extLst>
            </p:cNvPr>
            <p:cNvSpPr>
              <a:spLocks noEditPoints="1"/>
            </p:cNvSpPr>
            <p:nvPr/>
          </p:nvSpPr>
          <p:spPr bwMode="auto">
            <a:xfrm>
              <a:off x="5328140" y="1485183"/>
              <a:ext cx="704853" cy="706440"/>
            </a:xfrm>
            <a:custGeom>
              <a:avLst/>
              <a:gdLst>
                <a:gd name="T0" fmla="*/ 157 w 444"/>
                <a:gd name="T1" fmla="*/ 287 h 445"/>
                <a:gd name="T2" fmla="*/ 180 w 444"/>
                <a:gd name="T3" fmla="*/ 287 h 445"/>
                <a:gd name="T4" fmla="*/ 26 w 444"/>
                <a:gd name="T5" fmla="*/ 441 h 445"/>
                <a:gd name="T6" fmla="*/ 0 w 444"/>
                <a:gd name="T7" fmla="*/ 445 h 445"/>
                <a:gd name="T8" fmla="*/ 99 w 444"/>
                <a:gd name="T9" fmla="*/ 345 h 445"/>
                <a:gd name="T10" fmla="*/ 100 w 444"/>
                <a:gd name="T11" fmla="*/ 346 h 445"/>
                <a:gd name="T12" fmla="*/ 100 w 444"/>
                <a:gd name="T13" fmla="*/ 345 h 445"/>
                <a:gd name="T14" fmla="*/ 157 w 444"/>
                <a:gd name="T15" fmla="*/ 287 h 445"/>
                <a:gd name="T16" fmla="*/ 444 w 444"/>
                <a:gd name="T17" fmla="*/ 0 h 445"/>
                <a:gd name="T18" fmla="*/ 444 w 444"/>
                <a:gd name="T19" fmla="*/ 2 h 445"/>
                <a:gd name="T20" fmla="*/ 440 w 444"/>
                <a:gd name="T21" fmla="*/ 27 h 445"/>
                <a:gd name="T22" fmla="*/ 216 w 444"/>
                <a:gd name="T23" fmla="*/ 251 h 445"/>
                <a:gd name="T24" fmla="*/ 216 w 444"/>
                <a:gd name="T25" fmla="*/ 228 h 445"/>
                <a:gd name="T26" fmla="*/ 444 w 444"/>
                <a:gd name="T27"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445">
                  <a:moveTo>
                    <a:pt x="157" y="287"/>
                  </a:moveTo>
                  <a:lnTo>
                    <a:pt x="180" y="287"/>
                  </a:lnTo>
                  <a:lnTo>
                    <a:pt x="26" y="441"/>
                  </a:lnTo>
                  <a:lnTo>
                    <a:pt x="0" y="445"/>
                  </a:lnTo>
                  <a:lnTo>
                    <a:pt x="99" y="345"/>
                  </a:lnTo>
                  <a:lnTo>
                    <a:pt x="100" y="346"/>
                  </a:lnTo>
                  <a:lnTo>
                    <a:pt x="100" y="345"/>
                  </a:lnTo>
                  <a:lnTo>
                    <a:pt x="157" y="287"/>
                  </a:lnTo>
                  <a:close/>
                  <a:moveTo>
                    <a:pt x="444" y="0"/>
                  </a:moveTo>
                  <a:lnTo>
                    <a:pt x="444" y="2"/>
                  </a:lnTo>
                  <a:lnTo>
                    <a:pt x="440" y="27"/>
                  </a:lnTo>
                  <a:lnTo>
                    <a:pt x="216" y="251"/>
                  </a:lnTo>
                  <a:lnTo>
                    <a:pt x="216" y="228"/>
                  </a:lnTo>
                  <a:lnTo>
                    <a:pt x="444" y="0"/>
                  </a:lnTo>
                  <a:close/>
                </a:path>
              </a:pathLst>
            </a:custGeom>
            <a:solidFill>
              <a:srgbClr val="46D7FA"/>
            </a:solidFill>
            <a:ln w="0">
              <a:solidFill>
                <a:srgbClr val="46D7F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3563">
              <a:extLst>
                <a:ext uri="{FF2B5EF4-FFF2-40B4-BE49-F238E27FC236}">
                  <a16:creationId xmlns:a16="http://schemas.microsoft.com/office/drawing/2014/main" id="{53264D2A-E5B2-4BFD-B86C-FA1D277F72FD}"/>
                </a:ext>
              </a:extLst>
            </p:cNvPr>
            <p:cNvSpPr>
              <a:spLocks noEditPoints="1"/>
            </p:cNvSpPr>
            <p:nvPr/>
          </p:nvSpPr>
          <p:spPr bwMode="auto">
            <a:xfrm>
              <a:off x="5369415" y="1528045"/>
              <a:ext cx="657227" cy="657227"/>
            </a:xfrm>
            <a:custGeom>
              <a:avLst/>
              <a:gdLst>
                <a:gd name="T0" fmla="*/ 154 w 414"/>
                <a:gd name="T1" fmla="*/ 260 h 414"/>
                <a:gd name="T2" fmla="*/ 176 w 414"/>
                <a:gd name="T3" fmla="*/ 260 h 414"/>
                <a:gd name="T4" fmla="*/ 28 w 414"/>
                <a:gd name="T5" fmla="*/ 408 h 414"/>
                <a:gd name="T6" fmla="*/ 20 w 414"/>
                <a:gd name="T7" fmla="*/ 410 h 414"/>
                <a:gd name="T8" fmla="*/ 0 w 414"/>
                <a:gd name="T9" fmla="*/ 414 h 414"/>
                <a:gd name="T10" fmla="*/ 154 w 414"/>
                <a:gd name="T11" fmla="*/ 260 h 414"/>
                <a:gd name="T12" fmla="*/ 414 w 414"/>
                <a:gd name="T13" fmla="*/ 0 h 414"/>
                <a:gd name="T14" fmla="*/ 409 w 414"/>
                <a:gd name="T15" fmla="*/ 26 h 414"/>
                <a:gd name="T16" fmla="*/ 190 w 414"/>
                <a:gd name="T17" fmla="*/ 246 h 414"/>
                <a:gd name="T18" fmla="*/ 190 w 414"/>
                <a:gd name="T19" fmla="*/ 224 h 414"/>
                <a:gd name="T20" fmla="*/ 414 w 414"/>
                <a:gd name="T21" fmla="*/ 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4" h="414">
                  <a:moveTo>
                    <a:pt x="154" y="260"/>
                  </a:moveTo>
                  <a:lnTo>
                    <a:pt x="176" y="260"/>
                  </a:lnTo>
                  <a:lnTo>
                    <a:pt x="28" y="408"/>
                  </a:lnTo>
                  <a:lnTo>
                    <a:pt x="20" y="410"/>
                  </a:lnTo>
                  <a:lnTo>
                    <a:pt x="0" y="414"/>
                  </a:lnTo>
                  <a:lnTo>
                    <a:pt x="154" y="260"/>
                  </a:lnTo>
                  <a:close/>
                  <a:moveTo>
                    <a:pt x="414" y="0"/>
                  </a:moveTo>
                  <a:lnTo>
                    <a:pt x="409" y="26"/>
                  </a:lnTo>
                  <a:lnTo>
                    <a:pt x="190" y="246"/>
                  </a:lnTo>
                  <a:lnTo>
                    <a:pt x="190" y="224"/>
                  </a:lnTo>
                  <a:lnTo>
                    <a:pt x="414" y="0"/>
                  </a:lnTo>
                  <a:close/>
                </a:path>
              </a:pathLst>
            </a:custGeom>
            <a:solidFill>
              <a:srgbClr val="47DAFA"/>
            </a:solidFill>
            <a:ln w="0">
              <a:solidFill>
                <a:srgbClr val="47DAF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3564">
              <a:extLst>
                <a:ext uri="{FF2B5EF4-FFF2-40B4-BE49-F238E27FC236}">
                  <a16:creationId xmlns:a16="http://schemas.microsoft.com/office/drawing/2014/main" id="{604F2AAE-A776-41DC-8E3D-4445FA6F0371}"/>
                </a:ext>
              </a:extLst>
            </p:cNvPr>
            <p:cNvSpPr>
              <a:spLocks/>
            </p:cNvSpPr>
            <p:nvPr/>
          </p:nvSpPr>
          <p:spPr bwMode="auto">
            <a:xfrm>
              <a:off x="5413865" y="1569320"/>
              <a:ext cx="604840" cy="606427"/>
            </a:xfrm>
            <a:custGeom>
              <a:avLst/>
              <a:gdLst>
                <a:gd name="T0" fmla="*/ 381 w 381"/>
                <a:gd name="T1" fmla="*/ 0 h 382"/>
                <a:gd name="T2" fmla="*/ 381 w 381"/>
                <a:gd name="T3" fmla="*/ 2 h 382"/>
                <a:gd name="T4" fmla="*/ 374 w 381"/>
                <a:gd name="T5" fmla="*/ 31 h 382"/>
                <a:gd name="T6" fmla="*/ 30 w 381"/>
                <a:gd name="T7" fmla="*/ 376 h 382"/>
                <a:gd name="T8" fmla="*/ 0 w 381"/>
                <a:gd name="T9" fmla="*/ 382 h 382"/>
                <a:gd name="T10" fmla="*/ 148 w 381"/>
                <a:gd name="T11" fmla="*/ 234 h 382"/>
                <a:gd name="T12" fmla="*/ 162 w 381"/>
                <a:gd name="T13" fmla="*/ 234 h 382"/>
                <a:gd name="T14" fmla="*/ 162 w 381"/>
                <a:gd name="T15" fmla="*/ 220 h 382"/>
                <a:gd name="T16" fmla="*/ 381 w 381"/>
                <a:gd name="T17" fmla="*/ 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1" h="382">
                  <a:moveTo>
                    <a:pt x="381" y="0"/>
                  </a:moveTo>
                  <a:lnTo>
                    <a:pt x="381" y="2"/>
                  </a:lnTo>
                  <a:lnTo>
                    <a:pt x="374" y="31"/>
                  </a:lnTo>
                  <a:lnTo>
                    <a:pt x="30" y="376"/>
                  </a:lnTo>
                  <a:lnTo>
                    <a:pt x="0" y="382"/>
                  </a:lnTo>
                  <a:lnTo>
                    <a:pt x="148" y="234"/>
                  </a:lnTo>
                  <a:lnTo>
                    <a:pt x="162" y="234"/>
                  </a:lnTo>
                  <a:lnTo>
                    <a:pt x="162" y="220"/>
                  </a:lnTo>
                  <a:lnTo>
                    <a:pt x="381" y="0"/>
                  </a:lnTo>
                  <a:close/>
                </a:path>
              </a:pathLst>
            </a:custGeom>
            <a:solidFill>
              <a:srgbClr val="47DCFA"/>
            </a:solidFill>
            <a:ln w="0">
              <a:solidFill>
                <a:srgbClr val="47DCF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3565">
              <a:extLst>
                <a:ext uri="{FF2B5EF4-FFF2-40B4-BE49-F238E27FC236}">
                  <a16:creationId xmlns:a16="http://schemas.microsoft.com/office/drawing/2014/main" id="{00232C2F-0F76-46FC-9E91-5E63C30E5332}"/>
                </a:ext>
              </a:extLst>
            </p:cNvPr>
            <p:cNvSpPr>
              <a:spLocks/>
            </p:cNvSpPr>
            <p:nvPr/>
          </p:nvSpPr>
          <p:spPr bwMode="auto">
            <a:xfrm>
              <a:off x="5461490" y="1618533"/>
              <a:ext cx="546102" cy="547689"/>
            </a:xfrm>
            <a:custGeom>
              <a:avLst/>
              <a:gdLst>
                <a:gd name="T0" fmla="*/ 344 w 344"/>
                <a:gd name="T1" fmla="*/ 0 h 345"/>
                <a:gd name="T2" fmla="*/ 337 w 344"/>
                <a:gd name="T3" fmla="*/ 24 h 345"/>
                <a:gd name="T4" fmla="*/ 333 w 344"/>
                <a:gd name="T5" fmla="*/ 34 h 345"/>
                <a:gd name="T6" fmla="*/ 33 w 344"/>
                <a:gd name="T7" fmla="*/ 333 h 345"/>
                <a:gd name="T8" fmla="*/ 13 w 344"/>
                <a:gd name="T9" fmla="*/ 340 h 345"/>
                <a:gd name="T10" fmla="*/ 10 w 344"/>
                <a:gd name="T11" fmla="*/ 341 h 345"/>
                <a:gd name="T12" fmla="*/ 0 w 344"/>
                <a:gd name="T13" fmla="*/ 345 h 345"/>
                <a:gd name="T14" fmla="*/ 344 w 344"/>
                <a:gd name="T15" fmla="*/ 0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345">
                  <a:moveTo>
                    <a:pt x="344" y="0"/>
                  </a:moveTo>
                  <a:lnTo>
                    <a:pt x="337" y="24"/>
                  </a:lnTo>
                  <a:lnTo>
                    <a:pt x="333" y="34"/>
                  </a:lnTo>
                  <a:lnTo>
                    <a:pt x="33" y="333"/>
                  </a:lnTo>
                  <a:lnTo>
                    <a:pt x="13" y="340"/>
                  </a:lnTo>
                  <a:lnTo>
                    <a:pt x="10" y="341"/>
                  </a:lnTo>
                  <a:lnTo>
                    <a:pt x="0" y="345"/>
                  </a:lnTo>
                  <a:lnTo>
                    <a:pt x="344" y="0"/>
                  </a:lnTo>
                  <a:close/>
                </a:path>
              </a:pathLst>
            </a:custGeom>
            <a:solidFill>
              <a:srgbClr val="48DEFB"/>
            </a:solidFill>
            <a:ln w="0">
              <a:solidFill>
                <a:srgbClr val="48DEF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3566">
              <a:extLst>
                <a:ext uri="{FF2B5EF4-FFF2-40B4-BE49-F238E27FC236}">
                  <a16:creationId xmlns:a16="http://schemas.microsoft.com/office/drawing/2014/main" id="{4B8E1B59-EF45-45F2-9DE0-3AEFB210BC8B}"/>
                </a:ext>
              </a:extLst>
            </p:cNvPr>
            <p:cNvSpPr>
              <a:spLocks/>
            </p:cNvSpPr>
            <p:nvPr/>
          </p:nvSpPr>
          <p:spPr bwMode="auto">
            <a:xfrm>
              <a:off x="5513878" y="1672508"/>
              <a:ext cx="476252" cy="474664"/>
            </a:xfrm>
            <a:custGeom>
              <a:avLst/>
              <a:gdLst>
                <a:gd name="T0" fmla="*/ 300 w 300"/>
                <a:gd name="T1" fmla="*/ 0 h 299"/>
                <a:gd name="T2" fmla="*/ 286 w 300"/>
                <a:gd name="T3" fmla="*/ 37 h 299"/>
                <a:gd name="T4" fmla="*/ 38 w 300"/>
                <a:gd name="T5" fmla="*/ 284 h 299"/>
                <a:gd name="T6" fmla="*/ 29 w 300"/>
                <a:gd name="T7" fmla="*/ 288 h 299"/>
                <a:gd name="T8" fmla="*/ 0 w 300"/>
                <a:gd name="T9" fmla="*/ 299 h 299"/>
                <a:gd name="T10" fmla="*/ 300 w 300"/>
                <a:gd name="T11" fmla="*/ 0 h 299"/>
              </a:gdLst>
              <a:ahLst/>
              <a:cxnLst>
                <a:cxn ang="0">
                  <a:pos x="T0" y="T1"/>
                </a:cxn>
                <a:cxn ang="0">
                  <a:pos x="T2" y="T3"/>
                </a:cxn>
                <a:cxn ang="0">
                  <a:pos x="T4" y="T5"/>
                </a:cxn>
                <a:cxn ang="0">
                  <a:pos x="T6" y="T7"/>
                </a:cxn>
                <a:cxn ang="0">
                  <a:pos x="T8" y="T9"/>
                </a:cxn>
                <a:cxn ang="0">
                  <a:pos x="T10" y="T11"/>
                </a:cxn>
              </a:cxnLst>
              <a:rect l="0" t="0" r="r" b="b"/>
              <a:pathLst>
                <a:path w="300" h="299">
                  <a:moveTo>
                    <a:pt x="300" y="0"/>
                  </a:moveTo>
                  <a:lnTo>
                    <a:pt x="286" y="37"/>
                  </a:lnTo>
                  <a:lnTo>
                    <a:pt x="38" y="284"/>
                  </a:lnTo>
                  <a:lnTo>
                    <a:pt x="29" y="288"/>
                  </a:lnTo>
                  <a:lnTo>
                    <a:pt x="0" y="299"/>
                  </a:lnTo>
                  <a:lnTo>
                    <a:pt x="300" y="0"/>
                  </a:lnTo>
                  <a:close/>
                </a:path>
              </a:pathLst>
            </a:custGeom>
            <a:solidFill>
              <a:srgbClr val="49E2FB"/>
            </a:solidFill>
            <a:ln w="0">
              <a:solidFill>
                <a:srgbClr val="49E2F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3567">
              <a:extLst>
                <a:ext uri="{FF2B5EF4-FFF2-40B4-BE49-F238E27FC236}">
                  <a16:creationId xmlns:a16="http://schemas.microsoft.com/office/drawing/2014/main" id="{CB1E42B7-7376-4316-A4D1-3A6E95510CB4}"/>
                </a:ext>
              </a:extLst>
            </p:cNvPr>
            <p:cNvSpPr>
              <a:spLocks/>
            </p:cNvSpPr>
            <p:nvPr/>
          </p:nvSpPr>
          <p:spPr bwMode="auto">
            <a:xfrm>
              <a:off x="5574203" y="1731246"/>
              <a:ext cx="393701" cy="392114"/>
            </a:xfrm>
            <a:custGeom>
              <a:avLst/>
              <a:gdLst>
                <a:gd name="T0" fmla="*/ 248 w 248"/>
                <a:gd name="T1" fmla="*/ 0 h 247"/>
                <a:gd name="T2" fmla="*/ 247 w 248"/>
                <a:gd name="T3" fmla="*/ 2 h 247"/>
                <a:gd name="T4" fmla="*/ 223 w 248"/>
                <a:gd name="T5" fmla="*/ 47 h 247"/>
                <a:gd name="T6" fmla="*/ 47 w 248"/>
                <a:gd name="T7" fmla="*/ 222 h 247"/>
                <a:gd name="T8" fmla="*/ 38 w 248"/>
                <a:gd name="T9" fmla="*/ 228 h 247"/>
                <a:gd name="T10" fmla="*/ 0 w 248"/>
                <a:gd name="T11" fmla="*/ 247 h 247"/>
                <a:gd name="T12" fmla="*/ 248 w 248"/>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248" h="247">
                  <a:moveTo>
                    <a:pt x="248" y="0"/>
                  </a:moveTo>
                  <a:lnTo>
                    <a:pt x="247" y="2"/>
                  </a:lnTo>
                  <a:lnTo>
                    <a:pt x="223" y="47"/>
                  </a:lnTo>
                  <a:lnTo>
                    <a:pt x="47" y="222"/>
                  </a:lnTo>
                  <a:lnTo>
                    <a:pt x="38" y="228"/>
                  </a:lnTo>
                  <a:lnTo>
                    <a:pt x="0" y="247"/>
                  </a:lnTo>
                  <a:lnTo>
                    <a:pt x="248" y="0"/>
                  </a:lnTo>
                  <a:close/>
                </a:path>
              </a:pathLst>
            </a:custGeom>
            <a:solidFill>
              <a:srgbClr val="49E4FB"/>
            </a:solidFill>
            <a:ln w="0">
              <a:solidFill>
                <a:srgbClr val="49E4F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3568">
              <a:extLst>
                <a:ext uri="{FF2B5EF4-FFF2-40B4-BE49-F238E27FC236}">
                  <a16:creationId xmlns:a16="http://schemas.microsoft.com/office/drawing/2014/main" id="{9FEC81AC-0123-4D37-A3C5-58B387C4288E}"/>
                </a:ext>
              </a:extLst>
            </p:cNvPr>
            <p:cNvSpPr>
              <a:spLocks/>
            </p:cNvSpPr>
            <p:nvPr/>
          </p:nvSpPr>
          <p:spPr bwMode="auto">
            <a:xfrm>
              <a:off x="5648816" y="1805858"/>
              <a:ext cx="279401" cy="277813"/>
            </a:xfrm>
            <a:custGeom>
              <a:avLst/>
              <a:gdLst>
                <a:gd name="T0" fmla="*/ 176 w 176"/>
                <a:gd name="T1" fmla="*/ 0 h 175"/>
                <a:gd name="T2" fmla="*/ 174 w 176"/>
                <a:gd name="T3" fmla="*/ 1 h 175"/>
                <a:gd name="T4" fmla="*/ 146 w 176"/>
                <a:gd name="T5" fmla="*/ 44 h 175"/>
                <a:gd name="T6" fmla="*/ 113 w 176"/>
                <a:gd name="T7" fmla="*/ 84 h 175"/>
                <a:gd name="T8" fmla="*/ 76 w 176"/>
                <a:gd name="T9" fmla="*/ 121 h 175"/>
                <a:gd name="T10" fmla="*/ 35 w 176"/>
                <a:gd name="T11" fmla="*/ 152 h 175"/>
                <a:gd name="T12" fmla="*/ 0 w 176"/>
                <a:gd name="T13" fmla="*/ 175 h 175"/>
                <a:gd name="T14" fmla="*/ 176 w 176"/>
                <a:gd name="T15" fmla="*/ 0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6" h="175">
                  <a:moveTo>
                    <a:pt x="176" y="0"/>
                  </a:moveTo>
                  <a:lnTo>
                    <a:pt x="174" y="1"/>
                  </a:lnTo>
                  <a:lnTo>
                    <a:pt x="146" y="44"/>
                  </a:lnTo>
                  <a:lnTo>
                    <a:pt x="113" y="84"/>
                  </a:lnTo>
                  <a:lnTo>
                    <a:pt x="76" y="121"/>
                  </a:lnTo>
                  <a:lnTo>
                    <a:pt x="35" y="152"/>
                  </a:lnTo>
                  <a:lnTo>
                    <a:pt x="0" y="175"/>
                  </a:lnTo>
                  <a:lnTo>
                    <a:pt x="176" y="0"/>
                  </a:lnTo>
                  <a:close/>
                </a:path>
              </a:pathLst>
            </a:custGeom>
            <a:solidFill>
              <a:srgbClr val="4AE8FB"/>
            </a:solidFill>
            <a:ln w="0">
              <a:solidFill>
                <a:srgbClr val="4AE8F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3569">
              <a:extLst>
                <a:ext uri="{FF2B5EF4-FFF2-40B4-BE49-F238E27FC236}">
                  <a16:creationId xmlns:a16="http://schemas.microsoft.com/office/drawing/2014/main" id="{C7706D37-D2F0-4287-A2E6-A0BFA9411A21}"/>
                </a:ext>
              </a:extLst>
            </p:cNvPr>
            <p:cNvSpPr>
              <a:spLocks/>
            </p:cNvSpPr>
            <p:nvPr/>
          </p:nvSpPr>
          <p:spPr bwMode="auto">
            <a:xfrm>
              <a:off x="4853476" y="920031"/>
              <a:ext cx="34925" cy="33338"/>
            </a:xfrm>
            <a:custGeom>
              <a:avLst/>
              <a:gdLst>
                <a:gd name="T0" fmla="*/ 0 w 22"/>
                <a:gd name="T1" fmla="*/ 0 h 21"/>
                <a:gd name="T2" fmla="*/ 22 w 22"/>
                <a:gd name="T3" fmla="*/ 0 h 21"/>
                <a:gd name="T4" fmla="*/ 0 w 22"/>
                <a:gd name="T5" fmla="*/ 21 h 21"/>
                <a:gd name="T6" fmla="*/ 0 w 22"/>
                <a:gd name="T7" fmla="*/ 0 h 21"/>
              </a:gdLst>
              <a:ahLst/>
              <a:cxnLst>
                <a:cxn ang="0">
                  <a:pos x="T0" y="T1"/>
                </a:cxn>
                <a:cxn ang="0">
                  <a:pos x="T2" y="T3"/>
                </a:cxn>
                <a:cxn ang="0">
                  <a:pos x="T4" y="T5"/>
                </a:cxn>
                <a:cxn ang="0">
                  <a:pos x="T6" y="T7"/>
                </a:cxn>
              </a:cxnLst>
              <a:rect l="0" t="0" r="r" b="b"/>
              <a:pathLst>
                <a:path w="22" h="21">
                  <a:moveTo>
                    <a:pt x="0" y="0"/>
                  </a:moveTo>
                  <a:lnTo>
                    <a:pt x="22" y="0"/>
                  </a:lnTo>
                  <a:lnTo>
                    <a:pt x="0" y="21"/>
                  </a:lnTo>
                  <a:lnTo>
                    <a:pt x="0" y="0"/>
                  </a:lnTo>
                  <a:close/>
                </a:path>
              </a:pathLst>
            </a:custGeom>
            <a:solidFill>
              <a:srgbClr val="1742EA"/>
            </a:solidFill>
            <a:ln w="0">
              <a:solidFill>
                <a:srgbClr val="1742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3570">
              <a:extLst>
                <a:ext uri="{FF2B5EF4-FFF2-40B4-BE49-F238E27FC236}">
                  <a16:creationId xmlns:a16="http://schemas.microsoft.com/office/drawing/2014/main" id="{22DA2B44-87B3-41A3-8B8A-02B2991F8022}"/>
                </a:ext>
              </a:extLst>
            </p:cNvPr>
            <p:cNvSpPr>
              <a:spLocks/>
            </p:cNvSpPr>
            <p:nvPr/>
          </p:nvSpPr>
          <p:spPr bwMode="auto">
            <a:xfrm>
              <a:off x="4853476" y="920031"/>
              <a:ext cx="69850" cy="68263"/>
            </a:xfrm>
            <a:custGeom>
              <a:avLst/>
              <a:gdLst>
                <a:gd name="T0" fmla="*/ 22 w 44"/>
                <a:gd name="T1" fmla="*/ 0 h 43"/>
                <a:gd name="T2" fmla="*/ 44 w 44"/>
                <a:gd name="T3" fmla="*/ 0 h 43"/>
                <a:gd name="T4" fmla="*/ 0 w 44"/>
                <a:gd name="T5" fmla="*/ 43 h 43"/>
                <a:gd name="T6" fmla="*/ 0 w 44"/>
                <a:gd name="T7" fmla="*/ 21 h 43"/>
                <a:gd name="T8" fmla="*/ 22 w 44"/>
                <a:gd name="T9" fmla="*/ 0 h 43"/>
              </a:gdLst>
              <a:ahLst/>
              <a:cxnLst>
                <a:cxn ang="0">
                  <a:pos x="T0" y="T1"/>
                </a:cxn>
                <a:cxn ang="0">
                  <a:pos x="T2" y="T3"/>
                </a:cxn>
                <a:cxn ang="0">
                  <a:pos x="T4" y="T5"/>
                </a:cxn>
                <a:cxn ang="0">
                  <a:pos x="T6" y="T7"/>
                </a:cxn>
                <a:cxn ang="0">
                  <a:pos x="T8" y="T9"/>
                </a:cxn>
              </a:cxnLst>
              <a:rect l="0" t="0" r="r" b="b"/>
              <a:pathLst>
                <a:path w="44" h="43">
                  <a:moveTo>
                    <a:pt x="22" y="0"/>
                  </a:moveTo>
                  <a:lnTo>
                    <a:pt x="44" y="0"/>
                  </a:lnTo>
                  <a:lnTo>
                    <a:pt x="0" y="43"/>
                  </a:lnTo>
                  <a:lnTo>
                    <a:pt x="0" y="21"/>
                  </a:lnTo>
                  <a:lnTo>
                    <a:pt x="22" y="0"/>
                  </a:lnTo>
                  <a:close/>
                </a:path>
              </a:pathLst>
            </a:custGeom>
            <a:solidFill>
              <a:srgbClr val="1742EA"/>
            </a:solidFill>
            <a:ln w="0">
              <a:solidFill>
                <a:srgbClr val="1742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3571">
              <a:extLst>
                <a:ext uri="{FF2B5EF4-FFF2-40B4-BE49-F238E27FC236}">
                  <a16:creationId xmlns:a16="http://schemas.microsoft.com/office/drawing/2014/main" id="{F5DB5F8F-09A3-4EAC-B281-1DCD551EF139}"/>
                </a:ext>
              </a:extLst>
            </p:cNvPr>
            <p:cNvSpPr>
              <a:spLocks/>
            </p:cNvSpPr>
            <p:nvPr/>
          </p:nvSpPr>
          <p:spPr bwMode="auto">
            <a:xfrm>
              <a:off x="4853476" y="920031"/>
              <a:ext cx="106363" cy="104775"/>
            </a:xfrm>
            <a:custGeom>
              <a:avLst/>
              <a:gdLst>
                <a:gd name="T0" fmla="*/ 44 w 67"/>
                <a:gd name="T1" fmla="*/ 0 h 66"/>
                <a:gd name="T2" fmla="*/ 67 w 67"/>
                <a:gd name="T3" fmla="*/ 0 h 66"/>
                <a:gd name="T4" fmla="*/ 0 w 67"/>
                <a:gd name="T5" fmla="*/ 66 h 66"/>
                <a:gd name="T6" fmla="*/ 0 w 67"/>
                <a:gd name="T7" fmla="*/ 43 h 66"/>
                <a:gd name="T8" fmla="*/ 44 w 67"/>
                <a:gd name="T9" fmla="*/ 0 h 66"/>
              </a:gdLst>
              <a:ahLst/>
              <a:cxnLst>
                <a:cxn ang="0">
                  <a:pos x="T0" y="T1"/>
                </a:cxn>
                <a:cxn ang="0">
                  <a:pos x="T2" y="T3"/>
                </a:cxn>
                <a:cxn ang="0">
                  <a:pos x="T4" y="T5"/>
                </a:cxn>
                <a:cxn ang="0">
                  <a:pos x="T6" y="T7"/>
                </a:cxn>
                <a:cxn ang="0">
                  <a:pos x="T8" y="T9"/>
                </a:cxn>
              </a:cxnLst>
              <a:rect l="0" t="0" r="r" b="b"/>
              <a:pathLst>
                <a:path w="67" h="66">
                  <a:moveTo>
                    <a:pt x="44" y="0"/>
                  </a:moveTo>
                  <a:lnTo>
                    <a:pt x="67" y="0"/>
                  </a:lnTo>
                  <a:lnTo>
                    <a:pt x="0" y="66"/>
                  </a:lnTo>
                  <a:lnTo>
                    <a:pt x="0" y="43"/>
                  </a:lnTo>
                  <a:lnTo>
                    <a:pt x="44" y="0"/>
                  </a:lnTo>
                  <a:close/>
                </a:path>
              </a:pathLst>
            </a:custGeom>
            <a:solidFill>
              <a:srgbClr val="1742EA"/>
            </a:solidFill>
            <a:ln w="0">
              <a:solidFill>
                <a:srgbClr val="1742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3572">
              <a:extLst>
                <a:ext uri="{FF2B5EF4-FFF2-40B4-BE49-F238E27FC236}">
                  <a16:creationId xmlns:a16="http://schemas.microsoft.com/office/drawing/2014/main" id="{473F597B-5226-4B06-B7FF-8E70DC82EA0A}"/>
                </a:ext>
              </a:extLst>
            </p:cNvPr>
            <p:cNvSpPr>
              <a:spLocks/>
            </p:cNvSpPr>
            <p:nvPr/>
          </p:nvSpPr>
          <p:spPr bwMode="auto">
            <a:xfrm>
              <a:off x="4853476" y="920031"/>
              <a:ext cx="141288" cy="141288"/>
            </a:xfrm>
            <a:custGeom>
              <a:avLst/>
              <a:gdLst>
                <a:gd name="T0" fmla="*/ 67 w 89"/>
                <a:gd name="T1" fmla="*/ 0 h 89"/>
                <a:gd name="T2" fmla="*/ 89 w 89"/>
                <a:gd name="T3" fmla="*/ 0 h 89"/>
                <a:gd name="T4" fmla="*/ 0 w 89"/>
                <a:gd name="T5" fmla="*/ 89 h 89"/>
                <a:gd name="T6" fmla="*/ 0 w 89"/>
                <a:gd name="T7" fmla="*/ 66 h 89"/>
                <a:gd name="T8" fmla="*/ 67 w 89"/>
                <a:gd name="T9" fmla="*/ 0 h 89"/>
              </a:gdLst>
              <a:ahLst/>
              <a:cxnLst>
                <a:cxn ang="0">
                  <a:pos x="T0" y="T1"/>
                </a:cxn>
                <a:cxn ang="0">
                  <a:pos x="T2" y="T3"/>
                </a:cxn>
                <a:cxn ang="0">
                  <a:pos x="T4" y="T5"/>
                </a:cxn>
                <a:cxn ang="0">
                  <a:pos x="T6" y="T7"/>
                </a:cxn>
                <a:cxn ang="0">
                  <a:pos x="T8" y="T9"/>
                </a:cxn>
              </a:cxnLst>
              <a:rect l="0" t="0" r="r" b="b"/>
              <a:pathLst>
                <a:path w="89" h="89">
                  <a:moveTo>
                    <a:pt x="67" y="0"/>
                  </a:moveTo>
                  <a:lnTo>
                    <a:pt x="89" y="0"/>
                  </a:lnTo>
                  <a:lnTo>
                    <a:pt x="0" y="89"/>
                  </a:lnTo>
                  <a:lnTo>
                    <a:pt x="0" y="66"/>
                  </a:lnTo>
                  <a:lnTo>
                    <a:pt x="67" y="0"/>
                  </a:lnTo>
                  <a:close/>
                </a:path>
              </a:pathLst>
            </a:custGeom>
            <a:solidFill>
              <a:srgbClr val="1742EA"/>
            </a:solidFill>
            <a:ln w="0">
              <a:solidFill>
                <a:srgbClr val="1742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3573">
              <a:extLst>
                <a:ext uri="{FF2B5EF4-FFF2-40B4-BE49-F238E27FC236}">
                  <a16:creationId xmlns:a16="http://schemas.microsoft.com/office/drawing/2014/main" id="{709471D9-B58B-4F7A-8C9B-0128A7576D0A}"/>
                </a:ext>
              </a:extLst>
            </p:cNvPr>
            <p:cNvSpPr>
              <a:spLocks/>
            </p:cNvSpPr>
            <p:nvPr/>
          </p:nvSpPr>
          <p:spPr bwMode="auto">
            <a:xfrm>
              <a:off x="4853476" y="920031"/>
              <a:ext cx="176213" cy="174626"/>
            </a:xfrm>
            <a:custGeom>
              <a:avLst/>
              <a:gdLst>
                <a:gd name="T0" fmla="*/ 89 w 111"/>
                <a:gd name="T1" fmla="*/ 0 h 110"/>
                <a:gd name="T2" fmla="*/ 111 w 111"/>
                <a:gd name="T3" fmla="*/ 0 h 110"/>
                <a:gd name="T4" fmla="*/ 0 w 111"/>
                <a:gd name="T5" fmla="*/ 110 h 110"/>
                <a:gd name="T6" fmla="*/ 0 w 111"/>
                <a:gd name="T7" fmla="*/ 89 h 110"/>
                <a:gd name="T8" fmla="*/ 89 w 111"/>
                <a:gd name="T9" fmla="*/ 0 h 110"/>
              </a:gdLst>
              <a:ahLst/>
              <a:cxnLst>
                <a:cxn ang="0">
                  <a:pos x="T0" y="T1"/>
                </a:cxn>
                <a:cxn ang="0">
                  <a:pos x="T2" y="T3"/>
                </a:cxn>
                <a:cxn ang="0">
                  <a:pos x="T4" y="T5"/>
                </a:cxn>
                <a:cxn ang="0">
                  <a:pos x="T6" y="T7"/>
                </a:cxn>
                <a:cxn ang="0">
                  <a:pos x="T8" y="T9"/>
                </a:cxn>
              </a:cxnLst>
              <a:rect l="0" t="0" r="r" b="b"/>
              <a:pathLst>
                <a:path w="111" h="110">
                  <a:moveTo>
                    <a:pt x="89" y="0"/>
                  </a:moveTo>
                  <a:lnTo>
                    <a:pt x="111" y="0"/>
                  </a:lnTo>
                  <a:lnTo>
                    <a:pt x="0" y="110"/>
                  </a:lnTo>
                  <a:lnTo>
                    <a:pt x="0" y="89"/>
                  </a:lnTo>
                  <a:lnTo>
                    <a:pt x="89" y="0"/>
                  </a:lnTo>
                  <a:close/>
                </a:path>
              </a:pathLst>
            </a:custGeom>
            <a:solidFill>
              <a:srgbClr val="1742EA"/>
            </a:solidFill>
            <a:ln w="0">
              <a:solidFill>
                <a:srgbClr val="1742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3574">
              <a:extLst>
                <a:ext uri="{FF2B5EF4-FFF2-40B4-BE49-F238E27FC236}">
                  <a16:creationId xmlns:a16="http://schemas.microsoft.com/office/drawing/2014/main" id="{EA07D5F4-8762-4BB2-8337-0CCBAD45FC12}"/>
                </a:ext>
              </a:extLst>
            </p:cNvPr>
            <p:cNvSpPr>
              <a:spLocks/>
            </p:cNvSpPr>
            <p:nvPr/>
          </p:nvSpPr>
          <p:spPr bwMode="auto">
            <a:xfrm>
              <a:off x="4853476" y="920031"/>
              <a:ext cx="211138" cy="211138"/>
            </a:xfrm>
            <a:custGeom>
              <a:avLst/>
              <a:gdLst>
                <a:gd name="T0" fmla="*/ 111 w 133"/>
                <a:gd name="T1" fmla="*/ 0 h 133"/>
                <a:gd name="T2" fmla="*/ 133 w 133"/>
                <a:gd name="T3" fmla="*/ 0 h 133"/>
                <a:gd name="T4" fmla="*/ 0 w 133"/>
                <a:gd name="T5" fmla="*/ 133 h 133"/>
                <a:gd name="T6" fmla="*/ 0 w 133"/>
                <a:gd name="T7" fmla="*/ 110 h 133"/>
                <a:gd name="T8" fmla="*/ 111 w 133"/>
                <a:gd name="T9" fmla="*/ 0 h 133"/>
              </a:gdLst>
              <a:ahLst/>
              <a:cxnLst>
                <a:cxn ang="0">
                  <a:pos x="T0" y="T1"/>
                </a:cxn>
                <a:cxn ang="0">
                  <a:pos x="T2" y="T3"/>
                </a:cxn>
                <a:cxn ang="0">
                  <a:pos x="T4" y="T5"/>
                </a:cxn>
                <a:cxn ang="0">
                  <a:pos x="T6" y="T7"/>
                </a:cxn>
                <a:cxn ang="0">
                  <a:pos x="T8" y="T9"/>
                </a:cxn>
              </a:cxnLst>
              <a:rect l="0" t="0" r="r" b="b"/>
              <a:pathLst>
                <a:path w="133" h="133">
                  <a:moveTo>
                    <a:pt x="111" y="0"/>
                  </a:moveTo>
                  <a:lnTo>
                    <a:pt x="133" y="0"/>
                  </a:lnTo>
                  <a:lnTo>
                    <a:pt x="0" y="133"/>
                  </a:lnTo>
                  <a:lnTo>
                    <a:pt x="0" y="110"/>
                  </a:lnTo>
                  <a:lnTo>
                    <a:pt x="111" y="0"/>
                  </a:lnTo>
                  <a:close/>
                </a:path>
              </a:pathLst>
            </a:custGeom>
            <a:solidFill>
              <a:srgbClr val="1742EA"/>
            </a:solidFill>
            <a:ln w="0">
              <a:solidFill>
                <a:srgbClr val="1742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3575">
              <a:extLst>
                <a:ext uri="{FF2B5EF4-FFF2-40B4-BE49-F238E27FC236}">
                  <a16:creationId xmlns:a16="http://schemas.microsoft.com/office/drawing/2014/main" id="{047EB0EB-0D11-4D37-8DFA-F0C6D8471241}"/>
                </a:ext>
              </a:extLst>
            </p:cNvPr>
            <p:cNvSpPr>
              <a:spLocks/>
            </p:cNvSpPr>
            <p:nvPr/>
          </p:nvSpPr>
          <p:spPr bwMode="auto">
            <a:xfrm>
              <a:off x="4853476" y="920031"/>
              <a:ext cx="247651" cy="246063"/>
            </a:xfrm>
            <a:custGeom>
              <a:avLst/>
              <a:gdLst>
                <a:gd name="T0" fmla="*/ 133 w 156"/>
                <a:gd name="T1" fmla="*/ 0 h 155"/>
                <a:gd name="T2" fmla="*/ 156 w 156"/>
                <a:gd name="T3" fmla="*/ 0 h 155"/>
                <a:gd name="T4" fmla="*/ 0 w 156"/>
                <a:gd name="T5" fmla="*/ 155 h 155"/>
                <a:gd name="T6" fmla="*/ 0 w 156"/>
                <a:gd name="T7" fmla="*/ 133 h 155"/>
                <a:gd name="T8" fmla="*/ 133 w 156"/>
                <a:gd name="T9" fmla="*/ 0 h 155"/>
              </a:gdLst>
              <a:ahLst/>
              <a:cxnLst>
                <a:cxn ang="0">
                  <a:pos x="T0" y="T1"/>
                </a:cxn>
                <a:cxn ang="0">
                  <a:pos x="T2" y="T3"/>
                </a:cxn>
                <a:cxn ang="0">
                  <a:pos x="T4" y="T5"/>
                </a:cxn>
                <a:cxn ang="0">
                  <a:pos x="T6" y="T7"/>
                </a:cxn>
                <a:cxn ang="0">
                  <a:pos x="T8" y="T9"/>
                </a:cxn>
              </a:cxnLst>
              <a:rect l="0" t="0" r="r" b="b"/>
              <a:pathLst>
                <a:path w="156" h="155">
                  <a:moveTo>
                    <a:pt x="133" y="0"/>
                  </a:moveTo>
                  <a:lnTo>
                    <a:pt x="156" y="0"/>
                  </a:lnTo>
                  <a:lnTo>
                    <a:pt x="0" y="155"/>
                  </a:lnTo>
                  <a:lnTo>
                    <a:pt x="0" y="133"/>
                  </a:lnTo>
                  <a:lnTo>
                    <a:pt x="133" y="0"/>
                  </a:lnTo>
                  <a:close/>
                </a:path>
              </a:pathLst>
            </a:custGeom>
            <a:solidFill>
              <a:srgbClr val="1742EA"/>
            </a:solidFill>
            <a:ln w="0">
              <a:solidFill>
                <a:srgbClr val="1742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3576">
              <a:extLst>
                <a:ext uri="{FF2B5EF4-FFF2-40B4-BE49-F238E27FC236}">
                  <a16:creationId xmlns:a16="http://schemas.microsoft.com/office/drawing/2014/main" id="{AAB83091-7E50-4B2B-9780-5334438F3CFA}"/>
                </a:ext>
              </a:extLst>
            </p:cNvPr>
            <p:cNvSpPr>
              <a:spLocks/>
            </p:cNvSpPr>
            <p:nvPr/>
          </p:nvSpPr>
          <p:spPr bwMode="auto">
            <a:xfrm>
              <a:off x="4853476" y="920031"/>
              <a:ext cx="284164" cy="282576"/>
            </a:xfrm>
            <a:custGeom>
              <a:avLst/>
              <a:gdLst>
                <a:gd name="T0" fmla="*/ 156 w 179"/>
                <a:gd name="T1" fmla="*/ 0 h 178"/>
                <a:gd name="T2" fmla="*/ 179 w 179"/>
                <a:gd name="T3" fmla="*/ 0 h 178"/>
                <a:gd name="T4" fmla="*/ 0 w 179"/>
                <a:gd name="T5" fmla="*/ 178 h 178"/>
                <a:gd name="T6" fmla="*/ 0 w 179"/>
                <a:gd name="T7" fmla="*/ 155 h 178"/>
                <a:gd name="T8" fmla="*/ 156 w 179"/>
                <a:gd name="T9" fmla="*/ 0 h 178"/>
              </a:gdLst>
              <a:ahLst/>
              <a:cxnLst>
                <a:cxn ang="0">
                  <a:pos x="T0" y="T1"/>
                </a:cxn>
                <a:cxn ang="0">
                  <a:pos x="T2" y="T3"/>
                </a:cxn>
                <a:cxn ang="0">
                  <a:pos x="T4" y="T5"/>
                </a:cxn>
                <a:cxn ang="0">
                  <a:pos x="T6" y="T7"/>
                </a:cxn>
                <a:cxn ang="0">
                  <a:pos x="T8" y="T9"/>
                </a:cxn>
              </a:cxnLst>
              <a:rect l="0" t="0" r="r" b="b"/>
              <a:pathLst>
                <a:path w="179" h="178">
                  <a:moveTo>
                    <a:pt x="156" y="0"/>
                  </a:moveTo>
                  <a:lnTo>
                    <a:pt x="179" y="0"/>
                  </a:lnTo>
                  <a:lnTo>
                    <a:pt x="0" y="178"/>
                  </a:lnTo>
                  <a:lnTo>
                    <a:pt x="0" y="155"/>
                  </a:lnTo>
                  <a:lnTo>
                    <a:pt x="156" y="0"/>
                  </a:lnTo>
                  <a:close/>
                </a:path>
              </a:pathLst>
            </a:custGeom>
            <a:solidFill>
              <a:srgbClr val="1742EA"/>
            </a:solidFill>
            <a:ln w="0">
              <a:solidFill>
                <a:srgbClr val="1742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3577">
              <a:extLst>
                <a:ext uri="{FF2B5EF4-FFF2-40B4-BE49-F238E27FC236}">
                  <a16:creationId xmlns:a16="http://schemas.microsoft.com/office/drawing/2014/main" id="{135F42B5-F076-4803-84A7-32FEDEDF2FCF}"/>
                </a:ext>
              </a:extLst>
            </p:cNvPr>
            <p:cNvSpPr>
              <a:spLocks/>
            </p:cNvSpPr>
            <p:nvPr/>
          </p:nvSpPr>
          <p:spPr bwMode="auto">
            <a:xfrm>
              <a:off x="4853476" y="920031"/>
              <a:ext cx="319089" cy="319088"/>
            </a:xfrm>
            <a:custGeom>
              <a:avLst/>
              <a:gdLst>
                <a:gd name="T0" fmla="*/ 179 w 201"/>
                <a:gd name="T1" fmla="*/ 0 h 201"/>
                <a:gd name="T2" fmla="*/ 201 w 201"/>
                <a:gd name="T3" fmla="*/ 0 h 201"/>
                <a:gd name="T4" fmla="*/ 0 w 201"/>
                <a:gd name="T5" fmla="*/ 201 h 201"/>
                <a:gd name="T6" fmla="*/ 0 w 201"/>
                <a:gd name="T7" fmla="*/ 178 h 201"/>
                <a:gd name="T8" fmla="*/ 179 w 201"/>
                <a:gd name="T9" fmla="*/ 0 h 201"/>
              </a:gdLst>
              <a:ahLst/>
              <a:cxnLst>
                <a:cxn ang="0">
                  <a:pos x="T0" y="T1"/>
                </a:cxn>
                <a:cxn ang="0">
                  <a:pos x="T2" y="T3"/>
                </a:cxn>
                <a:cxn ang="0">
                  <a:pos x="T4" y="T5"/>
                </a:cxn>
                <a:cxn ang="0">
                  <a:pos x="T6" y="T7"/>
                </a:cxn>
                <a:cxn ang="0">
                  <a:pos x="T8" y="T9"/>
                </a:cxn>
              </a:cxnLst>
              <a:rect l="0" t="0" r="r" b="b"/>
              <a:pathLst>
                <a:path w="201" h="201">
                  <a:moveTo>
                    <a:pt x="179" y="0"/>
                  </a:moveTo>
                  <a:lnTo>
                    <a:pt x="201" y="0"/>
                  </a:lnTo>
                  <a:lnTo>
                    <a:pt x="0" y="201"/>
                  </a:lnTo>
                  <a:lnTo>
                    <a:pt x="0" y="178"/>
                  </a:lnTo>
                  <a:lnTo>
                    <a:pt x="179" y="0"/>
                  </a:lnTo>
                  <a:close/>
                </a:path>
              </a:pathLst>
            </a:custGeom>
            <a:solidFill>
              <a:srgbClr val="1742EA"/>
            </a:solidFill>
            <a:ln w="0">
              <a:solidFill>
                <a:srgbClr val="1742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3578">
              <a:extLst>
                <a:ext uri="{FF2B5EF4-FFF2-40B4-BE49-F238E27FC236}">
                  <a16:creationId xmlns:a16="http://schemas.microsoft.com/office/drawing/2014/main" id="{72EB2F44-7F15-4467-BEC4-EBA23270D52E}"/>
                </a:ext>
              </a:extLst>
            </p:cNvPr>
            <p:cNvSpPr>
              <a:spLocks/>
            </p:cNvSpPr>
            <p:nvPr/>
          </p:nvSpPr>
          <p:spPr bwMode="auto">
            <a:xfrm>
              <a:off x="4853476" y="920031"/>
              <a:ext cx="355601" cy="354014"/>
            </a:xfrm>
            <a:custGeom>
              <a:avLst/>
              <a:gdLst>
                <a:gd name="T0" fmla="*/ 201 w 224"/>
                <a:gd name="T1" fmla="*/ 0 h 223"/>
                <a:gd name="T2" fmla="*/ 224 w 224"/>
                <a:gd name="T3" fmla="*/ 0 h 223"/>
                <a:gd name="T4" fmla="*/ 0 w 224"/>
                <a:gd name="T5" fmla="*/ 223 h 223"/>
                <a:gd name="T6" fmla="*/ 0 w 224"/>
                <a:gd name="T7" fmla="*/ 201 h 223"/>
                <a:gd name="T8" fmla="*/ 201 w 224"/>
                <a:gd name="T9" fmla="*/ 0 h 223"/>
              </a:gdLst>
              <a:ahLst/>
              <a:cxnLst>
                <a:cxn ang="0">
                  <a:pos x="T0" y="T1"/>
                </a:cxn>
                <a:cxn ang="0">
                  <a:pos x="T2" y="T3"/>
                </a:cxn>
                <a:cxn ang="0">
                  <a:pos x="T4" y="T5"/>
                </a:cxn>
                <a:cxn ang="0">
                  <a:pos x="T6" y="T7"/>
                </a:cxn>
                <a:cxn ang="0">
                  <a:pos x="T8" y="T9"/>
                </a:cxn>
              </a:cxnLst>
              <a:rect l="0" t="0" r="r" b="b"/>
              <a:pathLst>
                <a:path w="224" h="223">
                  <a:moveTo>
                    <a:pt x="201" y="0"/>
                  </a:moveTo>
                  <a:lnTo>
                    <a:pt x="224" y="0"/>
                  </a:lnTo>
                  <a:lnTo>
                    <a:pt x="0" y="223"/>
                  </a:lnTo>
                  <a:lnTo>
                    <a:pt x="0" y="201"/>
                  </a:lnTo>
                  <a:lnTo>
                    <a:pt x="201" y="0"/>
                  </a:lnTo>
                  <a:close/>
                </a:path>
              </a:pathLst>
            </a:custGeom>
            <a:solidFill>
              <a:srgbClr val="1743EA"/>
            </a:solidFill>
            <a:ln w="0">
              <a:solidFill>
                <a:srgbClr val="1743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3579">
              <a:extLst>
                <a:ext uri="{FF2B5EF4-FFF2-40B4-BE49-F238E27FC236}">
                  <a16:creationId xmlns:a16="http://schemas.microsoft.com/office/drawing/2014/main" id="{C0EC0717-7C99-4FFF-BC04-2A611F2BC8EB}"/>
                </a:ext>
              </a:extLst>
            </p:cNvPr>
            <p:cNvSpPr>
              <a:spLocks/>
            </p:cNvSpPr>
            <p:nvPr/>
          </p:nvSpPr>
          <p:spPr bwMode="auto">
            <a:xfrm>
              <a:off x="4853476" y="920031"/>
              <a:ext cx="390526" cy="390526"/>
            </a:xfrm>
            <a:custGeom>
              <a:avLst/>
              <a:gdLst>
                <a:gd name="T0" fmla="*/ 224 w 246"/>
                <a:gd name="T1" fmla="*/ 0 h 246"/>
                <a:gd name="T2" fmla="*/ 246 w 246"/>
                <a:gd name="T3" fmla="*/ 0 h 246"/>
                <a:gd name="T4" fmla="*/ 0 w 246"/>
                <a:gd name="T5" fmla="*/ 246 h 246"/>
                <a:gd name="T6" fmla="*/ 0 w 246"/>
                <a:gd name="T7" fmla="*/ 223 h 246"/>
                <a:gd name="T8" fmla="*/ 224 w 246"/>
                <a:gd name="T9" fmla="*/ 0 h 246"/>
              </a:gdLst>
              <a:ahLst/>
              <a:cxnLst>
                <a:cxn ang="0">
                  <a:pos x="T0" y="T1"/>
                </a:cxn>
                <a:cxn ang="0">
                  <a:pos x="T2" y="T3"/>
                </a:cxn>
                <a:cxn ang="0">
                  <a:pos x="T4" y="T5"/>
                </a:cxn>
                <a:cxn ang="0">
                  <a:pos x="T6" y="T7"/>
                </a:cxn>
                <a:cxn ang="0">
                  <a:pos x="T8" y="T9"/>
                </a:cxn>
              </a:cxnLst>
              <a:rect l="0" t="0" r="r" b="b"/>
              <a:pathLst>
                <a:path w="246" h="246">
                  <a:moveTo>
                    <a:pt x="224" y="0"/>
                  </a:moveTo>
                  <a:lnTo>
                    <a:pt x="246" y="0"/>
                  </a:lnTo>
                  <a:lnTo>
                    <a:pt x="0" y="246"/>
                  </a:lnTo>
                  <a:lnTo>
                    <a:pt x="0" y="223"/>
                  </a:lnTo>
                  <a:lnTo>
                    <a:pt x="224" y="0"/>
                  </a:lnTo>
                  <a:close/>
                </a:path>
              </a:pathLst>
            </a:custGeom>
            <a:solidFill>
              <a:srgbClr val="1743EA"/>
            </a:solidFill>
            <a:ln w="0">
              <a:solidFill>
                <a:srgbClr val="1743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3580">
              <a:extLst>
                <a:ext uri="{FF2B5EF4-FFF2-40B4-BE49-F238E27FC236}">
                  <a16:creationId xmlns:a16="http://schemas.microsoft.com/office/drawing/2014/main" id="{5153D82F-87C4-40CD-B314-91581C1CF9C6}"/>
                </a:ext>
              </a:extLst>
            </p:cNvPr>
            <p:cNvSpPr>
              <a:spLocks/>
            </p:cNvSpPr>
            <p:nvPr/>
          </p:nvSpPr>
          <p:spPr bwMode="auto">
            <a:xfrm>
              <a:off x="4853476" y="920031"/>
              <a:ext cx="427039" cy="423864"/>
            </a:xfrm>
            <a:custGeom>
              <a:avLst/>
              <a:gdLst>
                <a:gd name="T0" fmla="*/ 246 w 269"/>
                <a:gd name="T1" fmla="*/ 0 h 267"/>
                <a:gd name="T2" fmla="*/ 269 w 269"/>
                <a:gd name="T3" fmla="*/ 0 h 267"/>
                <a:gd name="T4" fmla="*/ 0 w 269"/>
                <a:gd name="T5" fmla="*/ 267 h 267"/>
                <a:gd name="T6" fmla="*/ 0 w 269"/>
                <a:gd name="T7" fmla="*/ 246 h 267"/>
                <a:gd name="T8" fmla="*/ 246 w 269"/>
                <a:gd name="T9" fmla="*/ 0 h 267"/>
              </a:gdLst>
              <a:ahLst/>
              <a:cxnLst>
                <a:cxn ang="0">
                  <a:pos x="T0" y="T1"/>
                </a:cxn>
                <a:cxn ang="0">
                  <a:pos x="T2" y="T3"/>
                </a:cxn>
                <a:cxn ang="0">
                  <a:pos x="T4" y="T5"/>
                </a:cxn>
                <a:cxn ang="0">
                  <a:pos x="T6" y="T7"/>
                </a:cxn>
                <a:cxn ang="0">
                  <a:pos x="T8" y="T9"/>
                </a:cxn>
              </a:cxnLst>
              <a:rect l="0" t="0" r="r" b="b"/>
              <a:pathLst>
                <a:path w="269" h="267">
                  <a:moveTo>
                    <a:pt x="246" y="0"/>
                  </a:moveTo>
                  <a:lnTo>
                    <a:pt x="269" y="0"/>
                  </a:lnTo>
                  <a:lnTo>
                    <a:pt x="0" y="267"/>
                  </a:lnTo>
                  <a:lnTo>
                    <a:pt x="0" y="246"/>
                  </a:lnTo>
                  <a:lnTo>
                    <a:pt x="246" y="0"/>
                  </a:lnTo>
                  <a:close/>
                </a:path>
              </a:pathLst>
            </a:custGeom>
            <a:solidFill>
              <a:srgbClr val="1743EA"/>
            </a:solidFill>
            <a:ln w="0">
              <a:solidFill>
                <a:srgbClr val="1743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3581">
              <a:extLst>
                <a:ext uri="{FF2B5EF4-FFF2-40B4-BE49-F238E27FC236}">
                  <a16:creationId xmlns:a16="http://schemas.microsoft.com/office/drawing/2014/main" id="{BBF3EBF5-C1C6-4379-9C4A-C7BD975C4A3A}"/>
                </a:ext>
              </a:extLst>
            </p:cNvPr>
            <p:cNvSpPr>
              <a:spLocks/>
            </p:cNvSpPr>
            <p:nvPr/>
          </p:nvSpPr>
          <p:spPr bwMode="auto">
            <a:xfrm>
              <a:off x="4853476" y="920031"/>
              <a:ext cx="461964" cy="460376"/>
            </a:xfrm>
            <a:custGeom>
              <a:avLst/>
              <a:gdLst>
                <a:gd name="T0" fmla="*/ 269 w 291"/>
                <a:gd name="T1" fmla="*/ 0 h 290"/>
                <a:gd name="T2" fmla="*/ 291 w 291"/>
                <a:gd name="T3" fmla="*/ 0 h 290"/>
                <a:gd name="T4" fmla="*/ 0 w 291"/>
                <a:gd name="T5" fmla="*/ 290 h 290"/>
                <a:gd name="T6" fmla="*/ 0 w 291"/>
                <a:gd name="T7" fmla="*/ 267 h 290"/>
                <a:gd name="T8" fmla="*/ 269 w 291"/>
                <a:gd name="T9" fmla="*/ 0 h 290"/>
              </a:gdLst>
              <a:ahLst/>
              <a:cxnLst>
                <a:cxn ang="0">
                  <a:pos x="T0" y="T1"/>
                </a:cxn>
                <a:cxn ang="0">
                  <a:pos x="T2" y="T3"/>
                </a:cxn>
                <a:cxn ang="0">
                  <a:pos x="T4" y="T5"/>
                </a:cxn>
                <a:cxn ang="0">
                  <a:pos x="T6" y="T7"/>
                </a:cxn>
                <a:cxn ang="0">
                  <a:pos x="T8" y="T9"/>
                </a:cxn>
              </a:cxnLst>
              <a:rect l="0" t="0" r="r" b="b"/>
              <a:pathLst>
                <a:path w="291" h="290">
                  <a:moveTo>
                    <a:pt x="269" y="0"/>
                  </a:moveTo>
                  <a:lnTo>
                    <a:pt x="291" y="0"/>
                  </a:lnTo>
                  <a:lnTo>
                    <a:pt x="0" y="290"/>
                  </a:lnTo>
                  <a:lnTo>
                    <a:pt x="0" y="267"/>
                  </a:lnTo>
                  <a:lnTo>
                    <a:pt x="269" y="0"/>
                  </a:lnTo>
                  <a:close/>
                </a:path>
              </a:pathLst>
            </a:custGeom>
            <a:solidFill>
              <a:srgbClr val="1743EA"/>
            </a:solidFill>
            <a:ln w="0">
              <a:solidFill>
                <a:srgbClr val="1743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3582">
              <a:extLst>
                <a:ext uri="{FF2B5EF4-FFF2-40B4-BE49-F238E27FC236}">
                  <a16:creationId xmlns:a16="http://schemas.microsoft.com/office/drawing/2014/main" id="{F61FD264-2F15-44E2-A63A-F6FCB83A5A16}"/>
                </a:ext>
              </a:extLst>
            </p:cNvPr>
            <p:cNvSpPr>
              <a:spLocks/>
            </p:cNvSpPr>
            <p:nvPr/>
          </p:nvSpPr>
          <p:spPr bwMode="auto">
            <a:xfrm>
              <a:off x="4853476" y="920031"/>
              <a:ext cx="496889" cy="495301"/>
            </a:xfrm>
            <a:custGeom>
              <a:avLst/>
              <a:gdLst>
                <a:gd name="T0" fmla="*/ 291 w 313"/>
                <a:gd name="T1" fmla="*/ 0 h 312"/>
                <a:gd name="T2" fmla="*/ 313 w 313"/>
                <a:gd name="T3" fmla="*/ 0 h 312"/>
                <a:gd name="T4" fmla="*/ 0 w 313"/>
                <a:gd name="T5" fmla="*/ 312 h 312"/>
                <a:gd name="T6" fmla="*/ 0 w 313"/>
                <a:gd name="T7" fmla="*/ 290 h 312"/>
                <a:gd name="T8" fmla="*/ 291 w 313"/>
                <a:gd name="T9" fmla="*/ 0 h 312"/>
              </a:gdLst>
              <a:ahLst/>
              <a:cxnLst>
                <a:cxn ang="0">
                  <a:pos x="T0" y="T1"/>
                </a:cxn>
                <a:cxn ang="0">
                  <a:pos x="T2" y="T3"/>
                </a:cxn>
                <a:cxn ang="0">
                  <a:pos x="T4" y="T5"/>
                </a:cxn>
                <a:cxn ang="0">
                  <a:pos x="T6" y="T7"/>
                </a:cxn>
                <a:cxn ang="0">
                  <a:pos x="T8" y="T9"/>
                </a:cxn>
              </a:cxnLst>
              <a:rect l="0" t="0" r="r" b="b"/>
              <a:pathLst>
                <a:path w="313" h="312">
                  <a:moveTo>
                    <a:pt x="291" y="0"/>
                  </a:moveTo>
                  <a:lnTo>
                    <a:pt x="313" y="0"/>
                  </a:lnTo>
                  <a:lnTo>
                    <a:pt x="0" y="312"/>
                  </a:lnTo>
                  <a:lnTo>
                    <a:pt x="0" y="290"/>
                  </a:lnTo>
                  <a:lnTo>
                    <a:pt x="291" y="0"/>
                  </a:lnTo>
                  <a:close/>
                </a:path>
              </a:pathLst>
            </a:custGeom>
            <a:solidFill>
              <a:srgbClr val="1843EA"/>
            </a:solidFill>
            <a:ln w="0">
              <a:solidFill>
                <a:srgbClr val="1843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3583">
              <a:extLst>
                <a:ext uri="{FF2B5EF4-FFF2-40B4-BE49-F238E27FC236}">
                  <a16:creationId xmlns:a16="http://schemas.microsoft.com/office/drawing/2014/main" id="{3E38EFF3-809B-4716-AFE2-5A95B71E291D}"/>
                </a:ext>
              </a:extLst>
            </p:cNvPr>
            <p:cNvSpPr>
              <a:spLocks/>
            </p:cNvSpPr>
            <p:nvPr/>
          </p:nvSpPr>
          <p:spPr bwMode="auto">
            <a:xfrm>
              <a:off x="4853476" y="920031"/>
              <a:ext cx="533402" cy="531814"/>
            </a:xfrm>
            <a:custGeom>
              <a:avLst/>
              <a:gdLst>
                <a:gd name="T0" fmla="*/ 313 w 336"/>
                <a:gd name="T1" fmla="*/ 0 h 335"/>
                <a:gd name="T2" fmla="*/ 336 w 336"/>
                <a:gd name="T3" fmla="*/ 0 h 335"/>
                <a:gd name="T4" fmla="*/ 0 w 336"/>
                <a:gd name="T5" fmla="*/ 335 h 335"/>
                <a:gd name="T6" fmla="*/ 0 w 336"/>
                <a:gd name="T7" fmla="*/ 312 h 335"/>
                <a:gd name="T8" fmla="*/ 313 w 336"/>
                <a:gd name="T9" fmla="*/ 0 h 335"/>
              </a:gdLst>
              <a:ahLst/>
              <a:cxnLst>
                <a:cxn ang="0">
                  <a:pos x="T0" y="T1"/>
                </a:cxn>
                <a:cxn ang="0">
                  <a:pos x="T2" y="T3"/>
                </a:cxn>
                <a:cxn ang="0">
                  <a:pos x="T4" y="T5"/>
                </a:cxn>
                <a:cxn ang="0">
                  <a:pos x="T6" y="T7"/>
                </a:cxn>
                <a:cxn ang="0">
                  <a:pos x="T8" y="T9"/>
                </a:cxn>
              </a:cxnLst>
              <a:rect l="0" t="0" r="r" b="b"/>
              <a:pathLst>
                <a:path w="336" h="335">
                  <a:moveTo>
                    <a:pt x="313" y="0"/>
                  </a:moveTo>
                  <a:lnTo>
                    <a:pt x="336" y="0"/>
                  </a:lnTo>
                  <a:lnTo>
                    <a:pt x="0" y="335"/>
                  </a:lnTo>
                  <a:lnTo>
                    <a:pt x="0" y="312"/>
                  </a:lnTo>
                  <a:lnTo>
                    <a:pt x="313" y="0"/>
                  </a:lnTo>
                  <a:close/>
                </a:path>
              </a:pathLst>
            </a:custGeom>
            <a:solidFill>
              <a:srgbClr val="1843EA"/>
            </a:solidFill>
            <a:ln w="0">
              <a:solidFill>
                <a:srgbClr val="1843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3584">
              <a:extLst>
                <a:ext uri="{FF2B5EF4-FFF2-40B4-BE49-F238E27FC236}">
                  <a16:creationId xmlns:a16="http://schemas.microsoft.com/office/drawing/2014/main" id="{643BFCE0-7B66-48DF-B10C-2BE1DA5D7707}"/>
                </a:ext>
              </a:extLst>
            </p:cNvPr>
            <p:cNvSpPr>
              <a:spLocks/>
            </p:cNvSpPr>
            <p:nvPr/>
          </p:nvSpPr>
          <p:spPr bwMode="auto">
            <a:xfrm>
              <a:off x="4853476" y="920031"/>
              <a:ext cx="568327" cy="568327"/>
            </a:xfrm>
            <a:custGeom>
              <a:avLst/>
              <a:gdLst>
                <a:gd name="T0" fmla="*/ 336 w 358"/>
                <a:gd name="T1" fmla="*/ 0 h 358"/>
                <a:gd name="T2" fmla="*/ 358 w 358"/>
                <a:gd name="T3" fmla="*/ 0 h 358"/>
                <a:gd name="T4" fmla="*/ 0 w 358"/>
                <a:gd name="T5" fmla="*/ 358 h 358"/>
                <a:gd name="T6" fmla="*/ 0 w 358"/>
                <a:gd name="T7" fmla="*/ 335 h 358"/>
                <a:gd name="T8" fmla="*/ 336 w 358"/>
                <a:gd name="T9" fmla="*/ 0 h 358"/>
              </a:gdLst>
              <a:ahLst/>
              <a:cxnLst>
                <a:cxn ang="0">
                  <a:pos x="T0" y="T1"/>
                </a:cxn>
                <a:cxn ang="0">
                  <a:pos x="T2" y="T3"/>
                </a:cxn>
                <a:cxn ang="0">
                  <a:pos x="T4" y="T5"/>
                </a:cxn>
                <a:cxn ang="0">
                  <a:pos x="T6" y="T7"/>
                </a:cxn>
                <a:cxn ang="0">
                  <a:pos x="T8" y="T9"/>
                </a:cxn>
              </a:cxnLst>
              <a:rect l="0" t="0" r="r" b="b"/>
              <a:pathLst>
                <a:path w="358" h="358">
                  <a:moveTo>
                    <a:pt x="336" y="0"/>
                  </a:moveTo>
                  <a:lnTo>
                    <a:pt x="358" y="0"/>
                  </a:lnTo>
                  <a:lnTo>
                    <a:pt x="0" y="358"/>
                  </a:lnTo>
                  <a:lnTo>
                    <a:pt x="0" y="335"/>
                  </a:lnTo>
                  <a:lnTo>
                    <a:pt x="336" y="0"/>
                  </a:lnTo>
                  <a:close/>
                </a:path>
              </a:pathLst>
            </a:custGeom>
            <a:solidFill>
              <a:srgbClr val="1843EA"/>
            </a:solidFill>
            <a:ln w="0">
              <a:solidFill>
                <a:srgbClr val="1843EA"/>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5" name="Freeform 3585">
              <a:extLst>
                <a:ext uri="{FF2B5EF4-FFF2-40B4-BE49-F238E27FC236}">
                  <a16:creationId xmlns:a16="http://schemas.microsoft.com/office/drawing/2014/main" id="{E51ACC91-7DFF-48C9-9EB0-840E64EF98CF}"/>
                </a:ext>
              </a:extLst>
            </p:cNvPr>
            <p:cNvSpPr>
              <a:spLocks/>
            </p:cNvSpPr>
            <p:nvPr/>
          </p:nvSpPr>
          <p:spPr bwMode="auto">
            <a:xfrm>
              <a:off x="4853476" y="920031"/>
              <a:ext cx="604840" cy="603252"/>
            </a:xfrm>
            <a:custGeom>
              <a:avLst/>
              <a:gdLst>
                <a:gd name="T0" fmla="*/ 358 w 381"/>
                <a:gd name="T1" fmla="*/ 0 h 380"/>
                <a:gd name="T2" fmla="*/ 381 w 381"/>
                <a:gd name="T3" fmla="*/ 0 h 380"/>
                <a:gd name="T4" fmla="*/ 0 w 381"/>
                <a:gd name="T5" fmla="*/ 380 h 380"/>
                <a:gd name="T6" fmla="*/ 0 w 381"/>
                <a:gd name="T7" fmla="*/ 358 h 380"/>
                <a:gd name="T8" fmla="*/ 358 w 381"/>
                <a:gd name="T9" fmla="*/ 0 h 380"/>
              </a:gdLst>
              <a:ahLst/>
              <a:cxnLst>
                <a:cxn ang="0">
                  <a:pos x="T0" y="T1"/>
                </a:cxn>
                <a:cxn ang="0">
                  <a:pos x="T2" y="T3"/>
                </a:cxn>
                <a:cxn ang="0">
                  <a:pos x="T4" y="T5"/>
                </a:cxn>
                <a:cxn ang="0">
                  <a:pos x="T6" y="T7"/>
                </a:cxn>
                <a:cxn ang="0">
                  <a:pos x="T8" y="T9"/>
                </a:cxn>
              </a:cxnLst>
              <a:rect l="0" t="0" r="r" b="b"/>
              <a:pathLst>
                <a:path w="381" h="380">
                  <a:moveTo>
                    <a:pt x="358" y="0"/>
                  </a:moveTo>
                  <a:lnTo>
                    <a:pt x="381" y="0"/>
                  </a:lnTo>
                  <a:lnTo>
                    <a:pt x="0" y="380"/>
                  </a:lnTo>
                  <a:lnTo>
                    <a:pt x="0" y="358"/>
                  </a:lnTo>
                  <a:lnTo>
                    <a:pt x="358" y="0"/>
                  </a:lnTo>
                  <a:close/>
                </a:path>
              </a:pathLst>
            </a:custGeom>
            <a:solidFill>
              <a:srgbClr val="1845EB"/>
            </a:solidFill>
            <a:ln w="0">
              <a:solidFill>
                <a:srgbClr val="1845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3586">
              <a:extLst>
                <a:ext uri="{FF2B5EF4-FFF2-40B4-BE49-F238E27FC236}">
                  <a16:creationId xmlns:a16="http://schemas.microsoft.com/office/drawing/2014/main" id="{013DEDC1-BCE8-4A39-B08C-C40829971B45}"/>
                </a:ext>
              </a:extLst>
            </p:cNvPr>
            <p:cNvSpPr>
              <a:spLocks/>
            </p:cNvSpPr>
            <p:nvPr/>
          </p:nvSpPr>
          <p:spPr bwMode="auto">
            <a:xfrm>
              <a:off x="4853476" y="920031"/>
              <a:ext cx="639765" cy="639764"/>
            </a:xfrm>
            <a:custGeom>
              <a:avLst/>
              <a:gdLst>
                <a:gd name="T0" fmla="*/ 381 w 403"/>
                <a:gd name="T1" fmla="*/ 0 h 403"/>
                <a:gd name="T2" fmla="*/ 403 w 403"/>
                <a:gd name="T3" fmla="*/ 0 h 403"/>
                <a:gd name="T4" fmla="*/ 0 w 403"/>
                <a:gd name="T5" fmla="*/ 403 h 403"/>
                <a:gd name="T6" fmla="*/ 0 w 403"/>
                <a:gd name="T7" fmla="*/ 380 h 403"/>
                <a:gd name="T8" fmla="*/ 381 w 403"/>
                <a:gd name="T9" fmla="*/ 0 h 403"/>
              </a:gdLst>
              <a:ahLst/>
              <a:cxnLst>
                <a:cxn ang="0">
                  <a:pos x="T0" y="T1"/>
                </a:cxn>
                <a:cxn ang="0">
                  <a:pos x="T2" y="T3"/>
                </a:cxn>
                <a:cxn ang="0">
                  <a:pos x="T4" y="T5"/>
                </a:cxn>
                <a:cxn ang="0">
                  <a:pos x="T6" y="T7"/>
                </a:cxn>
                <a:cxn ang="0">
                  <a:pos x="T8" y="T9"/>
                </a:cxn>
              </a:cxnLst>
              <a:rect l="0" t="0" r="r" b="b"/>
              <a:pathLst>
                <a:path w="403" h="403">
                  <a:moveTo>
                    <a:pt x="381" y="0"/>
                  </a:moveTo>
                  <a:lnTo>
                    <a:pt x="403" y="0"/>
                  </a:lnTo>
                  <a:lnTo>
                    <a:pt x="0" y="403"/>
                  </a:lnTo>
                  <a:lnTo>
                    <a:pt x="0" y="380"/>
                  </a:lnTo>
                  <a:lnTo>
                    <a:pt x="381" y="0"/>
                  </a:lnTo>
                  <a:close/>
                </a:path>
              </a:pathLst>
            </a:custGeom>
            <a:solidFill>
              <a:srgbClr val="1846EB"/>
            </a:solidFill>
            <a:ln w="0">
              <a:solidFill>
                <a:srgbClr val="1846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7" name="Freeform 3587">
              <a:extLst>
                <a:ext uri="{FF2B5EF4-FFF2-40B4-BE49-F238E27FC236}">
                  <a16:creationId xmlns:a16="http://schemas.microsoft.com/office/drawing/2014/main" id="{D2D9AD4A-9540-4423-A72F-8881159C7A31}"/>
                </a:ext>
              </a:extLst>
            </p:cNvPr>
            <p:cNvSpPr>
              <a:spLocks/>
            </p:cNvSpPr>
            <p:nvPr/>
          </p:nvSpPr>
          <p:spPr bwMode="auto">
            <a:xfrm>
              <a:off x="4853476" y="920031"/>
              <a:ext cx="676278" cy="674689"/>
            </a:xfrm>
            <a:custGeom>
              <a:avLst/>
              <a:gdLst>
                <a:gd name="T0" fmla="*/ 403 w 426"/>
                <a:gd name="T1" fmla="*/ 0 h 425"/>
                <a:gd name="T2" fmla="*/ 426 w 426"/>
                <a:gd name="T3" fmla="*/ 0 h 425"/>
                <a:gd name="T4" fmla="*/ 0 w 426"/>
                <a:gd name="T5" fmla="*/ 425 h 425"/>
                <a:gd name="T6" fmla="*/ 0 w 426"/>
                <a:gd name="T7" fmla="*/ 403 h 425"/>
                <a:gd name="T8" fmla="*/ 403 w 426"/>
                <a:gd name="T9" fmla="*/ 0 h 425"/>
              </a:gdLst>
              <a:ahLst/>
              <a:cxnLst>
                <a:cxn ang="0">
                  <a:pos x="T0" y="T1"/>
                </a:cxn>
                <a:cxn ang="0">
                  <a:pos x="T2" y="T3"/>
                </a:cxn>
                <a:cxn ang="0">
                  <a:pos x="T4" y="T5"/>
                </a:cxn>
                <a:cxn ang="0">
                  <a:pos x="T6" y="T7"/>
                </a:cxn>
                <a:cxn ang="0">
                  <a:pos x="T8" y="T9"/>
                </a:cxn>
              </a:cxnLst>
              <a:rect l="0" t="0" r="r" b="b"/>
              <a:pathLst>
                <a:path w="426" h="425">
                  <a:moveTo>
                    <a:pt x="403" y="0"/>
                  </a:moveTo>
                  <a:lnTo>
                    <a:pt x="426" y="0"/>
                  </a:lnTo>
                  <a:lnTo>
                    <a:pt x="0" y="425"/>
                  </a:lnTo>
                  <a:lnTo>
                    <a:pt x="0" y="403"/>
                  </a:lnTo>
                  <a:lnTo>
                    <a:pt x="403" y="0"/>
                  </a:lnTo>
                  <a:close/>
                </a:path>
              </a:pathLst>
            </a:custGeom>
            <a:solidFill>
              <a:srgbClr val="1847EB"/>
            </a:solidFill>
            <a:ln w="0">
              <a:solidFill>
                <a:srgbClr val="1847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3588">
              <a:extLst>
                <a:ext uri="{FF2B5EF4-FFF2-40B4-BE49-F238E27FC236}">
                  <a16:creationId xmlns:a16="http://schemas.microsoft.com/office/drawing/2014/main" id="{9C4546F2-EA93-4467-8E98-644AAF2A7E5B}"/>
                </a:ext>
              </a:extLst>
            </p:cNvPr>
            <p:cNvSpPr>
              <a:spLocks/>
            </p:cNvSpPr>
            <p:nvPr/>
          </p:nvSpPr>
          <p:spPr bwMode="auto">
            <a:xfrm>
              <a:off x="4853476" y="920031"/>
              <a:ext cx="712790" cy="709615"/>
            </a:xfrm>
            <a:custGeom>
              <a:avLst/>
              <a:gdLst>
                <a:gd name="T0" fmla="*/ 426 w 449"/>
                <a:gd name="T1" fmla="*/ 0 h 447"/>
                <a:gd name="T2" fmla="*/ 449 w 449"/>
                <a:gd name="T3" fmla="*/ 0 h 447"/>
                <a:gd name="T4" fmla="*/ 0 w 449"/>
                <a:gd name="T5" fmla="*/ 447 h 447"/>
                <a:gd name="T6" fmla="*/ 0 w 449"/>
                <a:gd name="T7" fmla="*/ 425 h 447"/>
                <a:gd name="T8" fmla="*/ 426 w 449"/>
                <a:gd name="T9" fmla="*/ 0 h 447"/>
              </a:gdLst>
              <a:ahLst/>
              <a:cxnLst>
                <a:cxn ang="0">
                  <a:pos x="T0" y="T1"/>
                </a:cxn>
                <a:cxn ang="0">
                  <a:pos x="T2" y="T3"/>
                </a:cxn>
                <a:cxn ang="0">
                  <a:pos x="T4" y="T5"/>
                </a:cxn>
                <a:cxn ang="0">
                  <a:pos x="T6" y="T7"/>
                </a:cxn>
                <a:cxn ang="0">
                  <a:pos x="T8" y="T9"/>
                </a:cxn>
              </a:cxnLst>
              <a:rect l="0" t="0" r="r" b="b"/>
              <a:pathLst>
                <a:path w="449" h="447">
                  <a:moveTo>
                    <a:pt x="426" y="0"/>
                  </a:moveTo>
                  <a:lnTo>
                    <a:pt x="449" y="0"/>
                  </a:lnTo>
                  <a:lnTo>
                    <a:pt x="0" y="447"/>
                  </a:lnTo>
                  <a:lnTo>
                    <a:pt x="0" y="425"/>
                  </a:lnTo>
                  <a:lnTo>
                    <a:pt x="426" y="0"/>
                  </a:lnTo>
                  <a:close/>
                </a:path>
              </a:pathLst>
            </a:custGeom>
            <a:solidFill>
              <a:srgbClr val="1848EB"/>
            </a:solidFill>
            <a:ln w="0">
              <a:solidFill>
                <a:srgbClr val="1848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9" name="Freeform 3589">
              <a:extLst>
                <a:ext uri="{FF2B5EF4-FFF2-40B4-BE49-F238E27FC236}">
                  <a16:creationId xmlns:a16="http://schemas.microsoft.com/office/drawing/2014/main" id="{E850A386-DF60-4E75-91AC-0605349A636F}"/>
                </a:ext>
              </a:extLst>
            </p:cNvPr>
            <p:cNvSpPr>
              <a:spLocks/>
            </p:cNvSpPr>
            <p:nvPr/>
          </p:nvSpPr>
          <p:spPr bwMode="auto">
            <a:xfrm>
              <a:off x="4853476" y="920031"/>
              <a:ext cx="746128" cy="746127"/>
            </a:xfrm>
            <a:custGeom>
              <a:avLst/>
              <a:gdLst>
                <a:gd name="T0" fmla="*/ 449 w 470"/>
                <a:gd name="T1" fmla="*/ 0 h 470"/>
                <a:gd name="T2" fmla="*/ 470 w 470"/>
                <a:gd name="T3" fmla="*/ 0 h 470"/>
                <a:gd name="T4" fmla="*/ 0 w 470"/>
                <a:gd name="T5" fmla="*/ 470 h 470"/>
                <a:gd name="T6" fmla="*/ 0 w 470"/>
                <a:gd name="T7" fmla="*/ 447 h 470"/>
                <a:gd name="T8" fmla="*/ 449 w 470"/>
                <a:gd name="T9" fmla="*/ 0 h 470"/>
              </a:gdLst>
              <a:ahLst/>
              <a:cxnLst>
                <a:cxn ang="0">
                  <a:pos x="T0" y="T1"/>
                </a:cxn>
                <a:cxn ang="0">
                  <a:pos x="T2" y="T3"/>
                </a:cxn>
                <a:cxn ang="0">
                  <a:pos x="T4" y="T5"/>
                </a:cxn>
                <a:cxn ang="0">
                  <a:pos x="T6" y="T7"/>
                </a:cxn>
                <a:cxn ang="0">
                  <a:pos x="T8" y="T9"/>
                </a:cxn>
              </a:cxnLst>
              <a:rect l="0" t="0" r="r" b="b"/>
              <a:pathLst>
                <a:path w="470" h="470">
                  <a:moveTo>
                    <a:pt x="449" y="0"/>
                  </a:moveTo>
                  <a:lnTo>
                    <a:pt x="470" y="0"/>
                  </a:lnTo>
                  <a:lnTo>
                    <a:pt x="0" y="470"/>
                  </a:lnTo>
                  <a:lnTo>
                    <a:pt x="0" y="447"/>
                  </a:lnTo>
                  <a:lnTo>
                    <a:pt x="449" y="0"/>
                  </a:lnTo>
                  <a:close/>
                </a:path>
              </a:pathLst>
            </a:custGeom>
            <a:solidFill>
              <a:srgbClr val="184AEB"/>
            </a:solidFill>
            <a:ln w="0">
              <a:solidFill>
                <a:srgbClr val="184A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3590">
              <a:extLst>
                <a:ext uri="{FF2B5EF4-FFF2-40B4-BE49-F238E27FC236}">
                  <a16:creationId xmlns:a16="http://schemas.microsoft.com/office/drawing/2014/main" id="{6CA7E2AB-BC06-4DEC-80B8-85338FEFE751}"/>
                </a:ext>
              </a:extLst>
            </p:cNvPr>
            <p:cNvSpPr>
              <a:spLocks/>
            </p:cNvSpPr>
            <p:nvPr/>
          </p:nvSpPr>
          <p:spPr bwMode="auto">
            <a:xfrm>
              <a:off x="4853476" y="920031"/>
              <a:ext cx="782640" cy="781052"/>
            </a:xfrm>
            <a:custGeom>
              <a:avLst/>
              <a:gdLst>
                <a:gd name="T0" fmla="*/ 470 w 493"/>
                <a:gd name="T1" fmla="*/ 0 h 492"/>
                <a:gd name="T2" fmla="*/ 493 w 493"/>
                <a:gd name="T3" fmla="*/ 0 h 492"/>
                <a:gd name="T4" fmla="*/ 0 w 493"/>
                <a:gd name="T5" fmla="*/ 492 h 492"/>
                <a:gd name="T6" fmla="*/ 0 w 493"/>
                <a:gd name="T7" fmla="*/ 470 h 492"/>
                <a:gd name="T8" fmla="*/ 470 w 493"/>
                <a:gd name="T9" fmla="*/ 0 h 492"/>
              </a:gdLst>
              <a:ahLst/>
              <a:cxnLst>
                <a:cxn ang="0">
                  <a:pos x="T0" y="T1"/>
                </a:cxn>
                <a:cxn ang="0">
                  <a:pos x="T2" y="T3"/>
                </a:cxn>
                <a:cxn ang="0">
                  <a:pos x="T4" y="T5"/>
                </a:cxn>
                <a:cxn ang="0">
                  <a:pos x="T6" y="T7"/>
                </a:cxn>
                <a:cxn ang="0">
                  <a:pos x="T8" y="T9"/>
                </a:cxn>
              </a:cxnLst>
              <a:rect l="0" t="0" r="r" b="b"/>
              <a:pathLst>
                <a:path w="493" h="492">
                  <a:moveTo>
                    <a:pt x="470" y="0"/>
                  </a:moveTo>
                  <a:lnTo>
                    <a:pt x="493" y="0"/>
                  </a:lnTo>
                  <a:lnTo>
                    <a:pt x="0" y="492"/>
                  </a:lnTo>
                  <a:lnTo>
                    <a:pt x="0" y="470"/>
                  </a:lnTo>
                  <a:lnTo>
                    <a:pt x="470" y="0"/>
                  </a:lnTo>
                  <a:close/>
                </a:path>
              </a:pathLst>
            </a:custGeom>
            <a:solidFill>
              <a:srgbClr val="184CEB"/>
            </a:solidFill>
            <a:ln w="0">
              <a:solidFill>
                <a:srgbClr val="184C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3591">
              <a:extLst>
                <a:ext uri="{FF2B5EF4-FFF2-40B4-BE49-F238E27FC236}">
                  <a16:creationId xmlns:a16="http://schemas.microsoft.com/office/drawing/2014/main" id="{CC4BEB0E-BD9D-41D4-859B-ACA906E76CDE}"/>
                </a:ext>
              </a:extLst>
            </p:cNvPr>
            <p:cNvSpPr>
              <a:spLocks/>
            </p:cNvSpPr>
            <p:nvPr/>
          </p:nvSpPr>
          <p:spPr bwMode="auto">
            <a:xfrm>
              <a:off x="4853476" y="920031"/>
              <a:ext cx="817566" cy="817565"/>
            </a:xfrm>
            <a:custGeom>
              <a:avLst/>
              <a:gdLst>
                <a:gd name="T0" fmla="*/ 493 w 515"/>
                <a:gd name="T1" fmla="*/ 0 h 515"/>
                <a:gd name="T2" fmla="*/ 515 w 515"/>
                <a:gd name="T3" fmla="*/ 0 h 515"/>
                <a:gd name="T4" fmla="*/ 515 w 515"/>
                <a:gd name="T5" fmla="*/ 0 h 515"/>
                <a:gd name="T6" fmla="*/ 0 w 515"/>
                <a:gd name="T7" fmla="*/ 515 h 515"/>
                <a:gd name="T8" fmla="*/ 0 w 515"/>
                <a:gd name="T9" fmla="*/ 492 h 515"/>
                <a:gd name="T10" fmla="*/ 493 w 515"/>
                <a:gd name="T11" fmla="*/ 0 h 515"/>
              </a:gdLst>
              <a:ahLst/>
              <a:cxnLst>
                <a:cxn ang="0">
                  <a:pos x="T0" y="T1"/>
                </a:cxn>
                <a:cxn ang="0">
                  <a:pos x="T2" y="T3"/>
                </a:cxn>
                <a:cxn ang="0">
                  <a:pos x="T4" y="T5"/>
                </a:cxn>
                <a:cxn ang="0">
                  <a:pos x="T6" y="T7"/>
                </a:cxn>
                <a:cxn ang="0">
                  <a:pos x="T8" y="T9"/>
                </a:cxn>
                <a:cxn ang="0">
                  <a:pos x="T10" y="T11"/>
                </a:cxn>
              </a:cxnLst>
              <a:rect l="0" t="0" r="r" b="b"/>
              <a:pathLst>
                <a:path w="515" h="515">
                  <a:moveTo>
                    <a:pt x="493" y="0"/>
                  </a:moveTo>
                  <a:lnTo>
                    <a:pt x="515" y="0"/>
                  </a:lnTo>
                  <a:lnTo>
                    <a:pt x="515" y="0"/>
                  </a:lnTo>
                  <a:lnTo>
                    <a:pt x="0" y="515"/>
                  </a:lnTo>
                  <a:lnTo>
                    <a:pt x="0" y="492"/>
                  </a:lnTo>
                  <a:lnTo>
                    <a:pt x="493" y="0"/>
                  </a:lnTo>
                  <a:close/>
                </a:path>
              </a:pathLst>
            </a:custGeom>
            <a:solidFill>
              <a:srgbClr val="184CEB"/>
            </a:solidFill>
            <a:ln w="0">
              <a:solidFill>
                <a:srgbClr val="184C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2" name="Freeform 3592">
              <a:extLst>
                <a:ext uri="{FF2B5EF4-FFF2-40B4-BE49-F238E27FC236}">
                  <a16:creationId xmlns:a16="http://schemas.microsoft.com/office/drawing/2014/main" id="{61778B26-7408-4D69-8E47-B48F5FFDA175}"/>
                </a:ext>
              </a:extLst>
            </p:cNvPr>
            <p:cNvSpPr>
              <a:spLocks/>
            </p:cNvSpPr>
            <p:nvPr/>
          </p:nvSpPr>
          <p:spPr bwMode="auto">
            <a:xfrm>
              <a:off x="4853476" y="920031"/>
              <a:ext cx="817566" cy="852490"/>
            </a:xfrm>
            <a:custGeom>
              <a:avLst/>
              <a:gdLst>
                <a:gd name="T0" fmla="*/ 515 w 515"/>
                <a:gd name="T1" fmla="*/ 0 h 537"/>
                <a:gd name="T2" fmla="*/ 515 w 515"/>
                <a:gd name="T3" fmla="*/ 22 h 537"/>
                <a:gd name="T4" fmla="*/ 0 w 515"/>
                <a:gd name="T5" fmla="*/ 537 h 537"/>
                <a:gd name="T6" fmla="*/ 0 w 515"/>
                <a:gd name="T7" fmla="*/ 515 h 537"/>
                <a:gd name="T8" fmla="*/ 515 w 515"/>
                <a:gd name="T9" fmla="*/ 0 h 537"/>
              </a:gdLst>
              <a:ahLst/>
              <a:cxnLst>
                <a:cxn ang="0">
                  <a:pos x="T0" y="T1"/>
                </a:cxn>
                <a:cxn ang="0">
                  <a:pos x="T2" y="T3"/>
                </a:cxn>
                <a:cxn ang="0">
                  <a:pos x="T4" y="T5"/>
                </a:cxn>
                <a:cxn ang="0">
                  <a:pos x="T6" y="T7"/>
                </a:cxn>
                <a:cxn ang="0">
                  <a:pos x="T8" y="T9"/>
                </a:cxn>
              </a:cxnLst>
              <a:rect l="0" t="0" r="r" b="b"/>
              <a:pathLst>
                <a:path w="515" h="537">
                  <a:moveTo>
                    <a:pt x="515" y="0"/>
                  </a:moveTo>
                  <a:lnTo>
                    <a:pt x="515" y="22"/>
                  </a:lnTo>
                  <a:lnTo>
                    <a:pt x="0" y="537"/>
                  </a:lnTo>
                  <a:lnTo>
                    <a:pt x="0" y="515"/>
                  </a:lnTo>
                  <a:lnTo>
                    <a:pt x="515" y="0"/>
                  </a:lnTo>
                  <a:close/>
                </a:path>
              </a:pathLst>
            </a:custGeom>
            <a:solidFill>
              <a:srgbClr val="184EEB"/>
            </a:solidFill>
            <a:ln w="0">
              <a:solidFill>
                <a:srgbClr val="184E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3" name="Freeform 3593">
              <a:extLst>
                <a:ext uri="{FF2B5EF4-FFF2-40B4-BE49-F238E27FC236}">
                  <a16:creationId xmlns:a16="http://schemas.microsoft.com/office/drawing/2014/main" id="{0C1E1285-8BED-4152-A201-342A37117FA4}"/>
                </a:ext>
              </a:extLst>
            </p:cNvPr>
            <p:cNvSpPr>
              <a:spLocks/>
            </p:cNvSpPr>
            <p:nvPr/>
          </p:nvSpPr>
          <p:spPr bwMode="auto">
            <a:xfrm>
              <a:off x="4853476" y="954956"/>
              <a:ext cx="817566" cy="854077"/>
            </a:xfrm>
            <a:custGeom>
              <a:avLst/>
              <a:gdLst>
                <a:gd name="T0" fmla="*/ 515 w 515"/>
                <a:gd name="T1" fmla="*/ 0 h 538"/>
                <a:gd name="T2" fmla="*/ 515 w 515"/>
                <a:gd name="T3" fmla="*/ 23 h 538"/>
                <a:gd name="T4" fmla="*/ 0 w 515"/>
                <a:gd name="T5" fmla="*/ 538 h 538"/>
                <a:gd name="T6" fmla="*/ 0 w 515"/>
                <a:gd name="T7" fmla="*/ 515 h 538"/>
                <a:gd name="T8" fmla="*/ 515 w 515"/>
                <a:gd name="T9" fmla="*/ 0 h 538"/>
              </a:gdLst>
              <a:ahLst/>
              <a:cxnLst>
                <a:cxn ang="0">
                  <a:pos x="T0" y="T1"/>
                </a:cxn>
                <a:cxn ang="0">
                  <a:pos x="T2" y="T3"/>
                </a:cxn>
                <a:cxn ang="0">
                  <a:pos x="T4" y="T5"/>
                </a:cxn>
                <a:cxn ang="0">
                  <a:pos x="T6" y="T7"/>
                </a:cxn>
                <a:cxn ang="0">
                  <a:pos x="T8" y="T9"/>
                </a:cxn>
              </a:cxnLst>
              <a:rect l="0" t="0" r="r" b="b"/>
              <a:pathLst>
                <a:path w="515" h="538">
                  <a:moveTo>
                    <a:pt x="515" y="0"/>
                  </a:moveTo>
                  <a:lnTo>
                    <a:pt x="515" y="23"/>
                  </a:lnTo>
                  <a:lnTo>
                    <a:pt x="0" y="538"/>
                  </a:lnTo>
                  <a:lnTo>
                    <a:pt x="0" y="515"/>
                  </a:lnTo>
                  <a:lnTo>
                    <a:pt x="515" y="0"/>
                  </a:lnTo>
                  <a:close/>
                </a:path>
              </a:pathLst>
            </a:custGeom>
            <a:solidFill>
              <a:srgbClr val="1852EB"/>
            </a:solidFill>
            <a:ln w="0">
              <a:solidFill>
                <a:srgbClr val="1852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4" name="Freeform 3594">
              <a:extLst>
                <a:ext uri="{FF2B5EF4-FFF2-40B4-BE49-F238E27FC236}">
                  <a16:creationId xmlns:a16="http://schemas.microsoft.com/office/drawing/2014/main" id="{32949D36-596D-4C7D-A5D0-69CA76DF59C2}"/>
                </a:ext>
              </a:extLst>
            </p:cNvPr>
            <p:cNvSpPr>
              <a:spLocks/>
            </p:cNvSpPr>
            <p:nvPr/>
          </p:nvSpPr>
          <p:spPr bwMode="auto">
            <a:xfrm>
              <a:off x="4853476" y="991469"/>
              <a:ext cx="817566" cy="854077"/>
            </a:xfrm>
            <a:custGeom>
              <a:avLst/>
              <a:gdLst>
                <a:gd name="T0" fmla="*/ 515 w 515"/>
                <a:gd name="T1" fmla="*/ 0 h 538"/>
                <a:gd name="T2" fmla="*/ 515 w 515"/>
                <a:gd name="T3" fmla="*/ 23 h 538"/>
                <a:gd name="T4" fmla="*/ 0 w 515"/>
                <a:gd name="T5" fmla="*/ 538 h 538"/>
                <a:gd name="T6" fmla="*/ 0 w 515"/>
                <a:gd name="T7" fmla="*/ 515 h 538"/>
                <a:gd name="T8" fmla="*/ 515 w 515"/>
                <a:gd name="T9" fmla="*/ 0 h 538"/>
              </a:gdLst>
              <a:ahLst/>
              <a:cxnLst>
                <a:cxn ang="0">
                  <a:pos x="T0" y="T1"/>
                </a:cxn>
                <a:cxn ang="0">
                  <a:pos x="T2" y="T3"/>
                </a:cxn>
                <a:cxn ang="0">
                  <a:pos x="T4" y="T5"/>
                </a:cxn>
                <a:cxn ang="0">
                  <a:pos x="T6" y="T7"/>
                </a:cxn>
                <a:cxn ang="0">
                  <a:pos x="T8" y="T9"/>
                </a:cxn>
              </a:cxnLst>
              <a:rect l="0" t="0" r="r" b="b"/>
              <a:pathLst>
                <a:path w="515" h="538">
                  <a:moveTo>
                    <a:pt x="515" y="0"/>
                  </a:moveTo>
                  <a:lnTo>
                    <a:pt x="515" y="23"/>
                  </a:lnTo>
                  <a:lnTo>
                    <a:pt x="0" y="538"/>
                  </a:lnTo>
                  <a:lnTo>
                    <a:pt x="0" y="515"/>
                  </a:lnTo>
                  <a:lnTo>
                    <a:pt x="515" y="0"/>
                  </a:lnTo>
                  <a:close/>
                </a:path>
              </a:pathLst>
            </a:custGeom>
            <a:solidFill>
              <a:srgbClr val="1953EB"/>
            </a:solidFill>
            <a:ln w="0">
              <a:solidFill>
                <a:srgbClr val="1953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5" name="Freeform 3595">
              <a:extLst>
                <a:ext uri="{FF2B5EF4-FFF2-40B4-BE49-F238E27FC236}">
                  <a16:creationId xmlns:a16="http://schemas.microsoft.com/office/drawing/2014/main" id="{737E0A26-3D06-4BC8-954E-43DDFCB3723C}"/>
                </a:ext>
              </a:extLst>
            </p:cNvPr>
            <p:cNvSpPr>
              <a:spLocks/>
            </p:cNvSpPr>
            <p:nvPr/>
          </p:nvSpPr>
          <p:spPr bwMode="auto">
            <a:xfrm>
              <a:off x="4853476" y="1027981"/>
              <a:ext cx="817566" cy="852490"/>
            </a:xfrm>
            <a:custGeom>
              <a:avLst/>
              <a:gdLst>
                <a:gd name="T0" fmla="*/ 515 w 515"/>
                <a:gd name="T1" fmla="*/ 0 h 537"/>
                <a:gd name="T2" fmla="*/ 515 w 515"/>
                <a:gd name="T3" fmla="*/ 22 h 537"/>
                <a:gd name="T4" fmla="*/ 0 w 515"/>
                <a:gd name="T5" fmla="*/ 537 h 537"/>
                <a:gd name="T6" fmla="*/ 0 w 515"/>
                <a:gd name="T7" fmla="*/ 515 h 537"/>
                <a:gd name="T8" fmla="*/ 515 w 515"/>
                <a:gd name="T9" fmla="*/ 0 h 537"/>
              </a:gdLst>
              <a:ahLst/>
              <a:cxnLst>
                <a:cxn ang="0">
                  <a:pos x="T0" y="T1"/>
                </a:cxn>
                <a:cxn ang="0">
                  <a:pos x="T2" y="T3"/>
                </a:cxn>
                <a:cxn ang="0">
                  <a:pos x="T4" y="T5"/>
                </a:cxn>
                <a:cxn ang="0">
                  <a:pos x="T6" y="T7"/>
                </a:cxn>
                <a:cxn ang="0">
                  <a:pos x="T8" y="T9"/>
                </a:cxn>
              </a:cxnLst>
              <a:rect l="0" t="0" r="r" b="b"/>
              <a:pathLst>
                <a:path w="515" h="537">
                  <a:moveTo>
                    <a:pt x="515" y="0"/>
                  </a:moveTo>
                  <a:lnTo>
                    <a:pt x="515" y="22"/>
                  </a:lnTo>
                  <a:lnTo>
                    <a:pt x="0" y="537"/>
                  </a:lnTo>
                  <a:lnTo>
                    <a:pt x="0" y="515"/>
                  </a:lnTo>
                  <a:lnTo>
                    <a:pt x="515" y="0"/>
                  </a:lnTo>
                  <a:close/>
                </a:path>
              </a:pathLst>
            </a:custGeom>
            <a:solidFill>
              <a:srgbClr val="1956EB"/>
            </a:solidFill>
            <a:ln w="0">
              <a:solidFill>
                <a:srgbClr val="1956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6" name="Freeform 3596">
              <a:extLst>
                <a:ext uri="{FF2B5EF4-FFF2-40B4-BE49-F238E27FC236}">
                  <a16:creationId xmlns:a16="http://schemas.microsoft.com/office/drawing/2014/main" id="{7A96F687-E257-4058-82F6-9E479F185D0A}"/>
                </a:ext>
              </a:extLst>
            </p:cNvPr>
            <p:cNvSpPr>
              <a:spLocks/>
            </p:cNvSpPr>
            <p:nvPr/>
          </p:nvSpPr>
          <p:spPr bwMode="auto">
            <a:xfrm>
              <a:off x="4853476" y="1062906"/>
              <a:ext cx="817566" cy="852490"/>
            </a:xfrm>
            <a:custGeom>
              <a:avLst/>
              <a:gdLst>
                <a:gd name="T0" fmla="*/ 515 w 515"/>
                <a:gd name="T1" fmla="*/ 0 h 537"/>
                <a:gd name="T2" fmla="*/ 515 w 515"/>
                <a:gd name="T3" fmla="*/ 23 h 537"/>
                <a:gd name="T4" fmla="*/ 0 w 515"/>
                <a:gd name="T5" fmla="*/ 537 h 537"/>
                <a:gd name="T6" fmla="*/ 0 w 515"/>
                <a:gd name="T7" fmla="*/ 515 h 537"/>
                <a:gd name="T8" fmla="*/ 515 w 515"/>
                <a:gd name="T9" fmla="*/ 0 h 537"/>
              </a:gdLst>
              <a:ahLst/>
              <a:cxnLst>
                <a:cxn ang="0">
                  <a:pos x="T0" y="T1"/>
                </a:cxn>
                <a:cxn ang="0">
                  <a:pos x="T2" y="T3"/>
                </a:cxn>
                <a:cxn ang="0">
                  <a:pos x="T4" y="T5"/>
                </a:cxn>
                <a:cxn ang="0">
                  <a:pos x="T6" y="T7"/>
                </a:cxn>
                <a:cxn ang="0">
                  <a:pos x="T8" y="T9"/>
                </a:cxn>
              </a:cxnLst>
              <a:rect l="0" t="0" r="r" b="b"/>
              <a:pathLst>
                <a:path w="515" h="537">
                  <a:moveTo>
                    <a:pt x="515" y="0"/>
                  </a:moveTo>
                  <a:lnTo>
                    <a:pt x="515" y="23"/>
                  </a:lnTo>
                  <a:lnTo>
                    <a:pt x="0" y="537"/>
                  </a:lnTo>
                  <a:lnTo>
                    <a:pt x="0" y="515"/>
                  </a:lnTo>
                  <a:lnTo>
                    <a:pt x="515" y="0"/>
                  </a:lnTo>
                  <a:close/>
                </a:path>
              </a:pathLst>
            </a:custGeom>
            <a:solidFill>
              <a:srgbClr val="1958EB"/>
            </a:solidFill>
            <a:ln w="0">
              <a:solidFill>
                <a:srgbClr val="1958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7" name="Freeform 3597">
              <a:extLst>
                <a:ext uri="{FF2B5EF4-FFF2-40B4-BE49-F238E27FC236}">
                  <a16:creationId xmlns:a16="http://schemas.microsoft.com/office/drawing/2014/main" id="{B45F0E9D-F8DA-4831-ACC9-A8FDBB3871FF}"/>
                </a:ext>
              </a:extLst>
            </p:cNvPr>
            <p:cNvSpPr>
              <a:spLocks/>
            </p:cNvSpPr>
            <p:nvPr/>
          </p:nvSpPr>
          <p:spPr bwMode="auto">
            <a:xfrm>
              <a:off x="4853476" y="1099419"/>
              <a:ext cx="817566" cy="841377"/>
            </a:xfrm>
            <a:custGeom>
              <a:avLst/>
              <a:gdLst>
                <a:gd name="T0" fmla="*/ 515 w 515"/>
                <a:gd name="T1" fmla="*/ 0 h 530"/>
                <a:gd name="T2" fmla="*/ 515 w 515"/>
                <a:gd name="T3" fmla="*/ 21 h 530"/>
                <a:gd name="T4" fmla="*/ 8 w 515"/>
                <a:gd name="T5" fmla="*/ 530 h 530"/>
                <a:gd name="T6" fmla="*/ 0 w 515"/>
                <a:gd name="T7" fmla="*/ 530 h 530"/>
                <a:gd name="T8" fmla="*/ 0 w 515"/>
                <a:gd name="T9" fmla="*/ 514 h 530"/>
                <a:gd name="T10" fmla="*/ 515 w 515"/>
                <a:gd name="T11" fmla="*/ 0 h 530"/>
              </a:gdLst>
              <a:ahLst/>
              <a:cxnLst>
                <a:cxn ang="0">
                  <a:pos x="T0" y="T1"/>
                </a:cxn>
                <a:cxn ang="0">
                  <a:pos x="T2" y="T3"/>
                </a:cxn>
                <a:cxn ang="0">
                  <a:pos x="T4" y="T5"/>
                </a:cxn>
                <a:cxn ang="0">
                  <a:pos x="T6" y="T7"/>
                </a:cxn>
                <a:cxn ang="0">
                  <a:pos x="T8" y="T9"/>
                </a:cxn>
                <a:cxn ang="0">
                  <a:pos x="T10" y="T11"/>
                </a:cxn>
              </a:cxnLst>
              <a:rect l="0" t="0" r="r" b="b"/>
              <a:pathLst>
                <a:path w="515" h="530">
                  <a:moveTo>
                    <a:pt x="515" y="0"/>
                  </a:moveTo>
                  <a:lnTo>
                    <a:pt x="515" y="21"/>
                  </a:lnTo>
                  <a:lnTo>
                    <a:pt x="8" y="530"/>
                  </a:lnTo>
                  <a:lnTo>
                    <a:pt x="0" y="530"/>
                  </a:lnTo>
                  <a:lnTo>
                    <a:pt x="0" y="514"/>
                  </a:lnTo>
                  <a:lnTo>
                    <a:pt x="515" y="0"/>
                  </a:lnTo>
                  <a:close/>
                </a:path>
              </a:pathLst>
            </a:custGeom>
            <a:solidFill>
              <a:srgbClr val="195AEB"/>
            </a:solidFill>
            <a:ln w="0">
              <a:solidFill>
                <a:srgbClr val="195AE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8" name="Freeform 3598">
              <a:extLst>
                <a:ext uri="{FF2B5EF4-FFF2-40B4-BE49-F238E27FC236}">
                  <a16:creationId xmlns:a16="http://schemas.microsoft.com/office/drawing/2014/main" id="{4B4FC4DF-7E31-4B47-AF36-7A457CFBD101}"/>
                </a:ext>
              </a:extLst>
            </p:cNvPr>
            <p:cNvSpPr>
              <a:spLocks/>
            </p:cNvSpPr>
            <p:nvPr/>
          </p:nvSpPr>
          <p:spPr bwMode="auto">
            <a:xfrm>
              <a:off x="4866176" y="1132757"/>
              <a:ext cx="804865" cy="808040"/>
            </a:xfrm>
            <a:custGeom>
              <a:avLst/>
              <a:gdLst>
                <a:gd name="T0" fmla="*/ 507 w 507"/>
                <a:gd name="T1" fmla="*/ 0 h 509"/>
                <a:gd name="T2" fmla="*/ 507 w 507"/>
                <a:gd name="T3" fmla="*/ 23 h 509"/>
                <a:gd name="T4" fmla="*/ 22 w 507"/>
                <a:gd name="T5" fmla="*/ 509 h 509"/>
                <a:gd name="T6" fmla="*/ 0 w 507"/>
                <a:gd name="T7" fmla="*/ 509 h 509"/>
                <a:gd name="T8" fmla="*/ 507 w 507"/>
                <a:gd name="T9" fmla="*/ 0 h 509"/>
              </a:gdLst>
              <a:ahLst/>
              <a:cxnLst>
                <a:cxn ang="0">
                  <a:pos x="T0" y="T1"/>
                </a:cxn>
                <a:cxn ang="0">
                  <a:pos x="T2" y="T3"/>
                </a:cxn>
                <a:cxn ang="0">
                  <a:pos x="T4" y="T5"/>
                </a:cxn>
                <a:cxn ang="0">
                  <a:pos x="T6" y="T7"/>
                </a:cxn>
                <a:cxn ang="0">
                  <a:pos x="T8" y="T9"/>
                </a:cxn>
              </a:cxnLst>
              <a:rect l="0" t="0" r="r" b="b"/>
              <a:pathLst>
                <a:path w="507" h="509">
                  <a:moveTo>
                    <a:pt x="507" y="0"/>
                  </a:moveTo>
                  <a:lnTo>
                    <a:pt x="507" y="23"/>
                  </a:lnTo>
                  <a:lnTo>
                    <a:pt x="22" y="509"/>
                  </a:lnTo>
                  <a:lnTo>
                    <a:pt x="0" y="509"/>
                  </a:lnTo>
                  <a:lnTo>
                    <a:pt x="507" y="0"/>
                  </a:lnTo>
                  <a:close/>
                </a:path>
              </a:pathLst>
            </a:custGeom>
            <a:solidFill>
              <a:srgbClr val="195CEC"/>
            </a:solidFill>
            <a:ln w="0">
              <a:solidFill>
                <a:srgbClr val="195CEC"/>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9" name="Freeform 3599">
              <a:extLst>
                <a:ext uri="{FF2B5EF4-FFF2-40B4-BE49-F238E27FC236}">
                  <a16:creationId xmlns:a16="http://schemas.microsoft.com/office/drawing/2014/main" id="{6336DA27-C3CA-4EBE-9555-11B8B3B4F7AC}"/>
                </a:ext>
              </a:extLst>
            </p:cNvPr>
            <p:cNvSpPr>
              <a:spLocks/>
            </p:cNvSpPr>
            <p:nvPr/>
          </p:nvSpPr>
          <p:spPr bwMode="auto">
            <a:xfrm>
              <a:off x="4901101" y="1169269"/>
              <a:ext cx="769940" cy="771527"/>
            </a:xfrm>
            <a:custGeom>
              <a:avLst/>
              <a:gdLst>
                <a:gd name="T0" fmla="*/ 485 w 485"/>
                <a:gd name="T1" fmla="*/ 0 h 486"/>
                <a:gd name="T2" fmla="*/ 485 w 485"/>
                <a:gd name="T3" fmla="*/ 22 h 486"/>
                <a:gd name="T4" fmla="*/ 23 w 485"/>
                <a:gd name="T5" fmla="*/ 486 h 486"/>
                <a:gd name="T6" fmla="*/ 0 w 485"/>
                <a:gd name="T7" fmla="*/ 486 h 486"/>
                <a:gd name="T8" fmla="*/ 485 w 485"/>
                <a:gd name="T9" fmla="*/ 0 h 486"/>
              </a:gdLst>
              <a:ahLst/>
              <a:cxnLst>
                <a:cxn ang="0">
                  <a:pos x="T0" y="T1"/>
                </a:cxn>
                <a:cxn ang="0">
                  <a:pos x="T2" y="T3"/>
                </a:cxn>
                <a:cxn ang="0">
                  <a:pos x="T4" y="T5"/>
                </a:cxn>
                <a:cxn ang="0">
                  <a:pos x="T6" y="T7"/>
                </a:cxn>
                <a:cxn ang="0">
                  <a:pos x="T8" y="T9"/>
                </a:cxn>
              </a:cxnLst>
              <a:rect l="0" t="0" r="r" b="b"/>
              <a:pathLst>
                <a:path w="485" h="486">
                  <a:moveTo>
                    <a:pt x="485" y="0"/>
                  </a:moveTo>
                  <a:lnTo>
                    <a:pt x="485" y="22"/>
                  </a:lnTo>
                  <a:lnTo>
                    <a:pt x="23" y="486"/>
                  </a:lnTo>
                  <a:lnTo>
                    <a:pt x="0" y="486"/>
                  </a:lnTo>
                  <a:lnTo>
                    <a:pt x="485" y="0"/>
                  </a:lnTo>
                  <a:close/>
                </a:path>
              </a:pathLst>
            </a:custGeom>
            <a:solidFill>
              <a:srgbClr val="195FED"/>
            </a:solidFill>
            <a:ln w="0">
              <a:solidFill>
                <a:srgbClr val="195FE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0" name="Freeform 3600">
              <a:extLst>
                <a:ext uri="{FF2B5EF4-FFF2-40B4-BE49-F238E27FC236}">
                  <a16:creationId xmlns:a16="http://schemas.microsoft.com/office/drawing/2014/main" id="{4B8663F4-C046-4C73-8F93-DCC7875568C8}"/>
                </a:ext>
              </a:extLst>
            </p:cNvPr>
            <p:cNvSpPr>
              <a:spLocks/>
            </p:cNvSpPr>
            <p:nvPr/>
          </p:nvSpPr>
          <p:spPr bwMode="auto">
            <a:xfrm>
              <a:off x="4937613" y="1204194"/>
              <a:ext cx="733428" cy="736602"/>
            </a:xfrm>
            <a:custGeom>
              <a:avLst/>
              <a:gdLst>
                <a:gd name="T0" fmla="*/ 462 w 462"/>
                <a:gd name="T1" fmla="*/ 0 h 464"/>
                <a:gd name="T2" fmla="*/ 462 w 462"/>
                <a:gd name="T3" fmla="*/ 23 h 464"/>
                <a:gd name="T4" fmla="*/ 21 w 462"/>
                <a:gd name="T5" fmla="*/ 464 h 464"/>
                <a:gd name="T6" fmla="*/ 0 w 462"/>
                <a:gd name="T7" fmla="*/ 464 h 464"/>
                <a:gd name="T8" fmla="*/ 462 w 462"/>
                <a:gd name="T9" fmla="*/ 0 h 464"/>
              </a:gdLst>
              <a:ahLst/>
              <a:cxnLst>
                <a:cxn ang="0">
                  <a:pos x="T0" y="T1"/>
                </a:cxn>
                <a:cxn ang="0">
                  <a:pos x="T2" y="T3"/>
                </a:cxn>
                <a:cxn ang="0">
                  <a:pos x="T4" y="T5"/>
                </a:cxn>
                <a:cxn ang="0">
                  <a:pos x="T6" y="T7"/>
                </a:cxn>
                <a:cxn ang="0">
                  <a:pos x="T8" y="T9"/>
                </a:cxn>
              </a:cxnLst>
              <a:rect l="0" t="0" r="r" b="b"/>
              <a:pathLst>
                <a:path w="462" h="464">
                  <a:moveTo>
                    <a:pt x="462" y="0"/>
                  </a:moveTo>
                  <a:lnTo>
                    <a:pt x="462" y="23"/>
                  </a:lnTo>
                  <a:lnTo>
                    <a:pt x="21" y="464"/>
                  </a:lnTo>
                  <a:lnTo>
                    <a:pt x="0" y="464"/>
                  </a:lnTo>
                  <a:lnTo>
                    <a:pt x="462" y="0"/>
                  </a:lnTo>
                  <a:close/>
                </a:path>
              </a:pathLst>
            </a:custGeom>
            <a:solidFill>
              <a:srgbClr val="1962ED"/>
            </a:solidFill>
            <a:ln w="0">
              <a:solidFill>
                <a:srgbClr val="1962E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1" name="Freeform 3601">
              <a:extLst>
                <a:ext uri="{FF2B5EF4-FFF2-40B4-BE49-F238E27FC236}">
                  <a16:creationId xmlns:a16="http://schemas.microsoft.com/office/drawing/2014/main" id="{1BC95C89-9DBA-4752-A034-FAC40B08C5AD}"/>
                </a:ext>
              </a:extLst>
            </p:cNvPr>
            <p:cNvSpPr>
              <a:spLocks/>
            </p:cNvSpPr>
            <p:nvPr/>
          </p:nvSpPr>
          <p:spPr bwMode="auto">
            <a:xfrm>
              <a:off x="4970951" y="1240707"/>
              <a:ext cx="700090" cy="700090"/>
            </a:xfrm>
            <a:custGeom>
              <a:avLst/>
              <a:gdLst>
                <a:gd name="T0" fmla="*/ 441 w 441"/>
                <a:gd name="T1" fmla="*/ 0 h 441"/>
                <a:gd name="T2" fmla="*/ 441 w 441"/>
                <a:gd name="T3" fmla="*/ 23 h 441"/>
                <a:gd name="T4" fmla="*/ 23 w 441"/>
                <a:gd name="T5" fmla="*/ 441 h 441"/>
                <a:gd name="T6" fmla="*/ 0 w 441"/>
                <a:gd name="T7" fmla="*/ 441 h 441"/>
                <a:gd name="T8" fmla="*/ 441 w 441"/>
                <a:gd name="T9" fmla="*/ 0 h 441"/>
              </a:gdLst>
              <a:ahLst/>
              <a:cxnLst>
                <a:cxn ang="0">
                  <a:pos x="T0" y="T1"/>
                </a:cxn>
                <a:cxn ang="0">
                  <a:pos x="T2" y="T3"/>
                </a:cxn>
                <a:cxn ang="0">
                  <a:pos x="T4" y="T5"/>
                </a:cxn>
                <a:cxn ang="0">
                  <a:pos x="T6" y="T7"/>
                </a:cxn>
                <a:cxn ang="0">
                  <a:pos x="T8" y="T9"/>
                </a:cxn>
              </a:cxnLst>
              <a:rect l="0" t="0" r="r" b="b"/>
              <a:pathLst>
                <a:path w="441" h="441">
                  <a:moveTo>
                    <a:pt x="441" y="0"/>
                  </a:moveTo>
                  <a:lnTo>
                    <a:pt x="441" y="23"/>
                  </a:lnTo>
                  <a:lnTo>
                    <a:pt x="23" y="441"/>
                  </a:lnTo>
                  <a:lnTo>
                    <a:pt x="0" y="441"/>
                  </a:lnTo>
                  <a:lnTo>
                    <a:pt x="441" y="0"/>
                  </a:lnTo>
                  <a:close/>
                </a:path>
              </a:pathLst>
            </a:custGeom>
            <a:solidFill>
              <a:srgbClr val="1965ED"/>
            </a:solidFill>
            <a:ln w="0">
              <a:solidFill>
                <a:srgbClr val="1965E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2" name="Freeform 3602">
              <a:extLst>
                <a:ext uri="{FF2B5EF4-FFF2-40B4-BE49-F238E27FC236}">
                  <a16:creationId xmlns:a16="http://schemas.microsoft.com/office/drawing/2014/main" id="{8656EBBF-BAB0-4C8E-8E3B-47C95920E663}"/>
                </a:ext>
              </a:extLst>
            </p:cNvPr>
            <p:cNvSpPr>
              <a:spLocks/>
            </p:cNvSpPr>
            <p:nvPr/>
          </p:nvSpPr>
          <p:spPr bwMode="auto">
            <a:xfrm>
              <a:off x="5007464" y="1277219"/>
              <a:ext cx="663577" cy="663577"/>
            </a:xfrm>
            <a:custGeom>
              <a:avLst/>
              <a:gdLst>
                <a:gd name="T0" fmla="*/ 418 w 418"/>
                <a:gd name="T1" fmla="*/ 0 h 418"/>
                <a:gd name="T2" fmla="*/ 418 w 418"/>
                <a:gd name="T3" fmla="*/ 22 h 418"/>
                <a:gd name="T4" fmla="*/ 22 w 418"/>
                <a:gd name="T5" fmla="*/ 418 h 418"/>
                <a:gd name="T6" fmla="*/ 0 w 418"/>
                <a:gd name="T7" fmla="*/ 418 h 418"/>
                <a:gd name="T8" fmla="*/ 418 w 418"/>
                <a:gd name="T9" fmla="*/ 0 h 418"/>
              </a:gdLst>
              <a:ahLst/>
              <a:cxnLst>
                <a:cxn ang="0">
                  <a:pos x="T0" y="T1"/>
                </a:cxn>
                <a:cxn ang="0">
                  <a:pos x="T2" y="T3"/>
                </a:cxn>
                <a:cxn ang="0">
                  <a:pos x="T4" y="T5"/>
                </a:cxn>
                <a:cxn ang="0">
                  <a:pos x="T6" y="T7"/>
                </a:cxn>
                <a:cxn ang="0">
                  <a:pos x="T8" y="T9"/>
                </a:cxn>
              </a:cxnLst>
              <a:rect l="0" t="0" r="r" b="b"/>
              <a:pathLst>
                <a:path w="418" h="418">
                  <a:moveTo>
                    <a:pt x="418" y="0"/>
                  </a:moveTo>
                  <a:lnTo>
                    <a:pt x="418" y="22"/>
                  </a:lnTo>
                  <a:lnTo>
                    <a:pt x="22" y="418"/>
                  </a:lnTo>
                  <a:lnTo>
                    <a:pt x="0" y="418"/>
                  </a:lnTo>
                  <a:lnTo>
                    <a:pt x="418" y="0"/>
                  </a:lnTo>
                  <a:close/>
                </a:path>
              </a:pathLst>
            </a:custGeom>
            <a:solidFill>
              <a:srgbClr val="1968ED"/>
            </a:solidFill>
            <a:ln w="0">
              <a:solidFill>
                <a:srgbClr val="1968E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3" name="Freeform 3603">
              <a:extLst>
                <a:ext uri="{FF2B5EF4-FFF2-40B4-BE49-F238E27FC236}">
                  <a16:creationId xmlns:a16="http://schemas.microsoft.com/office/drawing/2014/main" id="{411F6EED-01DD-43DC-BA49-3049CA158864}"/>
                </a:ext>
              </a:extLst>
            </p:cNvPr>
            <p:cNvSpPr>
              <a:spLocks/>
            </p:cNvSpPr>
            <p:nvPr/>
          </p:nvSpPr>
          <p:spPr bwMode="auto">
            <a:xfrm>
              <a:off x="5042389" y="1312145"/>
              <a:ext cx="628652" cy="628652"/>
            </a:xfrm>
            <a:custGeom>
              <a:avLst/>
              <a:gdLst>
                <a:gd name="T0" fmla="*/ 396 w 396"/>
                <a:gd name="T1" fmla="*/ 0 h 396"/>
                <a:gd name="T2" fmla="*/ 396 w 396"/>
                <a:gd name="T3" fmla="*/ 23 h 396"/>
                <a:gd name="T4" fmla="*/ 23 w 396"/>
                <a:gd name="T5" fmla="*/ 396 h 396"/>
                <a:gd name="T6" fmla="*/ 0 w 396"/>
                <a:gd name="T7" fmla="*/ 396 h 396"/>
                <a:gd name="T8" fmla="*/ 396 w 396"/>
                <a:gd name="T9" fmla="*/ 0 h 396"/>
              </a:gdLst>
              <a:ahLst/>
              <a:cxnLst>
                <a:cxn ang="0">
                  <a:pos x="T0" y="T1"/>
                </a:cxn>
                <a:cxn ang="0">
                  <a:pos x="T2" y="T3"/>
                </a:cxn>
                <a:cxn ang="0">
                  <a:pos x="T4" y="T5"/>
                </a:cxn>
                <a:cxn ang="0">
                  <a:pos x="T6" y="T7"/>
                </a:cxn>
                <a:cxn ang="0">
                  <a:pos x="T8" y="T9"/>
                </a:cxn>
              </a:cxnLst>
              <a:rect l="0" t="0" r="r" b="b"/>
              <a:pathLst>
                <a:path w="396" h="396">
                  <a:moveTo>
                    <a:pt x="396" y="0"/>
                  </a:moveTo>
                  <a:lnTo>
                    <a:pt x="396" y="23"/>
                  </a:lnTo>
                  <a:lnTo>
                    <a:pt x="23" y="396"/>
                  </a:lnTo>
                  <a:lnTo>
                    <a:pt x="0" y="396"/>
                  </a:lnTo>
                  <a:lnTo>
                    <a:pt x="396" y="0"/>
                  </a:lnTo>
                  <a:close/>
                </a:path>
              </a:pathLst>
            </a:custGeom>
            <a:solidFill>
              <a:srgbClr val="196BED"/>
            </a:solidFill>
            <a:ln w="0">
              <a:solidFill>
                <a:srgbClr val="196BE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4" name="Freeform 3604">
              <a:extLst>
                <a:ext uri="{FF2B5EF4-FFF2-40B4-BE49-F238E27FC236}">
                  <a16:creationId xmlns:a16="http://schemas.microsoft.com/office/drawing/2014/main" id="{DA034C7D-E8A0-4536-A2AD-290DF88C8A33}"/>
                </a:ext>
              </a:extLst>
            </p:cNvPr>
            <p:cNvSpPr>
              <a:spLocks/>
            </p:cNvSpPr>
            <p:nvPr/>
          </p:nvSpPr>
          <p:spPr bwMode="auto">
            <a:xfrm>
              <a:off x="5078901" y="1348657"/>
              <a:ext cx="592140" cy="592139"/>
            </a:xfrm>
            <a:custGeom>
              <a:avLst/>
              <a:gdLst>
                <a:gd name="T0" fmla="*/ 373 w 373"/>
                <a:gd name="T1" fmla="*/ 0 h 373"/>
                <a:gd name="T2" fmla="*/ 373 w 373"/>
                <a:gd name="T3" fmla="*/ 21 h 373"/>
                <a:gd name="T4" fmla="*/ 23 w 373"/>
                <a:gd name="T5" fmla="*/ 373 h 373"/>
                <a:gd name="T6" fmla="*/ 0 w 373"/>
                <a:gd name="T7" fmla="*/ 373 h 373"/>
                <a:gd name="T8" fmla="*/ 373 w 373"/>
                <a:gd name="T9" fmla="*/ 0 h 373"/>
              </a:gdLst>
              <a:ahLst/>
              <a:cxnLst>
                <a:cxn ang="0">
                  <a:pos x="T0" y="T1"/>
                </a:cxn>
                <a:cxn ang="0">
                  <a:pos x="T2" y="T3"/>
                </a:cxn>
                <a:cxn ang="0">
                  <a:pos x="T4" y="T5"/>
                </a:cxn>
                <a:cxn ang="0">
                  <a:pos x="T6" y="T7"/>
                </a:cxn>
                <a:cxn ang="0">
                  <a:pos x="T8" y="T9"/>
                </a:cxn>
              </a:cxnLst>
              <a:rect l="0" t="0" r="r" b="b"/>
              <a:pathLst>
                <a:path w="373" h="373">
                  <a:moveTo>
                    <a:pt x="373" y="0"/>
                  </a:moveTo>
                  <a:lnTo>
                    <a:pt x="373" y="21"/>
                  </a:lnTo>
                  <a:lnTo>
                    <a:pt x="23" y="373"/>
                  </a:lnTo>
                  <a:lnTo>
                    <a:pt x="0" y="373"/>
                  </a:lnTo>
                  <a:lnTo>
                    <a:pt x="373" y="0"/>
                  </a:lnTo>
                  <a:close/>
                </a:path>
              </a:pathLst>
            </a:custGeom>
            <a:solidFill>
              <a:srgbClr val="1A6EED"/>
            </a:solidFill>
            <a:ln w="0">
              <a:solidFill>
                <a:srgbClr val="1A6EE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5" name="Freeform 3605">
              <a:extLst>
                <a:ext uri="{FF2B5EF4-FFF2-40B4-BE49-F238E27FC236}">
                  <a16:creationId xmlns:a16="http://schemas.microsoft.com/office/drawing/2014/main" id="{58DB4E2F-AF85-46C6-937B-DE0B89E3608F}"/>
                </a:ext>
              </a:extLst>
            </p:cNvPr>
            <p:cNvSpPr>
              <a:spLocks/>
            </p:cNvSpPr>
            <p:nvPr/>
          </p:nvSpPr>
          <p:spPr bwMode="auto">
            <a:xfrm>
              <a:off x="5115414" y="1381995"/>
              <a:ext cx="555627" cy="558802"/>
            </a:xfrm>
            <a:custGeom>
              <a:avLst/>
              <a:gdLst>
                <a:gd name="T0" fmla="*/ 350 w 350"/>
                <a:gd name="T1" fmla="*/ 0 h 352"/>
                <a:gd name="T2" fmla="*/ 350 w 350"/>
                <a:gd name="T3" fmla="*/ 23 h 352"/>
                <a:gd name="T4" fmla="*/ 22 w 350"/>
                <a:gd name="T5" fmla="*/ 352 h 352"/>
                <a:gd name="T6" fmla="*/ 0 w 350"/>
                <a:gd name="T7" fmla="*/ 352 h 352"/>
                <a:gd name="T8" fmla="*/ 350 w 350"/>
                <a:gd name="T9" fmla="*/ 0 h 352"/>
              </a:gdLst>
              <a:ahLst/>
              <a:cxnLst>
                <a:cxn ang="0">
                  <a:pos x="T0" y="T1"/>
                </a:cxn>
                <a:cxn ang="0">
                  <a:pos x="T2" y="T3"/>
                </a:cxn>
                <a:cxn ang="0">
                  <a:pos x="T4" y="T5"/>
                </a:cxn>
                <a:cxn ang="0">
                  <a:pos x="T6" y="T7"/>
                </a:cxn>
                <a:cxn ang="0">
                  <a:pos x="T8" y="T9"/>
                </a:cxn>
              </a:cxnLst>
              <a:rect l="0" t="0" r="r" b="b"/>
              <a:pathLst>
                <a:path w="350" h="352">
                  <a:moveTo>
                    <a:pt x="350" y="0"/>
                  </a:moveTo>
                  <a:lnTo>
                    <a:pt x="350" y="23"/>
                  </a:lnTo>
                  <a:lnTo>
                    <a:pt x="22" y="352"/>
                  </a:lnTo>
                  <a:lnTo>
                    <a:pt x="0" y="352"/>
                  </a:lnTo>
                  <a:lnTo>
                    <a:pt x="350" y="0"/>
                  </a:lnTo>
                  <a:close/>
                </a:path>
              </a:pathLst>
            </a:custGeom>
            <a:solidFill>
              <a:srgbClr val="1A72EF"/>
            </a:solidFill>
            <a:ln w="0">
              <a:solidFill>
                <a:srgbClr val="1A72E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6" name="Freeform 3606">
              <a:extLst>
                <a:ext uri="{FF2B5EF4-FFF2-40B4-BE49-F238E27FC236}">
                  <a16:creationId xmlns:a16="http://schemas.microsoft.com/office/drawing/2014/main" id="{572D9168-1CB6-4544-A93D-7ACB62DEB8CE}"/>
                </a:ext>
              </a:extLst>
            </p:cNvPr>
            <p:cNvSpPr>
              <a:spLocks/>
            </p:cNvSpPr>
            <p:nvPr/>
          </p:nvSpPr>
          <p:spPr bwMode="auto">
            <a:xfrm>
              <a:off x="5150339" y="1418507"/>
              <a:ext cx="520702" cy="522289"/>
            </a:xfrm>
            <a:custGeom>
              <a:avLst/>
              <a:gdLst>
                <a:gd name="T0" fmla="*/ 328 w 328"/>
                <a:gd name="T1" fmla="*/ 0 h 329"/>
                <a:gd name="T2" fmla="*/ 328 w 328"/>
                <a:gd name="T3" fmla="*/ 23 h 329"/>
                <a:gd name="T4" fmla="*/ 23 w 328"/>
                <a:gd name="T5" fmla="*/ 329 h 329"/>
                <a:gd name="T6" fmla="*/ 0 w 328"/>
                <a:gd name="T7" fmla="*/ 329 h 329"/>
                <a:gd name="T8" fmla="*/ 328 w 328"/>
                <a:gd name="T9" fmla="*/ 0 h 329"/>
              </a:gdLst>
              <a:ahLst/>
              <a:cxnLst>
                <a:cxn ang="0">
                  <a:pos x="T0" y="T1"/>
                </a:cxn>
                <a:cxn ang="0">
                  <a:pos x="T2" y="T3"/>
                </a:cxn>
                <a:cxn ang="0">
                  <a:pos x="T4" y="T5"/>
                </a:cxn>
                <a:cxn ang="0">
                  <a:pos x="T6" y="T7"/>
                </a:cxn>
                <a:cxn ang="0">
                  <a:pos x="T8" y="T9"/>
                </a:cxn>
              </a:cxnLst>
              <a:rect l="0" t="0" r="r" b="b"/>
              <a:pathLst>
                <a:path w="328" h="329">
                  <a:moveTo>
                    <a:pt x="328" y="0"/>
                  </a:moveTo>
                  <a:lnTo>
                    <a:pt x="328" y="23"/>
                  </a:lnTo>
                  <a:lnTo>
                    <a:pt x="23" y="329"/>
                  </a:lnTo>
                  <a:lnTo>
                    <a:pt x="0" y="329"/>
                  </a:lnTo>
                  <a:lnTo>
                    <a:pt x="328" y="0"/>
                  </a:lnTo>
                  <a:close/>
                </a:path>
              </a:pathLst>
            </a:custGeom>
            <a:solidFill>
              <a:srgbClr val="1A75F0"/>
            </a:solidFill>
            <a:ln w="0">
              <a:solidFill>
                <a:srgbClr val="1A75F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7" name="Freeform 3607">
              <a:extLst>
                <a:ext uri="{FF2B5EF4-FFF2-40B4-BE49-F238E27FC236}">
                  <a16:creationId xmlns:a16="http://schemas.microsoft.com/office/drawing/2014/main" id="{37CE0B87-1ED4-4805-B928-CCB4D78EBC05}"/>
                </a:ext>
              </a:extLst>
            </p:cNvPr>
            <p:cNvSpPr>
              <a:spLocks/>
            </p:cNvSpPr>
            <p:nvPr/>
          </p:nvSpPr>
          <p:spPr bwMode="auto">
            <a:xfrm>
              <a:off x="5186852" y="1455020"/>
              <a:ext cx="484189" cy="485776"/>
            </a:xfrm>
            <a:custGeom>
              <a:avLst/>
              <a:gdLst>
                <a:gd name="T0" fmla="*/ 305 w 305"/>
                <a:gd name="T1" fmla="*/ 0 h 306"/>
                <a:gd name="T2" fmla="*/ 305 w 305"/>
                <a:gd name="T3" fmla="*/ 22 h 306"/>
                <a:gd name="T4" fmla="*/ 21 w 305"/>
                <a:gd name="T5" fmla="*/ 306 h 306"/>
                <a:gd name="T6" fmla="*/ 0 w 305"/>
                <a:gd name="T7" fmla="*/ 306 h 306"/>
                <a:gd name="T8" fmla="*/ 305 w 305"/>
                <a:gd name="T9" fmla="*/ 0 h 306"/>
              </a:gdLst>
              <a:ahLst/>
              <a:cxnLst>
                <a:cxn ang="0">
                  <a:pos x="T0" y="T1"/>
                </a:cxn>
                <a:cxn ang="0">
                  <a:pos x="T2" y="T3"/>
                </a:cxn>
                <a:cxn ang="0">
                  <a:pos x="T4" y="T5"/>
                </a:cxn>
                <a:cxn ang="0">
                  <a:pos x="T6" y="T7"/>
                </a:cxn>
                <a:cxn ang="0">
                  <a:pos x="T8" y="T9"/>
                </a:cxn>
              </a:cxnLst>
              <a:rect l="0" t="0" r="r" b="b"/>
              <a:pathLst>
                <a:path w="305" h="306">
                  <a:moveTo>
                    <a:pt x="305" y="0"/>
                  </a:moveTo>
                  <a:lnTo>
                    <a:pt x="305" y="22"/>
                  </a:lnTo>
                  <a:lnTo>
                    <a:pt x="21" y="306"/>
                  </a:lnTo>
                  <a:lnTo>
                    <a:pt x="0" y="306"/>
                  </a:lnTo>
                  <a:lnTo>
                    <a:pt x="305" y="0"/>
                  </a:lnTo>
                  <a:close/>
                </a:path>
              </a:pathLst>
            </a:custGeom>
            <a:solidFill>
              <a:srgbClr val="1A78F0"/>
            </a:solidFill>
            <a:ln w="0">
              <a:solidFill>
                <a:srgbClr val="1A78F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8" name="Freeform 3608">
              <a:extLst>
                <a:ext uri="{FF2B5EF4-FFF2-40B4-BE49-F238E27FC236}">
                  <a16:creationId xmlns:a16="http://schemas.microsoft.com/office/drawing/2014/main" id="{266468F8-A99E-4E29-B0B5-8F1740BF2AD9}"/>
                </a:ext>
              </a:extLst>
            </p:cNvPr>
            <p:cNvSpPr>
              <a:spLocks/>
            </p:cNvSpPr>
            <p:nvPr/>
          </p:nvSpPr>
          <p:spPr bwMode="auto">
            <a:xfrm>
              <a:off x="5220189" y="1489945"/>
              <a:ext cx="450852" cy="450851"/>
            </a:xfrm>
            <a:custGeom>
              <a:avLst/>
              <a:gdLst>
                <a:gd name="T0" fmla="*/ 284 w 284"/>
                <a:gd name="T1" fmla="*/ 0 h 284"/>
                <a:gd name="T2" fmla="*/ 284 w 284"/>
                <a:gd name="T3" fmla="*/ 23 h 284"/>
                <a:gd name="T4" fmla="*/ 23 w 284"/>
                <a:gd name="T5" fmla="*/ 284 h 284"/>
                <a:gd name="T6" fmla="*/ 0 w 284"/>
                <a:gd name="T7" fmla="*/ 284 h 284"/>
                <a:gd name="T8" fmla="*/ 284 w 284"/>
                <a:gd name="T9" fmla="*/ 0 h 284"/>
              </a:gdLst>
              <a:ahLst/>
              <a:cxnLst>
                <a:cxn ang="0">
                  <a:pos x="T0" y="T1"/>
                </a:cxn>
                <a:cxn ang="0">
                  <a:pos x="T2" y="T3"/>
                </a:cxn>
                <a:cxn ang="0">
                  <a:pos x="T4" y="T5"/>
                </a:cxn>
                <a:cxn ang="0">
                  <a:pos x="T6" y="T7"/>
                </a:cxn>
                <a:cxn ang="0">
                  <a:pos x="T8" y="T9"/>
                </a:cxn>
              </a:cxnLst>
              <a:rect l="0" t="0" r="r" b="b"/>
              <a:pathLst>
                <a:path w="284" h="284">
                  <a:moveTo>
                    <a:pt x="284" y="0"/>
                  </a:moveTo>
                  <a:lnTo>
                    <a:pt x="284" y="23"/>
                  </a:lnTo>
                  <a:lnTo>
                    <a:pt x="23" y="284"/>
                  </a:lnTo>
                  <a:lnTo>
                    <a:pt x="0" y="284"/>
                  </a:lnTo>
                  <a:lnTo>
                    <a:pt x="284" y="0"/>
                  </a:lnTo>
                  <a:close/>
                </a:path>
              </a:pathLst>
            </a:custGeom>
            <a:solidFill>
              <a:srgbClr val="1B7DF0"/>
            </a:solidFill>
            <a:ln w="0">
              <a:solidFill>
                <a:srgbClr val="1B7DF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9" name="Freeform 3609">
              <a:extLst>
                <a:ext uri="{FF2B5EF4-FFF2-40B4-BE49-F238E27FC236}">
                  <a16:creationId xmlns:a16="http://schemas.microsoft.com/office/drawing/2014/main" id="{B0846A2C-8DAD-4240-99A9-BBBBC9EE8A84}"/>
                </a:ext>
              </a:extLst>
            </p:cNvPr>
            <p:cNvSpPr>
              <a:spLocks/>
            </p:cNvSpPr>
            <p:nvPr/>
          </p:nvSpPr>
          <p:spPr bwMode="auto">
            <a:xfrm>
              <a:off x="5256702" y="1526458"/>
              <a:ext cx="414339" cy="414339"/>
            </a:xfrm>
            <a:custGeom>
              <a:avLst/>
              <a:gdLst>
                <a:gd name="T0" fmla="*/ 261 w 261"/>
                <a:gd name="T1" fmla="*/ 0 h 261"/>
                <a:gd name="T2" fmla="*/ 261 w 261"/>
                <a:gd name="T3" fmla="*/ 22 h 261"/>
                <a:gd name="T4" fmla="*/ 23 w 261"/>
                <a:gd name="T5" fmla="*/ 261 h 261"/>
                <a:gd name="T6" fmla="*/ 0 w 261"/>
                <a:gd name="T7" fmla="*/ 261 h 261"/>
                <a:gd name="T8" fmla="*/ 261 w 261"/>
                <a:gd name="T9" fmla="*/ 0 h 261"/>
              </a:gdLst>
              <a:ahLst/>
              <a:cxnLst>
                <a:cxn ang="0">
                  <a:pos x="T0" y="T1"/>
                </a:cxn>
                <a:cxn ang="0">
                  <a:pos x="T2" y="T3"/>
                </a:cxn>
                <a:cxn ang="0">
                  <a:pos x="T4" y="T5"/>
                </a:cxn>
                <a:cxn ang="0">
                  <a:pos x="T6" y="T7"/>
                </a:cxn>
                <a:cxn ang="0">
                  <a:pos x="T8" y="T9"/>
                </a:cxn>
              </a:cxnLst>
              <a:rect l="0" t="0" r="r" b="b"/>
              <a:pathLst>
                <a:path w="261" h="261">
                  <a:moveTo>
                    <a:pt x="261" y="0"/>
                  </a:moveTo>
                  <a:lnTo>
                    <a:pt x="261" y="22"/>
                  </a:lnTo>
                  <a:lnTo>
                    <a:pt x="23" y="261"/>
                  </a:lnTo>
                  <a:lnTo>
                    <a:pt x="0" y="261"/>
                  </a:lnTo>
                  <a:lnTo>
                    <a:pt x="261" y="0"/>
                  </a:lnTo>
                  <a:close/>
                </a:path>
              </a:pathLst>
            </a:custGeom>
            <a:solidFill>
              <a:srgbClr val="1B81F0"/>
            </a:solidFill>
            <a:ln w="0">
              <a:solidFill>
                <a:srgbClr val="1B81F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0" name="Freeform 3610">
              <a:extLst>
                <a:ext uri="{FF2B5EF4-FFF2-40B4-BE49-F238E27FC236}">
                  <a16:creationId xmlns:a16="http://schemas.microsoft.com/office/drawing/2014/main" id="{6BE67B57-966E-4CEF-A863-85A3E5A070CD}"/>
                </a:ext>
              </a:extLst>
            </p:cNvPr>
            <p:cNvSpPr>
              <a:spLocks/>
            </p:cNvSpPr>
            <p:nvPr/>
          </p:nvSpPr>
          <p:spPr bwMode="auto">
            <a:xfrm>
              <a:off x="5293215" y="1561383"/>
              <a:ext cx="377826" cy="379414"/>
            </a:xfrm>
            <a:custGeom>
              <a:avLst/>
              <a:gdLst>
                <a:gd name="T0" fmla="*/ 238 w 238"/>
                <a:gd name="T1" fmla="*/ 0 h 239"/>
                <a:gd name="T2" fmla="*/ 238 w 238"/>
                <a:gd name="T3" fmla="*/ 23 h 239"/>
                <a:gd name="T4" fmla="*/ 22 w 238"/>
                <a:gd name="T5" fmla="*/ 239 h 239"/>
                <a:gd name="T6" fmla="*/ 0 w 238"/>
                <a:gd name="T7" fmla="*/ 239 h 239"/>
                <a:gd name="T8" fmla="*/ 238 w 238"/>
                <a:gd name="T9" fmla="*/ 0 h 239"/>
              </a:gdLst>
              <a:ahLst/>
              <a:cxnLst>
                <a:cxn ang="0">
                  <a:pos x="T0" y="T1"/>
                </a:cxn>
                <a:cxn ang="0">
                  <a:pos x="T2" y="T3"/>
                </a:cxn>
                <a:cxn ang="0">
                  <a:pos x="T4" y="T5"/>
                </a:cxn>
                <a:cxn ang="0">
                  <a:pos x="T6" y="T7"/>
                </a:cxn>
                <a:cxn ang="0">
                  <a:pos x="T8" y="T9"/>
                </a:cxn>
              </a:cxnLst>
              <a:rect l="0" t="0" r="r" b="b"/>
              <a:pathLst>
                <a:path w="238" h="239">
                  <a:moveTo>
                    <a:pt x="238" y="0"/>
                  </a:moveTo>
                  <a:lnTo>
                    <a:pt x="238" y="23"/>
                  </a:lnTo>
                  <a:lnTo>
                    <a:pt x="22" y="239"/>
                  </a:lnTo>
                  <a:lnTo>
                    <a:pt x="0" y="239"/>
                  </a:lnTo>
                  <a:lnTo>
                    <a:pt x="238" y="0"/>
                  </a:lnTo>
                  <a:close/>
                </a:path>
              </a:pathLst>
            </a:custGeom>
            <a:solidFill>
              <a:srgbClr val="1B84F0"/>
            </a:solidFill>
            <a:ln w="0">
              <a:solidFill>
                <a:srgbClr val="1B84F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1" name="Freeform 3611">
              <a:extLst>
                <a:ext uri="{FF2B5EF4-FFF2-40B4-BE49-F238E27FC236}">
                  <a16:creationId xmlns:a16="http://schemas.microsoft.com/office/drawing/2014/main" id="{5A8418F0-4927-4727-90D7-B26868ED5F57}"/>
                </a:ext>
              </a:extLst>
            </p:cNvPr>
            <p:cNvSpPr>
              <a:spLocks/>
            </p:cNvSpPr>
            <p:nvPr/>
          </p:nvSpPr>
          <p:spPr bwMode="auto">
            <a:xfrm>
              <a:off x="5328140" y="1597895"/>
              <a:ext cx="342901" cy="342901"/>
            </a:xfrm>
            <a:custGeom>
              <a:avLst/>
              <a:gdLst>
                <a:gd name="T0" fmla="*/ 216 w 216"/>
                <a:gd name="T1" fmla="*/ 0 h 216"/>
                <a:gd name="T2" fmla="*/ 216 w 216"/>
                <a:gd name="T3" fmla="*/ 22 h 216"/>
                <a:gd name="T4" fmla="*/ 23 w 216"/>
                <a:gd name="T5" fmla="*/ 216 h 216"/>
                <a:gd name="T6" fmla="*/ 0 w 216"/>
                <a:gd name="T7" fmla="*/ 216 h 216"/>
                <a:gd name="T8" fmla="*/ 216 w 216"/>
                <a:gd name="T9" fmla="*/ 0 h 216"/>
              </a:gdLst>
              <a:ahLst/>
              <a:cxnLst>
                <a:cxn ang="0">
                  <a:pos x="T0" y="T1"/>
                </a:cxn>
                <a:cxn ang="0">
                  <a:pos x="T2" y="T3"/>
                </a:cxn>
                <a:cxn ang="0">
                  <a:pos x="T4" y="T5"/>
                </a:cxn>
                <a:cxn ang="0">
                  <a:pos x="T6" y="T7"/>
                </a:cxn>
                <a:cxn ang="0">
                  <a:pos x="T8" y="T9"/>
                </a:cxn>
              </a:cxnLst>
              <a:rect l="0" t="0" r="r" b="b"/>
              <a:pathLst>
                <a:path w="216" h="216">
                  <a:moveTo>
                    <a:pt x="216" y="0"/>
                  </a:moveTo>
                  <a:lnTo>
                    <a:pt x="216" y="22"/>
                  </a:lnTo>
                  <a:lnTo>
                    <a:pt x="23" y="216"/>
                  </a:lnTo>
                  <a:lnTo>
                    <a:pt x="0" y="216"/>
                  </a:lnTo>
                  <a:lnTo>
                    <a:pt x="216" y="0"/>
                  </a:lnTo>
                  <a:close/>
                </a:path>
              </a:pathLst>
            </a:custGeom>
            <a:solidFill>
              <a:srgbClr val="1B88F0"/>
            </a:solidFill>
            <a:ln w="0">
              <a:solidFill>
                <a:srgbClr val="1B88F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2" name="Freeform 3612">
              <a:extLst>
                <a:ext uri="{FF2B5EF4-FFF2-40B4-BE49-F238E27FC236}">
                  <a16:creationId xmlns:a16="http://schemas.microsoft.com/office/drawing/2014/main" id="{A5C73D29-FA5C-43C5-9458-7EE01294DCAC}"/>
                </a:ext>
              </a:extLst>
            </p:cNvPr>
            <p:cNvSpPr>
              <a:spLocks/>
            </p:cNvSpPr>
            <p:nvPr/>
          </p:nvSpPr>
          <p:spPr bwMode="auto">
            <a:xfrm>
              <a:off x="5364652" y="1632820"/>
              <a:ext cx="306389" cy="331788"/>
            </a:xfrm>
            <a:custGeom>
              <a:avLst/>
              <a:gdLst>
                <a:gd name="T0" fmla="*/ 193 w 193"/>
                <a:gd name="T1" fmla="*/ 0 h 209"/>
                <a:gd name="T2" fmla="*/ 193 w 193"/>
                <a:gd name="T3" fmla="*/ 22 h 209"/>
                <a:gd name="T4" fmla="*/ 7 w 193"/>
                <a:gd name="T5" fmla="*/ 209 h 209"/>
                <a:gd name="T6" fmla="*/ 7 w 193"/>
                <a:gd name="T7" fmla="*/ 194 h 209"/>
                <a:gd name="T8" fmla="*/ 0 w 193"/>
                <a:gd name="T9" fmla="*/ 194 h 209"/>
                <a:gd name="T10" fmla="*/ 193 w 193"/>
                <a:gd name="T11" fmla="*/ 0 h 209"/>
              </a:gdLst>
              <a:ahLst/>
              <a:cxnLst>
                <a:cxn ang="0">
                  <a:pos x="T0" y="T1"/>
                </a:cxn>
                <a:cxn ang="0">
                  <a:pos x="T2" y="T3"/>
                </a:cxn>
                <a:cxn ang="0">
                  <a:pos x="T4" y="T5"/>
                </a:cxn>
                <a:cxn ang="0">
                  <a:pos x="T6" y="T7"/>
                </a:cxn>
                <a:cxn ang="0">
                  <a:pos x="T8" y="T9"/>
                </a:cxn>
                <a:cxn ang="0">
                  <a:pos x="T10" y="T11"/>
                </a:cxn>
              </a:cxnLst>
              <a:rect l="0" t="0" r="r" b="b"/>
              <a:pathLst>
                <a:path w="193" h="209">
                  <a:moveTo>
                    <a:pt x="193" y="0"/>
                  </a:moveTo>
                  <a:lnTo>
                    <a:pt x="193" y="22"/>
                  </a:lnTo>
                  <a:lnTo>
                    <a:pt x="7" y="209"/>
                  </a:lnTo>
                  <a:lnTo>
                    <a:pt x="7" y="194"/>
                  </a:lnTo>
                  <a:lnTo>
                    <a:pt x="0" y="194"/>
                  </a:lnTo>
                  <a:lnTo>
                    <a:pt x="193" y="0"/>
                  </a:lnTo>
                  <a:close/>
                </a:path>
              </a:pathLst>
            </a:custGeom>
            <a:solidFill>
              <a:srgbClr val="1B8DF2"/>
            </a:solidFill>
            <a:ln w="0">
              <a:solidFill>
                <a:srgbClr val="1B8DF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3" name="Freeform 3613">
              <a:extLst>
                <a:ext uri="{FF2B5EF4-FFF2-40B4-BE49-F238E27FC236}">
                  <a16:creationId xmlns:a16="http://schemas.microsoft.com/office/drawing/2014/main" id="{87452513-6C8F-44BD-B1ED-5B6EF55572BB}"/>
                </a:ext>
              </a:extLst>
            </p:cNvPr>
            <p:cNvSpPr>
              <a:spLocks/>
            </p:cNvSpPr>
            <p:nvPr/>
          </p:nvSpPr>
          <p:spPr bwMode="auto">
            <a:xfrm>
              <a:off x="5375765" y="1667746"/>
              <a:ext cx="295276" cy="333376"/>
            </a:xfrm>
            <a:custGeom>
              <a:avLst/>
              <a:gdLst>
                <a:gd name="T0" fmla="*/ 186 w 186"/>
                <a:gd name="T1" fmla="*/ 0 h 210"/>
                <a:gd name="T2" fmla="*/ 186 w 186"/>
                <a:gd name="T3" fmla="*/ 23 h 210"/>
                <a:gd name="T4" fmla="*/ 0 w 186"/>
                <a:gd name="T5" fmla="*/ 210 h 210"/>
                <a:gd name="T6" fmla="*/ 0 w 186"/>
                <a:gd name="T7" fmla="*/ 187 h 210"/>
                <a:gd name="T8" fmla="*/ 186 w 186"/>
                <a:gd name="T9" fmla="*/ 0 h 210"/>
              </a:gdLst>
              <a:ahLst/>
              <a:cxnLst>
                <a:cxn ang="0">
                  <a:pos x="T0" y="T1"/>
                </a:cxn>
                <a:cxn ang="0">
                  <a:pos x="T2" y="T3"/>
                </a:cxn>
                <a:cxn ang="0">
                  <a:pos x="T4" y="T5"/>
                </a:cxn>
                <a:cxn ang="0">
                  <a:pos x="T6" y="T7"/>
                </a:cxn>
                <a:cxn ang="0">
                  <a:pos x="T8" y="T9"/>
                </a:cxn>
              </a:cxnLst>
              <a:rect l="0" t="0" r="r" b="b"/>
              <a:pathLst>
                <a:path w="186" h="210">
                  <a:moveTo>
                    <a:pt x="186" y="0"/>
                  </a:moveTo>
                  <a:lnTo>
                    <a:pt x="186" y="23"/>
                  </a:lnTo>
                  <a:lnTo>
                    <a:pt x="0" y="210"/>
                  </a:lnTo>
                  <a:lnTo>
                    <a:pt x="0" y="187"/>
                  </a:lnTo>
                  <a:lnTo>
                    <a:pt x="186" y="0"/>
                  </a:lnTo>
                  <a:close/>
                </a:path>
              </a:pathLst>
            </a:custGeom>
            <a:solidFill>
              <a:srgbClr val="1B91F2"/>
            </a:solidFill>
            <a:ln w="0">
              <a:solidFill>
                <a:srgbClr val="1B91F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4" name="Freeform 3614">
              <a:extLst>
                <a:ext uri="{FF2B5EF4-FFF2-40B4-BE49-F238E27FC236}">
                  <a16:creationId xmlns:a16="http://schemas.microsoft.com/office/drawing/2014/main" id="{D046B571-EF1C-4425-B9CD-41BB18329D07}"/>
                </a:ext>
              </a:extLst>
            </p:cNvPr>
            <p:cNvSpPr>
              <a:spLocks/>
            </p:cNvSpPr>
            <p:nvPr/>
          </p:nvSpPr>
          <p:spPr bwMode="auto">
            <a:xfrm>
              <a:off x="5375765" y="1704258"/>
              <a:ext cx="295276" cy="330201"/>
            </a:xfrm>
            <a:custGeom>
              <a:avLst/>
              <a:gdLst>
                <a:gd name="T0" fmla="*/ 186 w 186"/>
                <a:gd name="T1" fmla="*/ 0 h 208"/>
                <a:gd name="T2" fmla="*/ 186 w 186"/>
                <a:gd name="T3" fmla="*/ 22 h 208"/>
                <a:gd name="T4" fmla="*/ 7 w 186"/>
                <a:gd name="T5" fmla="*/ 202 h 208"/>
                <a:gd name="T6" fmla="*/ 0 w 186"/>
                <a:gd name="T7" fmla="*/ 208 h 208"/>
                <a:gd name="T8" fmla="*/ 0 w 186"/>
                <a:gd name="T9" fmla="*/ 187 h 208"/>
                <a:gd name="T10" fmla="*/ 186 w 186"/>
                <a:gd name="T11" fmla="*/ 0 h 208"/>
              </a:gdLst>
              <a:ahLst/>
              <a:cxnLst>
                <a:cxn ang="0">
                  <a:pos x="T0" y="T1"/>
                </a:cxn>
                <a:cxn ang="0">
                  <a:pos x="T2" y="T3"/>
                </a:cxn>
                <a:cxn ang="0">
                  <a:pos x="T4" y="T5"/>
                </a:cxn>
                <a:cxn ang="0">
                  <a:pos x="T6" y="T7"/>
                </a:cxn>
                <a:cxn ang="0">
                  <a:pos x="T8" y="T9"/>
                </a:cxn>
                <a:cxn ang="0">
                  <a:pos x="T10" y="T11"/>
                </a:cxn>
              </a:cxnLst>
              <a:rect l="0" t="0" r="r" b="b"/>
              <a:pathLst>
                <a:path w="186" h="208">
                  <a:moveTo>
                    <a:pt x="186" y="0"/>
                  </a:moveTo>
                  <a:lnTo>
                    <a:pt x="186" y="22"/>
                  </a:lnTo>
                  <a:lnTo>
                    <a:pt x="7" y="202"/>
                  </a:lnTo>
                  <a:lnTo>
                    <a:pt x="0" y="208"/>
                  </a:lnTo>
                  <a:lnTo>
                    <a:pt x="0" y="187"/>
                  </a:lnTo>
                  <a:lnTo>
                    <a:pt x="186" y="0"/>
                  </a:lnTo>
                  <a:close/>
                </a:path>
              </a:pathLst>
            </a:custGeom>
            <a:solidFill>
              <a:srgbClr val="1B96F2"/>
            </a:solidFill>
            <a:ln w="0">
              <a:solidFill>
                <a:srgbClr val="1B96F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5" name="Freeform 3615">
              <a:extLst>
                <a:ext uri="{FF2B5EF4-FFF2-40B4-BE49-F238E27FC236}">
                  <a16:creationId xmlns:a16="http://schemas.microsoft.com/office/drawing/2014/main" id="{F0736B80-F3D2-408D-9F63-05D8CE7474A1}"/>
                </a:ext>
              </a:extLst>
            </p:cNvPr>
            <p:cNvSpPr>
              <a:spLocks/>
            </p:cNvSpPr>
            <p:nvPr/>
          </p:nvSpPr>
          <p:spPr bwMode="auto">
            <a:xfrm>
              <a:off x="5386877" y="1739183"/>
              <a:ext cx="284164" cy="285751"/>
            </a:xfrm>
            <a:custGeom>
              <a:avLst/>
              <a:gdLst>
                <a:gd name="T0" fmla="*/ 179 w 179"/>
                <a:gd name="T1" fmla="*/ 0 h 180"/>
                <a:gd name="T2" fmla="*/ 179 w 179"/>
                <a:gd name="T3" fmla="*/ 23 h 180"/>
                <a:gd name="T4" fmla="*/ 75 w 179"/>
                <a:gd name="T5" fmla="*/ 127 h 180"/>
                <a:gd name="T6" fmla="*/ 63 w 179"/>
                <a:gd name="T7" fmla="*/ 127 h 180"/>
                <a:gd name="T8" fmla="*/ 63 w 179"/>
                <a:gd name="T9" fmla="*/ 139 h 180"/>
                <a:gd name="T10" fmla="*/ 36 w 179"/>
                <a:gd name="T11" fmla="*/ 166 h 180"/>
                <a:gd name="T12" fmla="*/ 29 w 179"/>
                <a:gd name="T13" fmla="*/ 159 h 180"/>
                <a:gd name="T14" fmla="*/ 0 w 179"/>
                <a:gd name="T15" fmla="*/ 180 h 180"/>
                <a:gd name="T16" fmla="*/ 179 w 179"/>
                <a:gd name="T1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180">
                  <a:moveTo>
                    <a:pt x="179" y="0"/>
                  </a:moveTo>
                  <a:lnTo>
                    <a:pt x="179" y="23"/>
                  </a:lnTo>
                  <a:lnTo>
                    <a:pt x="75" y="127"/>
                  </a:lnTo>
                  <a:lnTo>
                    <a:pt x="63" y="127"/>
                  </a:lnTo>
                  <a:lnTo>
                    <a:pt x="63" y="139"/>
                  </a:lnTo>
                  <a:lnTo>
                    <a:pt x="36" y="166"/>
                  </a:lnTo>
                  <a:lnTo>
                    <a:pt x="29" y="159"/>
                  </a:lnTo>
                  <a:lnTo>
                    <a:pt x="0" y="180"/>
                  </a:lnTo>
                  <a:lnTo>
                    <a:pt x="179" y="0"/>
                  </a:lnTo>
                  <a:close/>
                </a:path>
              </a:pathLst>
            </a:custGeom>
            <a:solidFill>
              <a:srgbClr val="1C9BF2"/>
            </a:solidFill>
            <a:ln w="0">
              <a:solidFill>
                <a:srgbClr val="1C9BF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6" name="Freeform 3616">
              <a:extLst>
                <a:ext uri="{FF2B5EF4-FFF2-40B4-BE49-F238E27FC236}">
                  <a16:creationId xmlns:a16="http://schemas.microsoft.com/office/drawing/2014/main" id="{D40D2E61-3BFF-4B0C-B3BE-0DEC1C64CD65}"/>
                </a:ext>
              </a:extLst>
            </p:cNvPr>
            <p:cNvSpPr>
              <a:spLocks noEditPoints="1"/>
            </p:cNvSpPr>
            <p:nvPr/>
          </p:nvSpPr>
          <p:spPr bwMode="auto">
            <a:xfrm>
              <a:off x="5444028" y="1775696"/>
              <a:ext cx="227013" cy="241301"/>
            </a:xfrm>
            <a:custGeom>
              <a:avLst/>
              <a:gdLst>
                <a:gd name="T0" fmla="*/ 27 w 143"/>
                <a:gd name="T1" fmla="*/ 116 h 152"/>
                <a:gd name="T2" fmla="*/ 27 w 143"/>
                <a:gd name="T3" fmla="*/ 139 h 152"/>
                <a:gd name="T4" fmla="*/ 13 w 143"/>
                <a:gd name="T5" fmla="*/ 152 h 152"/>
                <a:gd name="T6" fmla="*/ 0 w 143"/>
                <a:gd name="T7" fmla="*/ 143 h 152"/>
                <a:gd name="T8" fmla="*/ 27 w 143"/>
                <a:gd name="T9" fmla="*/ 116 h 152"/>
                <a:gd name="T10" fmla="*/ 143 w 143"/>
                <a:gd name="T11" fmla="*/ 0 h 152"/>
                <a:gd name="T12" fmla="*/ 143 w 143"/>
                <a:gd name="T13" fmla="*/ 22 h 152"/>
                <a:gd name="T14" fmla="*/ 62 w 143"/>
                <a:gd name="T15" fmla="*/ 104 h 152"/>
                <a:gd name="T16" fmla="*/ 39 w 143"/>
                <a:gd name="T17" fmla="*/ 104 h 152"/>
                <a:gd name="T18" fmla="*/ 143 w 143"/>
                <a:gd name="T19"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52">
                  <a:moveTo>
                    <a:pt x="27" y="116"/>
                  </a:moveTo>
                  <a:lnTo>
                    <a:pt x="27" y="139"/>
                  </a:lnTo>
                  <a:lnTo>
                    <a:pt x="13" y="152"/>
                  </a:lnTo>
                  <a:lnTo>
                    <a:pt x="0" y="143"/>
                  </a:lnTo>
                  <a:lnTo>
                    <a:pt x="27" y="116"/>
                  </a:lnTo>
                  <a:close/>
                  <a:moveTo>
                    <a:pt x="143" y="0"/>
                  </a:moveTo>
                  <a:lnTo>
                    <a:pt x="143" y="22"/>
                  </a:lnTo>
                  <a:lnTo>
                    <a:pt x="62" y="104"/>
                  </a:lnTo>
                  <a:lnTo>
                    <a:pt x="39" y="104"/>
                  </a:lnTo>
                  <a:lnTo>
                    <a:pt x="143" y="0"/>
                  </a:lnTo>
                  <a:close/>
                </a:path>
              </a:pathLst>
            </a:custGeom>
            <a:solidFill>
              <a:srgbClr val="1CA0F3"/>
            </a:solidFill>
            <a:ln w="0">
              <a:solidFill>
                <a:srgbClr val="1CA0F3"/>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7" name="Freeform 3617">
              <a:extLst>
                <a:ext uri="{FF2B5EF4-FFF2-40B4-BE49-F238E27FC236}">
                  <a16:creationId xmlns:a16="http://schemas.microsoft.com/office/drawing/2014/main" id="{3D6B7E45-1471-4280-BEF9-ADB482664AA7}"/>
                </a:ext>
              </a:extLst>
            </p:cNvPr>
            <p:cNvSpPr>
              <a:spLocks noEditPoints="1"/>
            </p:cNvSpPr>
            <p:nvPr/>
          </p:nvSpPr>
          <p:spPr bwMode="auto">
            <a:xfrm>
              <a:off x="5464665" y="1810621"/>
              <a:ext cx="206376" cy="222251"/>
            </a:xfrm>
            <a:custGeom>
              <a:avLst/>
              <a:gdLst>
                <a:gd name="T0" fmla="*/ 14 w 130"/>
                <a:gd name="T1" fmla="*/ 117 h 140"/>
                <a:gd name="T2" fmla="*/ 14 w 130"/>
                <a:gd name="T3" fmla="*/ 140 h 140"/>
                <a:gd name="T4" fmla="*/ 13 w 130"/>
                <a:gd name="T5" fmla="*/ 140 h 140"/>
                <a:gd name="T6" fmla="*/ 0 w 130"/>
                <a:gd name="T7" fmla="*/ 130 h 140"/>
                <a:gd name="T8" fmla="*/ 14 w 130"/>
                <a:gd name="T9" fmla="*/ 117 h 140"/>
                <a:gd name="T10" fmla="*/ 130 w 130"/>
                <a:gd name="T11" fmla="*/ 0 h 140"/>
                <a:gd name="T12" fmla="*/ 130 w 130"/>
                <a:gd name="T13" fmla="*/ 23 h 140"/>
                <a:gd name="T14" fmla="*/ 71 w 130"/>
                <a:gd name="T15" fmla="*/ 82 h 140"/>
                <a:gd name="T16" fmla="*/ 49 w 130"/>
                <a:gd name="T17" fmla="*/ 82 h 140"/>
                <a:gd name="T18" fmla="*/ 130 w 130"/>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 h="140">
                  <a:moveTo>
                    <a:pt x="14" y="117"/>
                  </a:moveTo>
                  <a:lnTo>
                    <a:pt x="14" y="140"/>
                  </a:lnTo>
                  <a:lnTo>
                    <a:pt x="13" y="140"/>
                  </a:lnTo>
                  <a:lnTo>
                    <a:pt x="0" y="130"/>
                  </a:lnTo>
                  <a:lnTo>
                    <a:pt x="14" y="117"/>
                  </a:lnTo>
                  <a:close/>
                  <a:moveTo>
                    <a:pt x="130" y="0"/>
                  </a:moveTo>
                  <a:lnTo>
                    <a:pt x="130" y="23"/>
                  </a:lnTo>
                  <a:lnTo>
                    <a:pt x="71" y="82"/>
                  </a:lnTo>
                  <a:lnTo>
                    <a:pt x="49" y="82"/>
                  </a:lnTo>
                  <a:lnTo>
                    <a:pt x="130" y="0"/>
                  </a:lnTo>
                  <a:close/>
                </a:path>
              </a:pathLst>
            </a:custGeom>
            <a:solidFill>
              <a:srgbClr val="1CA4F4"/>
            </a:solidFill>
            <a:ln w="0">
              <a:solidFill>
                <a:srgbClr val="1CA4F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8" name="Freeform 3618">
              <a:extLst>
                <a:ext uri="{FF2B5EF4-FFF2-40B4-BE49-F238E27FC236}">
                  <a16:creationId xmlns:a16="http://schemas.microsoft.com/office/drawing/2014/main" id="{3A3DAA62-E500-4E2D-8737-9E5098FAE267}"/>
                </a:ext>
              </a:extLst>
            </p:cNvPr>
            <p:cNvSpPr>
              <a:spLocks noEditPoints="1"/>
            </p:cNvSpPr>
            <p:nvPr/>
          </p:nvSpPr>
          <p:spPr bwMode="auto">
            <a:xfrm>
              <a:off x="5485303" y="1847134"/>
              <a:ext cx="185738" cy="187326"/>
            </a:xfrm>
            <a:custGeom>
              <a:avLst/>
              <a:gdLst>
                <a:gd name="T0" fmla="*/ 1 w 117"/>
                <a:gd name="T1" fmla="*/ 117 h 118"/>
                <a:gd name="T2" fmla="*/ 1 w 117"/>
                <a:gd name="T3" fmla="*/ 118 h 118"/>
                <a:gd name="T4" fmla="*/ 0 w 117"/>
                <a:gd name="T5" fmla="*/ 117 h 118"/>
                <a:gd name="T6" fmla="*/ 1 w 117"/>
                <a:gd name="T7" fmla="*/ 117 h 118"/>
                <a:gd name="T8" fmla="*/ 117 w 117"/>
                <a:gd name="T9" fmla="*/ 0 h 118"/>
                <a:gd name="T10" fmla="*/ 117 w 117"/>
                <a:gd name="T11" fmla="*/ 23 h 118"/>
                <a:gd name="T12" fmla="*/ 81 w 117"/>
                <a:gd name="T13" fmla="*/ 59 h 118"/>
                <a:gd name="T14" fmla="*/ 58 w 117"/>
                <a:gd name="T15" fmla="*/ 59 h 118"/>
                <a:gd name="T16" fmla="*/ 117 w 117"/>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18">
                  <a:moveTo>
                    <a:pt x="1" y="117"/>
                  </a:moveTo>
                  <a:lnTo>
                    <a:pt x="1" y="118"/>
                  </a:lnTo>
                  <a:lnTo>
                    <a:pt x="0" y="117"/>
                  </a:lnTo>
                  <a:lnTo>
                    <a:pt x="1" y="117"/>
                  </a:lnTo>
                  <a:close/>
                  <a:moveTo>
                    <a:pt x="117" y="0"/>
                  </a:moveTo>
                  <a:lnTo>
                    <a:pt x="117" y="23"/>
                  </a:lnTo>
                  <a:lnTo>
                    <a:pt x="81" y="59"/>
                  </a:lnTo>
                  <a:lnTo>
                    <a:pt x="58" y="59"/>
                  </a:lnTo>
                  <a:lnTo>
                    <a:pt x="117" y="0"/>
                  </a:lnTo>
                  <a:close/>
                </a:path>
              </a:pathLst>
            </a:custGeom>
            <a:solidFill>
              <a:srgbClr val="1DA9F4"/>
            </a:solidFill>
            <a:ln w="0">
              <a:solidFill>
                <a:srgbClr val="1DA9F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9" name="Freeform 3619">
              <a:extLst>
                <a:ext uri="{FF2B5EF4-FFF2-40B4-BE49-F238E27FC236}">
                  <a16:creationId xmlns:a16="http://schemas.microsoft.com/office/drawing/2014/main" id="{525B1DA9-4F68-4D28-980F-87743B73BA04}"/>
                </a:ext>
              </a:extLst>
            </p:cNvPr>
            <p:cNvSpPr>
              <a:spLocks/>
            </p:cNvSpPr>
            <p:nvPr/>
          </p:nvSpPr>
          <p:spPr bwMode="auto">
            <a:xfrm>
              <a:off x="5613891" y="1883646"/>
              <a:ext cx="57150" cy="57150"/>
            </a:xfrm>
            <a:custGeom>
              <a:avLst/>
              <a:gdLst>
                <a:gd name="T0" fmla="*/ 36 w 36"/>
                <a:gd name="T1" fmla="*/ 0 h 36"/>
                <a:gd name="T2" fmla="*/ 36 w 36"/>
                <a:gd name="T3" fmla="*/ 22 h 36"/>
                <a:gd name="T4" fmla="*/ 22 w 36"/>
                <a:gd name="T5" fmla="*/ 36 h 36"/>
                <a:gd name="T6" fmla="*/ 0 w 36"/>
                <a:gd name="T7" fmla="*/ 36 h 36"/>
                <a:gd name="T8" fmla="*/ 36 w 36"/>
                <a:gd name="T9" fmla="*/ 0 h 36"/>
              </a:gdLst>
              <a:ahLst/>
              <a:cxnLst>
                <a:cxn ang="0">
                  <a:pos x="T0" y="T1"/>
                </a:cxn>
                <a:cxn ang="0">
                  <a:pos x="T2" y="T3"/>
                </a:cxn>
                <a:cxn ang="0">
                  <a:pos x="T4" y="T5"/>
                </a:cxn>
                <a:cxn ang="0">
                  <a:pos x="T6" y="T7"/>
                </a:cxn>
                <a:cxn ang="0">
                  <a:pos x="T8" y="T9"/>
                </a:cxn>
              </a:cxnLst>
              <a:rect l="0" t="0" r="r" b="b"/>
              <a:pathLst>
                <a:path w="36" h="36">
                  <a:moveTo>
                    <a:pt x="36" y="0"/>
                  </a:moveTo>
                  <a:lnTo>
                    <a:pt x="36" y="22"/>
                  </a:lnTo>
                  <a:lnTo>
                    <a:pt x="22" y="36"/>
                  </a:lnTo>
                  <a:lnTo>
                    <a:pt x="0" y="36"/>
                  </a:lnTo>
                  <a:lnTo>
                    <a:pt x="36" y="0"/>
                  </a:lnTo>
                  <a:close/>
                </a:path>
              </a:pathLst>
            </a:custGeom>
            <a:solidFill>
              <a:srgbClr val="1DB0F4"/>
            </a:solidFill>
            <a:ln w="0">
              <a:solidFill>
                <a:srgbClr val="1DB0F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0" name="Freeform 3620">
              <a:extLst>
                <a:ext uri="{FF2B5EF4-FFF2-40B4-BE49-F238E27FC236}">
                  <a16:creationId xmlns:a16="http://schemas.microsoft.com/office/drawing/2014/main" id="{54DD79AB-2674-432D-925D-EA702A0E7658}"/>
                </a:ext>
              </a:extLst>
            </p:cNvPr>
            <p:cNvSpPr>
              <a:spLocks/>
            </p:cNvSpPr>
            <p:nvPr/>
          </p:nvSpPr>
          <p:spPr bwMode="auto">
            <a:xfrm>
              <a:off x="5648816" y="1918571"/>
              <a:ext cx="22225" cy="22225"/>
            </a:xfrm>
            <a:custGeom>
              <a:avLst/>
              <a:gdLst>
                <a:gd name="T0" fmla="*/ 14 w 14"/>
                <a:gd name="T1" fmla="*/ 0 h 14"/>
                <a:gd name="T2" fmla="*/ 14 w 14"/>
                <a:gd name="T3" fmla="*/ 14 h 14"/>
                <a:gd name="T4" fmla="*/ 0 w 14"/>
                <a:gd name="T5" fmla="*/ 14 h 14"/>
                <a:gd name="T6" fmla="*/ 14 w 14"/>
                <a:gd name="T7" fmla="*/ 0 h 14"/>
              </a:gdLst>
              <a:ahLst/>
              <a:cxnLst>
                <a:cxn ang="0">
                  <a:pos x="T0" y="T1"/>
                </a:cxn>
                <a:cxn ang="0">
                  <a:pos x="T2" y="T3"/>
                </a:cxn>
                <a:cxn ang="0">
                  <a:pos x="T4" y="T5"/>
                </a:cxn>
                <a:cxn ang="0">
                  <a:pos x="T6" y="T7"/>
                </a:cxn>
              </a:cxnLst>
              <a:rect l="0" t="0" r="r" b="b"/>
              <a:pathLst>
                <a:path w="14" h="14">
                  <a:moveTo>
                    <a:pt x="14" y="0"/>
                  </a:moveTo>
                  <a:lnTo>
                    <a:pt x="14" y="14"/>
                  </a:lnTo>
                  <a:lnTo>
                    <a:pt x="0" y="14"/>
                  </a:lnTo>
                  <a:lnTo>
                    <a:pt x="14" y="0"/>
                  </a:lnTo>
                  <a:close/>
                </a:path>
              </a:pathLst>
            </a:custGeom>
            <a:solidFill>
              <a:srgbClr val="1DB5F4"/>
            </a:solidFill>
            <a:ln w="0">
              <a:solidFill>
                <a:srgbClr val="1DB5F4"/>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1" name="Rectangle 3621">
              <a:extLst>
                <a:ext uri="{FF2B5EF4-FFF2-40B4-BE49-F238E27FC236}">
                  <a16:creationId xmlns:a16="http://schemas.microsoft.com/office/drawing/2014/main" id="{C336F793-653A-4B2D-A52C-FF1291F37DED}"/>
                </a:ext>
              </a:extLst>
            </p:cNvPr>
            <p:cNvSpPr>
              <a:spLocks noChangeArrowheads="1"/>
            </p:cNvSpPr>
            <p:nvPr/>
          </p:nvSpPr>
          <p:spPr bwMode="auto">
            <a:xfrm>
              <a:off x="4834425" y="900981"/>
              <a:ext cx="817566" cy="1020765"/>
            </a:xfrm>
            <a:prstGeom prst="rect">
              <a:avLst/>
            </a:prstGeom>
            <a:solidFill>
              <a:srgbClr val="FFFFFF"/>
            </a:solidFill>
            <a:ln w="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2" name="Rectangle 3623">
              <a:extLst>
                <a:ext uri="{FF2B5EF4-FFF2-40B4-BE49-F238E27FC236}">
                  <a16:creationId xmlns:a16="http://schemas.microsoft.com/office/drawing/2014/main" id="{C2F66236-3264-433A-BA3F-73788E9E203B}"/>
                </a:ext>
              </a:extLst>
            </p:cNvPr>
            <p:cNvSpPr>
              <a:spLocks noChangeArrowheads="1"/>
            </p:cNvSpPr>
            <p:nvPr/>
          </p:nvSpPr>
          <p:spPr bwMode="auto">
            <a:xfrm>
              <a:off x="4969347" y="1120055"/>
              <a:ext cx="544513" cy="50800"/>
            </a:xfrm>
            <a:prstGeom prst="rect">
              <a:avLst/>
            </a:prstGeom>
            <a:solidFill>
              <a:srgbClr val="DFE6E5"/>
            </a:solidFill>
            <a:ln w="0">
              <a:solidFill>
                <a:srgbClr val="DFE6E5"/>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3" name="Rectangle 3624">
              <a:extLst>
                <a:ext uri="{FF2B5EF4-FFF2-40B4-BE49-F238E27FC236}">
                  <a16:creationId xmlns:a16="http://schemas.microsoft.com/office/drawing/2014/main" id="{04C3BAC3-4934-48D7-97D2-AFC55A8EA953}"/>
                </a:ext>
              </a:extLst>
            </p:cNvPr>
            <p:cNvSpPr>
              <a:spLocks noChangeArrowheads="1"/>
            </p:cNvSpPr>
            <p:nvPr/>
          </p:nvSpPr>
          <p:spPr bwMode="auto">
            <a:xfrm>
              <a:off x="4969347" y="1266105"/>
              <a:ext cx="544513" cy="50800"/>
            </a:xfrm>
            <a:prstGeom prst="rect">
              <a:avLst/>
            </a:prstGeom>
            <a:solidFill>
              <a:srgbClr val="DFE6E5"/>
            </a:solidFill>
            <a:ln w="0">
              <a:solidFill>
                <a:srgbClr val="DFE6E5"/>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4" name="Rectangle 3625">
              <a:extLst>
                <a:ext uri="{FF2B5EF4-FFF2-40B4-BE49-F238E27FC236}">
                  <a16:creationId xmlns:a16="http://schemas.microsoft.com/office/drawing/2014/main" id="{367FCAE5-5AE0-4500-B182-6F7B543D30E7}"/>
                </a:ext>
              </a:extLst>
            </p:cNvPr>
            <p:cNvSpPr>
              <a:spLocks noChangeArrowheads="1"/>
            </p:cNvSpPr>
            <p:nvPr/>
          </p:nvSpPr>
          <p:spPr bwMode="auto">
            <a:xfrm>
              <a:off x="4969347" y="1412155"/>
              <a:ext cx="544513" cy="52388"/>
            </a:xfrm>
            <a:prstGeom prst="rect">
              <a:avLst/>
            </a:prstGeom>
            <a:solidFill>
              <a:srgbClr val="DFE6E5"/>
            </a:solidFill>
            <a:ln w="0">
              <a:solidFill>
                <a:srgbClr val="DFE6E5"/>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5" name="Freeform 3626">
              <a:extLst>
                <a:ext uri="{FF2B5EF4-FFF2-40B4-BE49-F238E27FC236}">
                  <a16:creationId xmlns:a16="http://schemas.microsoft.com/office/drawing/2014/main" id="{68F81C20-B021-44E0-9D7E-5D07095F19D6}"/>
                </a:ext>
              </a:extLst>
            </p:cNvPr>
            <p:cNvSpPr>
              <a:spLocks/>
            </p:cNvSpPr>
            <p:nvPr/>
          </p:nvSpPr>
          <p:spPr bwMode="auto">
            <a:xfrm>
              <a:off x="5245572" y="1558205"/>
              <a:ext cx="333375" cy="331788"/>
            </a:xfrm>
            <a:custGeom>
              <a:avLst/>
              <a:gdLst>
                <a:gd name="T0" fmla="*/ 104 w 210"/>
                <a:gd name="T1" fmla="*/ 0 h 209"/>
                <a:gd name="T2" fmla="*/ 130 w 210"/>
                <a:gd name="T3" fmla="*/ 2 h 209"/>
                <a:gd name="T4" fmla="*/ 151 w 210"/>
                <a:gd name="T5" fmla="*/ 11 h 209"/>
                <a:gd name="T6" fmla="*/ 171 w 210"/>
                <a:gd name="T7" fmla="*/ 23 h 209"/>
                <a:gd name="T8" fmla="*/ 187 w 210"/>
                <a:gd name="T9" fmla="*/ 39 h 209"/>
                <a:gd name="T10" fmla="*/ 199 w 210"/>
                <a:gd name="T11" fmla="*/ 59 h 209"/>
                <a:gd name="T12" fmla="*/ 207 w 210"/>
                <a:gd name="T13" fmla="*/ 80 h 209"/>
                <a:gd name="T14" fmla="*/ 210 w 210"/>
                <a:gd name="T15" fmla="*/ 104 h 209"/>
                <a:gd name="T16" fmla="*/ 207 w 210"/>
                <a:gd name="T17" fmla="*/ 128 h 209"/>
                <a:gd name="T18" fmla="*/ 199 w 210"/>
                <a:gd name="T19" fmla="*/ 150 h 209"/>
                <a:gd name="T20" fmla="*/ 187 w 210"/>
                <a:gd name="T21" fmla="*/ 170 h 209"/>
                <a:gd name="T22" fmla="*/ 171 w 210"/>
                <a:gd name="T23" fmla="*/ 186 h 209"/>
                <a:gd name="T24" fmla="*/ 151 w 210"/>
                <a:gd name="T25" fmla="*/ 198 h 209"/>
                <a:gd name="T26" fmla="*/ 130 w 210"/>
                <a:gd name="T27" fmla="*/ 207 h 209"/>
                <a:gd name="T28" fmla="*/ 104 w 210"/>
                <a:gd name="T29" fmla="*/ 209 h 209"/>
                <a:gd name="T30" fmla="*/ 80 w 210"/>
                <a:gd name="T31" fmla="*/ 207 h 209"/>
                <a:gd name="T32" fmla="*/ 59 w 210"/>
                <a:gd name="T33" fmla="*/ 198 h 209"/>
                <a:gd name="T34" fmla="*/ 39 w 210"/>
                <a:gd name="T35" fmla="*/ 186 h 209"/>
                <a:gd name="T36" fmla="*/ 23 w 210"/>
                <a:gd name="T37" fmla="*/ 170 h 209"/>
                <a:gd name="T38" fmla="*/ 11 w 210"/>
                <a:gd name="T39" fmla="*/ 150 h 209"/>
                <a:gd name="T40" fmla="*/ 3 w 210"/>
                <a:gd name="T41" fmla="*/ 128 h 209"/>
                <a:gd name="T42" fmla="*/ 0 w 210"/>
                <a:gd name="T43" fmla="*/ 104 h 209"/>
                <a:gd name="T44" fmla="*/ 3 w 210"/>
                <a:gd name="T45" fmla="*/ 80 h 209"/>
                <a:gd name="T46" fmla="*/ 11 w 210"/>
                <a:gd name="T47" fmla="*/ 59 h 209"/>
                <a:gd name="T48" fmla="*/ 23 w 210"/>
                <a:gd name="T49" fmla="*/ 39 h 209"/>
                <a:gd name="T50" fmla="*/ 39 w 210"/>
                <a:gd name="T51" fmla="*/ 23 h 209"/>
                <a:gd name="T52" fmla="*/ 59 w 210"/>
                <a:gd name="T53" fmla="*/ 11 h 209"/>
                <a:gd name="T54" fmla="*/ 80 w 210"/>
                <a:gd name="T55" fmla="*/ 2 h 209"/>
                <a:gd name="T56" fmla="*/ 104 w 210"/>
                <a:gd name="T57"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0" h="209">
                  <a:moveTo>
                    <a:pt x="104" y="0"/>
                  </a:moveTo>
                  <a:lnTo>
                    <a:pt x="130" y="2"/>
                  </a:lnTo>
                  <a:lnTo>
                    <a:pt x="151" y="11"/>
                  </a:lnTo>
                  <a:lnTo>
                    <a:pt x="171" y="23"/>
                  </a:lnTo>
                  <a:lnTo>
                    <a:pt x="187" y="39"/>
                  </a:lnTo>
                  <a:lnTo>
                    <a:pt x="199" y="59"/>
                  </a:lnTo>
                  <a:lnTo>
                    <a:pt x="207" y="80"/>
                  </a:lnTo>
                  <a:lnTo>
                    <a:pt x="210" y="104"/>
                  </a:lnTo>
                  <a:lnTo>
                    <a:pt x="207" y="128"/>
                  </a:lnTo>
                  <a:lnTo>
                    <a:pt x="199" y="150"/>
                  </a:lnTo>
                  <a:lnTo>
                    <a:pt x="187" y="170"/>
                  </a:lnTo>
                  <a:lnTo>
                    <a:pt x="171" y="186"/>
                  </a:lnTo>
                  <a:lnTo>
                    <a:pt x="151" y="198"/>
                  </a:lnTo>
                  <a:lnTo>
                    <a:pt x="130" y="207"/>
                  </a:lnTo>
                  <a:lnTo>
                    <a:pt x="104" y="209"/>
                  </a:lnTo>
                  <a:lnTo>
                    <a:pt x="80" y="207"/>
                  </a:lnTo>
                  <a:lnTo>
                    <a:pt x="59" y="198"/>
                  </a:lnTo>
                  <a:lnTo>
                    <a:pt x="39" y="186"/>
                  </a:lnTo>
                  <a:lnTo>
                    <a:pt x="23" y="170"/>
                  </a:lnTo>
                  <a:lnTo>
                    <a:pt x="11" y="150"/>
                  </a:lnTo>
                  <a:lnTo>
                    <a:pt x="3" y="128"/>
                  </a:lnTo>
                  <a:lnTo>
                    <a:pt x="0" y="104"/>
                  </a:lnTo>
                  <a:lnTo>
                    <a:pt x="3" y="80"/>
                  </a:lnTo>
                  <a:lnTo>
                    <a:pt x="11" y="59"/>
                  </a:lnTo>
                  <a:lnTo>
                    <a:pt x="23" y="39"/>
                  </a:lnTo>
                  <a:lnTo>
                    <a:pt x="39" y="23"/>
                  </a:lnTo>
                  <a:lnTo>
                    <a:pt x="59" y="11"/>
                  </a:lnTo>
                  <a:lnTo>
                    <a:pt x="80" y="2"/>
                  </a:lnTo>
                  <a:lnTo>
                    <a:pt x="104"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6" name="Freeform 3627">
              <a:extLst>
                <a:ext uri="{FF2B5EF4-FFF2-40B4-BE49-F238E27FC236}">
                  <a16:creationId xmlns:a16="http://schemas.microsoft.com/office/drawing/2014/main" id="{3DEF3EF8-69FD-4FFE-B109-A7D7944140C3}"/>
                </a:ext>
              </a:extLst>
            </p:cNvPr>
            <p:cNvSpPr>
              <a:spLocks/>
            </p:cNvSpPr>
            <p:nvPr/>
          </p:nvSpPr>
          <p:spPr bwMode="auto">
            <a:xfrm>
              <a:off x="5282084" y="1591543"/>
              <a:ext cx="260350" cy="263525"/>
            </a:xfrm>
            <a:custGeom>
              <a:avLst/>
              <a:gdLst>
                <a:gd name="T0" fmla="*/ 81 w 164"/>
                <a:gd name="T1" fmla="*/ 0 h 166"/>
                <a:gd name="T2" fmla="*/ 104 w 164"/>
                <a:gd name="T3" fmla="*/ 4 h 166"/>
                <a:gd name="T4" fmla="*/ 124 w 164"/>
                <a:gd name="T5" fmla="*/ 12 h 166"/>
                <a:gd name="T6" fmla="*/ 140 w 164"/>
                <a:gd name="T7" fmla="*/ 24 h 166"/>
                <a:gd name="T8" fmla="*/ 153 w 164"/>
                <a:gd name="T9" fmla="*/ 42 h 166"/>
                <a:gd name="T10" fmla="*/ 162 w 164"/>
                <a:gd name="T11" fmla="*/ 62 h 166"/>
                <a:gd name="T12" fmla="*/ 164 w 164"/>
                <a:gd name="T13" fmla="*/ 83 h 166"/>
                <a:gd name="T14" fmla="*/ 162 w 164"/>
                <a:gd name="T15" fmla="*/ 105 h 166"/>
                <a:gd name="T16" fmla="*/ 153 w 164"/>
                <a:gd name="T17" fmla="*/ 125 h 166"/>
                <a:gd name="T18" fmla="*/ 140 w 164"/>
                <a:gd name="T19" fmla="*/ 142 h 166"/>
                <a:gd name="T20" fmla="*/ 124 w 164"/>
                <a:gd name="T21" fmla="*/ 155 h 166"/>
                <a:gd name="T22" fmla="*/ 104 w 164"/>
                <a:gd name="T23" fmla="*/ 163 h 166"/>
                <a:gd name="T24" fmla="*/ 81 w 164"/>
                <a:gd name="T25" fmla="*/ 166 h 166"/>
                <a:gd name="T26" fmla="*/ 60 w 164"/>
                <a:gd name="T27" fmla="*/ 163 h 166"/>
                <a:gd name="T28" fmla="*/ 40 w 164"/>
                <a:gd name="T29" fmla="*/ 155 h 166"/>
                <a:gd name="T30" fmla="*/ 24 w 164"/>
                <a:gd name="T31" fmla="*/ 142 h 166"/>
                <a:gd name="T32" fmla="*/ 11 w 164"/>
                <a:gd name="T33" fmla="*/ 125 h 166"/>
                <a:gd name="T34" fmla="*/ 2 w 164"/>
                <a:gd name="T35" fmla="*/ 105 h 166"/>
                <a:gd name="T36" fmla="*/ 0 w 164"/>
                <a:gd name="T37" fmla="*/ 83 h 166"/>
                <a:gd name="T38" fmla="*/ 2 w 164"/>
                <a:gd name="T39" fmla="*/ 62 h 166"/>
                <a:gd name="T40" fmla="*/ 11 w 164"/>
                <a:gd name="T41" fmla="*/ 42 h 166"/>
                <a:gd name="T42" fmla="*/ 24 w 164"/>
                <a:gd name="T43" fmla="*/ 24 h 166"/>
                <a:gd name="T44" fmla="*/ 40 w 164"/>
                <a:gd name="T45" fmla="*/ 12 h 166"/>
                <a:gd name="T46" fmla="*/ 60 w 164"/>
                <a:gd name="T47" fmla="*/ 4 h 166"/>
                <a:gd name="T48" fmla="*/ 81 w 164"/>
                <a:gd name="T4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4" h="166">
                  <a:moveTo>
                    <a:pt x="81" y="0"/>
                  </a:moveTo>
                  <a:lnTo>
                    <a:pt x="104" y="4"/>
                  </a:lnTo>
                  <a:lnTo>
                    <a:pt x="124" y="12"/>
                  </a:lnTo>
                  <a:lnTo>
                    <a:pt x="140" y="24"/>
                  </a:lnTo>
                  <a:lnTo>
                    <a:pt x="153" y="42"/>
                  </a:lnTo>
                  <a:lnTo>
                    <a:pt x="162" y="62"/>
                  </a:lnTo>
                  <a:lnTo>
                    <a:pt x="164" y="83"/>
                  </a:lnTo>
                  <a:lnTo>
                    <a:pt x="162" y="105"/>
                  </a:lnTo>
                  <a:lnTo>
                    <a:pt x="153" y="125"/>
                  </a:lnTo>
                  <a:lnTo>
                    <a:pt x="140" y="142"/>
                  </a:lnTo>
                  <a:lnTo>
                    <a:pt x="124" y="155"/>
                  </a:lnTo>
                  <a:lnTo>
                    <a:pt x="104" y="163"/>
                  </a:lnTo>
                  <a:lnTo>
                    <a:pt x="81" y="166"/>
                  </a:lnTo>
                  <a:lnTo>
                    <a:pt x="60" y="163"/>
                  </a:lnTo>
                  <a:lnTo>
                    <a:pt x="40" y="155"/>
                  </a:lnTo>
                  <a:lnTo>
                    <a:pt x="24" y="142"/>
                  </a:lnTo>
                  <a:lnTo>
                    <a:pt x="11" y="125"/>
                  </a:lnTo>
                  <a:lnTo>
                    <a:pt x="2" y="105"/>
                  </a:lnTo>
                  <a:lnTo>
                    <a:pt x="0" y="83"/>
                  </a:lnTo>
                  <a:lnTo>
                    <a:pt x="2" y="62"/>
                  </a:lnTo>
                  <a:lnTo>
                    <a:pt x="11" y="42"/>
                  </a:lnTo>
                  <a:lnTo>
                    <a:pt x="24" y="24"/>
                  </a:lnTo>
                  <a:lnTo>
                    <a:pt x="40" y="12"/>
                  </a:lnTo>
                  <a:lnTo>
                    <a:pt x="60" y="4"/>
                  </a:lnTo>
                  <a:lnTo>
                    <a:pt x="81" y="0"/>
                  </a:lnTo>
                  <a:close/>
                </a:path>
              </a:pathLst>
            </a:custGeom>
            <a:solidFill>
              <a:srgbClr val="FB3752"/>
            </a:solidFill>
            <a:ln w="0">
              <a:solidFill>
                <a:srgbClr val="FB375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7" name="Freeform 3628">
              <a:extLst>
                <a:ext uri="{FF2B5EF4-FFF2-40B4-BE49-F238E27FC236}">
                  <a16:creationId xmlns:a16="http://schemas.microsoft.com/office/drawing/2014/main" id="{5DDFF898-2645-4437-B693-91E0E03058F1}"/>
                </a:ext>
              </a:extLst>
            </p:cNvPr>
            <p:cNvSpPr>
              <a:spLocks/>
            </p:cNvSpPr>
            <p:nvPr/>
          </p:nvSpPr>
          <p:spPr bwMode="auto">
            <a:xfrm>
              <a:off x="5356697" y="1889993"/>
              <a:ext cx="111125" cy="130175"/>
            </a:xfrm>
            <a:custGeom>
              <a:avLst/>
              <a:gdLst>
                <a:gd name="T0" fmla="*/ 0 w 70"/>
                <a:gd name="T1" fmla="*/ 0 h 82"/>
                <a:gd name="T2" fmla="*/ 70 w 70"/>
                <a:gd name="T3" fmla="*/ 0 h 82"/>
                <a:gd name="T4" fmla="*/ 70 w 70"/>
                <a:gd name="T5" fmla="*/ 82 h 82"/>
                <a:gd name="T6" fmla="*/ 36 w 70"/>
                <a:gd name="T7" fmla="*/ 57 h 82"/>
                <a:gd name="T8" fmla="*/ 0 w 70"/>
                <a:gd name="T9" fmla="*/ 82 h 82"/>
                <a:gd name="T10" fmla="*/ 0 w 70"/>
                <a:gd name="T11" fmla="*/ 0 h 82"/>
              </a:gdLst>
              <a:ahLst/>
              <a:cxnLst>
                <a:cxn ang="0">
                  <a:pos x="T0" y="T1"/>
                </a:cxn>
                <a:cxn ang="0">
                  <a:pos x="T2" y="T3"/>
                </a:cxn>
                <a:cxn ang="0">
                  <a:pos x="T4" y="T5"/>
                </a:cxn>
                <a:cxn ang="0">
                  <a:pos x="T6" y="T7"/>
                </a:cxn>
                <a:cxn ang="0">
                  <a:pos x="T8" y="T9"/>
                </a:cxn>
                <a:cxn ang="0">
                  <a:pos x="T10" y="T11"/>
                </a:cxn>
              </a:cxnLst>
              <a:rect l="0" t="0" r="r" b="b"/>
              <a:pathLst>
                <a:path w="70" h="82">
                  <a:moveTo>
                    <a:pt x="0" y="0"/>
                  </a:moveTo>
                  <a:lnTo>
                    <a:pt x="70" y="0"/>
                  </a:lnTo>
                  <a:lnTo>
                    <a:pt x="70" y="82"/>
                  </a:lnTo>
                  <a:lnTo>
                    <a:pt x="36" y="57"/>
                  </a:lnTo>
                  <a:lnTo>
                    <a:pt x="0" y="82"/>
                  </a:lnTo>
                  <a:lnTo>
                    <a:pt x="0" y="0"/>
                  </a:lnTo>
                  <a:close/>
                </a:path>
              </a:pathLst>
            </a:custGeom>
            <a:solidFill>
              <a:srgbClr val="FB3752"/>
            </a:solidFill>
            <a:ln w="0">
              <a:solidFill>
                <a:srgbClr val="FB375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8" name="Freeform 3629">
              <a:extLst>
                <a:ext uri="{FF2B5EF4-FFF2-40B4-BE49-F238E27FC236}">
                  <a16:creationId xmlns:a16="http://schemas.microsoft.com/office/drawing/2014/main" id="{F2162628-3BF4-40BC-BEB3-86DB1070136C}"/>
                </a:ext>
              </a:extLst>
            </p:cNvPr>
            <p:cNvSpPr>
              <a:spLocks noEditPoints="1"/>
            </p:cNvSpPr>
            <p:nvPr/>
          </p:nvSpPr>
          <p:spPr bwMode="auto">
            <a:xfrm>
              <a:off x="5215409" y="1528043"/>
              <a:ext cx="393700" cy="393700"/>
            </a:xfrm>
            <a:custGeom>
              <a:avLst/>
              <a:gdLst>
                <a:gd name="T0" fmla="*/ 80 w 248"/>
                <a:gd name="T1" fmla="*/ 33 h 248"/>
                <a:gd name="T2" fmla="*/ 34 w 248"/>
                <a:gd name="T3" fmla="*/ 80 h 248"/>
                <a:gd name="T4" fmla="*/ 26 w 248"/>
                <a:gd name="T5" fmla="*/ 146 h 248"/>
                <a:gd name="T6" fmla="*/ 61 w 248"/>
                <a:gd name="T7" fmla="*/ 202 h 248"/>
                <a:gd name="T8" fmla="*/ 123 w 248"/>
                <a:gd name="T9" fmla="*/ 224 h 248"/>
                <a:gd name="T10" fmla="*/ 187 w 248"/>
                <a:gd name="T11" fmla="*/ 202 h 248"/>
                <a:gd name="T12" fmla="*/ 222 w 248"/>
                <a:gd name="T13" fmla="*/ 146 h 248"/>
                <a:gd name="T14" fmla="*/ 214 w 248"/>
                <a:gd name="T15" fmla="*/ 80 h 248"/>
                <a:gd name="T16" fmla="*/ 168 w 248"/>
                <a:gd name="T17" fmla="*/ 33 h 248"/>
                <a:gd name="T18" fmla="*/ 123 w 248"/>
                <a:gd name="T19" fmla="*/ 0 h 248"/>
                <a:gd name="T20" fmla="*/ 146 w 248"/>
                <a:gd name="T21" fmla="*/ 11 h 248"/>
                <a:gd name="T22" fmla="*/ 171 w 248"/>
                <a:gd name="T23" fmla="*/ 9 h 248"/>
                <a:gd name="T24" fmla="*/ 188 w 248"/>
                <a:gd name="T25" fmla="*/ 27 h 248"/>
                <a:gd name="T26" fmla="*/ 206 w 248"/>
                <a:gd name="T27" fmla="*/ 33 h 248"/>
                <a:gd name="T28" fmla="*/ 216 w 248"/>
                <a:gd name="T29" fmla="*/ 47 h 248"/>
                <a:gd name="T30" fmla="*/ 226 w 248"/>
                <a:gd name="T31" fmla="*/ 66 h 248"/>
                <a:gd name="T32" fmla="*/ 239 w 248"/>
                <a:gd name="T33" fmla="*/ 84 h 248"/>
                <a:gd name="T34" fmla="*/ 240 w 248"/>
                <a:gd name="T35" fmla="*/ 108 h 248"/>
                <a:gd name="T36" fmla="*/ 246 w 248"/>
                <a:gd name="T37" fmla="*/ 131 h 248"/>
                <a:gd name="T38" fmla="*/ 237 w 248"/>
                <a:gd name="T39" fmla="*/ 154 h 248"/>
                <a:gd name="T40" fmla="*/ 233 w 248"/>
                <a:gd name="T41" fmla="*/ 177 h 248"/>
                <a:gd name="T42" fmla="*/ 217 w 248"/>
                <a:gd name="T43" fmla="*/ 193 h 248"/>
                <a:gd name="T44" fmla="*/ 212 w 248"/>
                <a:gd name="T45" fmla="*/ 211 h 248"/>
                <a:gd name="T46" fmla="*/ 193 w 248"/>
                <a:gd name="T47" fmla="*/ 217 h 248"/>
                <a:gd name="T48" fmla="*/ 177 w 248"/>
                <a:gd name="T49" fmla="*/ 232 h 248"/>
                <a:gd name="T50" fmla="*/ 155 w 248"/>
                <a:gd name="T51" fmla="*/ 237 h 248"/>
                <a:gd name="T52" fmla="*/ 132 w 248"/>
                <a:gd name="T53" fmla="*/ 244 h 248"/>
                <a:gd name="T54" fmla="*/ 109 w 248"/>
                <a:gd name="T55" fmla="*/ 240 h 248"/>
                <a:gd name="T56" fmla="*/ 84 w 248"/>
                <a:gd name="T57" fmla="*/ 238 h 248"/>
                <a:gd name="T58" fmla="*/ 68 w 248"/>
                <a:gd name="T59" fmla="*/ 229 h 248"/>
                <a:gd name="T60" fmla="*/ 55 w 248"/>
                <a:gd name="T61" fmla="*/ 217 h 248"/>
                <a:gd name="T62" fmla="*/ 36 w 248"/>
                <a:gd name="T63" fmla="*/ 211 h 248"/>
                <a:gd name="T64" fmla="*/ 31 w 248"/>
                <a:gd name="T65" fmla="*/ 193 h 248"/>
                <a:gd name="T66" fmla="*/ 19 w 248"/>
                <a:gd name="T67" fmla="*/ 179 h 248"/>
                <a:gd name="T68" fmla="*/ 9 w 248"/>
                <a:gd name="T69" fmla="*/ 163 h 248"/>
                <a:gd name="T70" fmla="*/ 8 w 248"/>
                <a:gd name="T71" fmla="*/ 139 h 248"/>
                <a:gd name="T72" fmla="*/ 2 w 248"/>
                <a:gd name="T73" fmla="*/ 116 h 248"/>
                <a:gd name="T74" fmla="*/ 11 w 248"/>
                <a:gd name="T75" fmla="*/ 93 h 248"/>
                <a:gd name="T76" fmla="*/ 14 w 248"/>
                <a:gd name="T77" fmla="*/ 70 h 248"/>
                <a:gd name="T78" fmla="*/ 31 w 248"/>
                <a:gd name="T79" fmla="*/ 54 h 248"/>
                <a:gd name="T80" fmla="*/ 36 w 248"/>
                <a:gd name="T81" fmla="*/ 36 h 248"/>
                <a:gd name="T82" fmla="*/ 55 w 248"/>
                <a:gd name="T83" fmla="*/ 31 h 248"/>
                <a:gd name="T84" fmla="*/ 68 w 248"/>
                <a:gd name="T85" fmla="*/ 18 h 248"/>
                <a:gd name="T86" fmla="*/ 84 w 248"/>
                <a:gd name="T87" fmla="*/ 9 h 248"/>
                <a:gd name="T88" fmla="*/ 109 w 248"/>
                <a:gd name="T89" fmla="*/ 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8" h="248">
                  <a:moveTo>
                    <a:pt x="123" y="23"/>
                  </a:moveTo>
                  <a:lnTo>
                    <a:pt x="101" y="25"/>
                  </a:lnTo>
                  <a:lnTo>
                    <a:pt x="80" y="33"/>
                  </a:lnTo>
                  <a:lnTo>
                    <a:pt x="61" y="45"/>
                  </a:lnTo>
                  <a:lnTo>
                    <a:pt x="46" y="61"/>
                  </a:lnTo>
                  <a:lnTo>
                    <a:pt x="34" y="80"/>
                  </a:lnTo>
                  <a:lnTo>
                    <a:pt x="26" y="100"/>
                  </a:lnTo>
                  <a:lnTo>
                    <a:pt x="23" y="123"/>
                  </a:lnTo>
                  <a:lnTo>
                    <a:pt x="26" y="146"/>
                  </a:lnTo>
                  <a:lnTo>
                    <a:pt x="34" y="168"/>
                  </a:lnTo>
                  <a:lnTo>
                    <a:pt x="46" y="187"/>
                  </a:lnTo>
                  <a:lnTo>
                    <a:pt x="61" y="202"/>
                  </a:lnTo>
                  <a:lnTo>
                    <a:pt x="80" y="214"/>
                  </a:lnTo>
                  <a:lnTo>
                    <a:pt x="101" y="222"/>
                  </a:lnTo>
                  <a:lnTo>
                    <a:pt x="123" y="224"/>
                  </a:lnTo>
                  <a:lnTo>
                    <a:pt x="147" y="222"/>
                  </a:lnTo>
                  <a:lnTo>
                    <a:pt x="168" y="214"/>
                  </a:lnTo>
                  <a:lnTo>
                    <a:pt x="187" y="202"/>
                  </a:lnTo>
                  <a:lnTo>
                    <a:pt x="202" y="187"/>
                  </a:lnTo>
                  <a:lnTo>
                    <a:pt x="214" y="168"/>
                  </a:lnTo>
                  <a:lnTo>
                    <a:pt x="222" y="146"/>
                  </a:lnTo>
                  <a:lnTo>
                    <a:pt x="225" y="123"/>
                  </a:lnTo>
                  <a:lnTo>
                    <a:pt x="222" y="100"/>
                  </a:lnTo>
                  <a:lnTo>
                    <a:pt x="214" y="80"/>
                  </a:lnTo>
                  <a:lnTo>
                    <a:pt x="202" y="61"/>
                  </a:lnTo>
                  <a:lnTo>
                    <a:pt x="187" y="45"/>
                  </a:lnTo>
                  <a:lnTo>
                    <a:pt x="168" y="33"/>
                  </a:lnTo>
                  <a:lnTo>
                    <a:pt x="147" y="25"/>
                  </a:lnTo>
                  <a:lnTo>
                    <a:pt x="123" y="23"/>
                  </a:lnTo>
                  <a:close/>
                  <a:moveTo>
                    <a:pt x="123" y="0"/>
                  </a:moveTo>
                  <a:lnTo>
                    <a:pt x="132" y="2"/>
                  </a:lnTo>
                  <a:lnTo>
                    <a:pt x="139" y="8"/>
                  </a:lnTo>
                  <a:lnTo>
                    <a:pt x="146" y="11"/>
                  </a:lnTo>
                  <a:lnTo>
                    <a:pt x="155" y="10"/>
                  </a:lnTo>
                  <a:lnTo>
                    <a:pt x="164" y="9"/>
                  </a:lnTo>
                  <a:lnTo>
                    <a:pt x="171" y="9"/>
                  </a:lnTo>
                  <a:lnTo>
                    <a:pt x="177" y="14"/>
                  </a:lnTo>
                  <a:lnTo>
                    <a:pt x="182" y="22"/>
                  </a:lnTo>
                  <a:lnTo>
                    <a:pt x="188" y="27"/>
                  </a:lnTo>
                  <a:lnTo>
                    <a:pt x="193" y="31"/>
                  </a:lnTo>
                  <a:lnTo>
                    <a:pt x="200" y="32"/>
                  </a:lnTo>
                  <a:lnTo>
                    <a:pt x="206" y="33"/>
                  </a:lnTo>
                  <a:lnTo>
                    <a:pt x="212" y="36"/>
                  </a:lnTo>
                  <a:lnTo>
                    <a:pt x="214" y="42"/>
                  </a:lnTo>
                  <a:lnTo>
                    <a:pt x="216" y="47"/>
                  </a:lnTo>
                  <a:lnTo>
                    <a:pt x="217" y="54"/>
                  </a:lnTo>
                  <a:lnTo>
                    <a:pt x="219" y="60"/>
                  </a:lnTo>
                  <a:lnTo>
                    <a:pt x="226" y="66"/>
                  </a:lnTo>
                  <a:lnTo>
                    <a:pt x="233" y="70"/>
                  </a:lnTo>
                  <a:lnTo>
                    <a:pt x="238" y="76"/>
                  </a:lnTo>
                  <a:lnTo>
                    <a:pt x="239" y="84"/>
                  </a:lnTo>
                  <a:lnTo>
                    <a:pt x="237" y="93"/>
                  </a:lnTo>
                  <a:lnTo>
                    <a:pt x="237" y="102"/>
                  </a:lnTo>
                  <a:lnTo>
                    <a:pt x="240" y="108"/>
                  </a:lnTo>
                  <a:lnTo>
                    <a:pt x="246" y="116"/>
                  </a:lnTo>
                  <a:lnTo>
                    <a:pt x="248" y="123"/>
                  </a:lnTo>
                  <a:lnTo>
                    <a:pt x="246" y="131"/>
                  </a:lnTo>
                  <a:lnTo>
                    <a:pt x="240" y="139"/>
                  </a:lnTo>
                  <a:lnTo>
                    <a:pt x="237" y="146"/>
                  </a:lnTo>
                  <a:lnTo>
                    <a:pt x="237" y="154"/>
                  </a:lnTo>
                  <a:lnTo>
                    <a:pt x="239" y="163"/>
                  </a:lnTo>
                  <a:lnTo>
                    <a:pt x="238" y="170"/>
                  </a:lnTo>
                  <a:lnTo>
                    <a:pt x="233" y="177"/>
                  </a:lnTo>
                  <a:lnTo>
                    <a:pt x="226" y="182"/>
                  </a:lnTo>
                  <a:lnTo>
                    <a:pt x="219" y="188"/>
                  </a:lnTo>
                  <a:lnTo>
                    <a:pt x="217" y="193"/>
                  </a:lnTo>
                  <a:lnTo>
                    <a:pt x="216" y="200"/>
                  </a:lnTo>
                  <a:lnTo>
                    <a:pt x="214" y="206"/>
                  </a:lnTo>
                  <a:lnTo>
                    <a:pt x="212" y="211"/>
                  </a:lnTo>
                  <a:lnTo>
                    <a:pt x="206" y="214"/>
                  </a:lnTo>
                  <a:lnTo>
                    <a:pt x="200" y="215"/>
                  </a:lnTo>
                  <a:lnTo>
                    <a:pt x="193" y="217"/>
                  </a:lnTo>
                  <a:lnTo>
                    <a:pt x="188" y="219"/>
                  </a:lnTo>
                  <a:lnTo>
                    <a:pt x="182" y="225"/>
                  </a:lnTo>
                  <a:lnTo>
                    <a:pt x="177" y="232"/>
                  </a:lnTo>
                  <a:lnTo>
                    <a:pt x="171" y="238"/>
                  </a:lnTo>
                  <a:lnTo>
                    <a:pt x="164" y="238"/>
                  </a:lnTo>
                  <a:lnTo>
                    <a:pt x="155" y="237"/>
                  </a:lnTo>
                  <a:lnTo>
                    <a:pt x="146" y="236"/>
                  </a:lnTo>
                  <a:lnTo>
                    <a:pt x="139" y="240"/>
                  </a:lnTo>
                  <a:lnTo>
                    <a:pt x="132" y="244"/>
                  </a:lnTo>
                  <a:lnTo>
                    <a:pt x="123" y="248"/>
                  </a:lnTo>
                  <a:lnTo>
                    <a:pt x="116" y="244"/>
                  </a:lnTo>
                  <a:lnTo>
                    <a:pt x="109" y="240"/>
                  </a:lnTo>
                  <a:lnTo>
                    <a:pt x="102" y="236"/>
                  </a:lnTo>
                  <a:lnTo>
                    <a:pt x="93" y="237"/>
                  </a:lnTo>
                  <a:lnTo>
                    <a:pt x="84" y="238"/>
                  </a:lnTo>
                  <a:lnTo>
                    <a:pt x="77" y="238"/>
                  </a:lnTo>
                  <a:lnTo>
                    <a:pt x="72" y="235"/>
                  </a:lnTo>
                  <a:lnTo>
                    <a:pt x="68" y="229"/>
                  </a:lnTo>
                  <a:lnTo>
                    <a:pt x="65" y="224"/>
                  </a:lnTo>
                  <a:lnTo>
                    <a:pt x="60" y="219"/>
                  </a:lnTo>
                  <a:lnTo>
                    <a:pt x="55" y="217"/>
                  </a:lnTo>
                  <a:lnTo>
                    <a:pt x="48" y="215"/>
                  </a:lnTo>
                  <a:lnTo>
                    <a:pt x="42" y="214"/>
                  </a:lnTo>
                  <a:lnTo>
                    <a:pt x="36" y="211"/>
                  </a:lnTo>
                  <a:lnTo>
                    <a:pt x="34" y="206"/>
                  </a:lnTo>
                  <a:lnTo>
                    <a:pt x="32" y="200"/>
                  </a:lnTo>
                  <a:lnTo>
                    <a:pt x="31" y="193"/>
                  </a:lnTo>
                  <a:lnTo>
                    <a:pt x="29" y="188"/>
                  </a:lnTo>
                  <a:lnTo>
                    <a:pt x="24" y="183"/>
                  </a:lnTo>
                  <a:lnTo>
                    <a:pt x="19" y="179"/>
                  </a:lnTo>
                  <a:lnTo>
                    <a:pt x="13" y="176"/>
                  </a:lnTo>
                  <a:lnTo>
                    <a:pt x="10" y="170"/>
                  </a:lnTo>
                  <a:lnTo>
                    <a:pt x="9" y="163"/>
                  </a:lnTo>
                  <a:lnTo>
                    <a:pt x="11" y="154"/>
                  </a:lnTo>
                  <a:lnTo>
                    <a:pt x="11" y="146"/>
                  </a:lnTo>
                  <a:lnTo>
                    <a:pt x="8" y="139"/>
                  </a:lnTo>
                  <a:lnTo>
                    <a:pt x="2" y="131"/>
                  </a:lnTo>
                  <a:lnTo>
                    <a:pt x="0" y="123"/>
                  </a:lnTo>
                  <a:lnTo>
                    <a:pt x="2" y="116"/>
                  </a:lnTo>
                  <a:lnTo>
                    <a:pt x="8" y="108"/>
                  </a:lnTo>
                  <a:lnTo>
                    <a:pt x="11" y="102"/>
                  </a:lnTo>
                  <a:lnTo>
                    <a:pt x="11" y="93"/>
                  </a:lnTo>
                  <a:lnTo>
                    <a:pt x="9" y="84"/>
                  </a:lnTo>
                  <a:lnTo>
                    <a:pt x="10" y="76"/>
                  </a:lnTo>
                  <a:lnTo>
                    <a:pt x="14" y="70"/>
                  </a:lnTo>
                  <a:lnTo>
                    <a:pt x="22" y="66"/>
                  </a:lnTo>
                  <a:lnTo>
                    <a:pt x="29" y="60"/>
                  </a:lnTo>
                  <a:lnTo>
                    <a:pt x="31" y="54"/>
                  </a:lnTo>
                  <a:lnTo>
                    <a:pt x="32" y="47"/>
                  </a:lnTo>
                  <a:lnTo>
                    <a:pt x="34" y="42"/>
                  </a:lnTo>
                  <a:lnTo>
                    <a:pt x="36" y="36"/>
                  </a:lnTo>
                  <a:lnTo>
                    <a:pt x="42" y="33"/>
                  </a:lnTo>
                  <a:lnTo>
                    <a:pt x="48" y="32"/>
                  </a:lnTo>
                  <a:lnTo>
                    <a:pt x="55" y="31"/>
                  </a:lnTo>
                  <a:lnTo>
                    <a:pt x="60" y="27"/>
                  </a:lnTo>
                  <a:lnTo>
                    <a:pt x="65" y="24"/>
                  </a:lnTo>
                  <a:lnTo>
                    <a:pt x="68" y="18"/>
                  </a:lnTo>
                  <a:lnTo>
                    <a:pt x="72" y="13"/>
                  </a:lnTo>
                  <a:lnTo>
                    <a:pt x="77" y="9"/>
                  </a:lnTo>
                  <a:lnTo>
                    <a:pt x="84" y="9"/>
                  </a:lnTo>
                  <a:lnTo>
                    <a:pt x="93" y="10"/>
                  </a:lnTo>
                  <a:lnTo>
                    <a:pt x="102" y="11"/>
                  </a:lnTo>
                  <a:lnTo>
                    <a:pt x="109" y="8"/>
                  </a:lnTo>
                  <a:lnTo>
                    <a:pt x="116" y="2"/>
                  </a:lnTo>
                  <a:lnTo>
                    <a:pt x="123" y="0"/>
                  </a:lnTo>
                  <a:close/>
                </a:path>
              </a:pathLst>
            </a:custGeom>
            <a:solidFill>
              <a:srgbClr val="4CECFB"/>
            </a:solidFill>
            <a:ln w="0">
              <a:solidFill>
                <a:srgbClr val="4CECFB"/>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9" name="Freeform 3630">
              <a:extLst>
                <a:ext uri="{FF2B5EF4-FFF2-40B4-BE49-F238E27FC236}">
                  <a16:creationId xmlns:a16="http://schemas.microsoft.com/office/drawing/2014/main" id="{C88798E8-E144-438C-8D27-2E49EF7B7A23}"/>
                </a:ext>
              </a:extLst>
            </p:cNvPr>
            <p:cNvSpPr>
              <a:spLocks/>
            </p:cNvSpPr>
            <p:nvPr/>
          </p:nvSpPr>
          <p:spPr bwMode="auto">
            <a:xfrm>
              <a:off x="5323359" y="1637580"/>
              <a:ext cx="177800" cy="179388"/>
            </a:xfrm>
            <a:custGeom>
              <a:avLst/>
              <a:gdLst>
                <a:gd name="T0" fmla="*/ 55 w 112"/>
                <a:gd name="T1" fmla="*/ 0 h 113"/>
                <a:gd name="T2" fmla="*/ 74 w 112"/>
                <a:gd name="T3" fmla="*/ 3 h 113"/>
                <a:gd name="T4" fmla="*/ 89 w 112"/>
                <a:gd name="T5" fmla="*/ 11 h 113"/>
                <a:gd name="T6" fmla="*/ 101 w 112"/>
                <a:gd name="T7" fmla="*/ 23 h 113"/>
                <a:gd name="T8" fmla="*/ 110 w 112"/>
                <a:gd name="T9" fmla="*/ 38 h 113"/>
                <a:gd name="T10" fmla="*/ 112 w 112"/>
                <a:gd name="T11" fmla="*/ 57 h 113"/>
                <a:gd name="T12" fmla="*/ 110 w 112"/>
                <a:gd name="T13" fmla="*/ 74 h 113"/>
                <a:gd name="T14" fmla="*/ 101 w 112"/>
                <a:gd name="T15" fmla="*/ 89 h 113"/>
                <a:gd name="T16" fmla="*/ 89 w 112"/>
                <a:gd name="T17" fmla="*/ 102 h 113"/>
                <a:gd name="T18" fmla="*/ 74 w 112"/>
                <a:gd name="T19" fmla="*/ 110 h 113"/>
                <a:gd name="T20" fmla="*/ 55 w 112"/>
                <a:gd name="T21" fmla="*/ 113 h 113"/>
                <a:gd name="T22" fmla="*/ 38 w 112"/>
                <a:gd name="T23" fmla="*/ 110 h 113"/>
                <a:gd name="T24" fmla="*/ 23 w 112"/>
                <a:gd name="T25" fmla="*/ 102 h 113"/>
                <a:gd name="T26" fmla="*/ 11 w 112"/>
                <a:gd name="T27" fmla="*/ 89 h 113"/>
                <a:gd name="T28" fmla="*/ 2 w 112"/>
                <a:gd name="T29" fmla="*/ 74 h 113"/>
                <a:gd name="T30" fmla="*/ 0 w 112"/>
                <a:gd name="T31" fmla="*/ 57 h 113"/>
                <a:gd name="T32" fmla="*/ 2 w 112"/>
                <a:gd name="T33" fmla="*/ 38 h 113"/>
                <a:gd name="T34" fmla="*/ 11 w 112"/>
                <a:gd name="T35" fmla="*/ 23 h 113"/>
                <a:gd name="T36" fmla="*/ 23 w 112"/>
                <a:gd name="T37" fmla="*/ 11 h 113"/>
                <a:gd name="T38" fmla="*/ 38 w 112"/>
                <a:gd name="T39" fmla="*/ 3 h 113"/>
                <a:gd name="T40" fmla="*/ 55 w 112"/>
                <a:gd name="T41"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113">
                  <a:moveTo>
                    <a:pt x="55" y="0"/>
                  </a:moveTo>
                  <a:lnTo>
                    <a:pt x="74" y="3"/>
                  </a:lnTo>
                  <a:lnTo>
                    <a:pt x="89" y="11"/>
                  </a:lnTo>
                  <a:lnTo>
                    <a:pt x="101" y="23"/>
                  </a:lnTo>
                  <a:lnTo>
                    <a:pt x="110" y="38"/>
                  </a:lnTo>
                  <a:lnTo>
                    <a:pt x="112" y="57"/>
                  </a:lnTo>
                  <a:lnTo>
                    <a:pt x="110" y="74"/>
                  </a:lnTo>
                  <a:lnTo>
                    <a:pt x="101" y="89"/>
                  </a:lnTo>
                  <a:lnTo>
                    <a:pt x="89" y="102"/>
                  </a:lnTo>
                  <a:lnTo>
                    <a:pt x="74" y="110"/>
                  </a:lnTo>
                  <a:lnTo>
                    <a:pt x="55" y="113"/>
                  </a:lnTo>
                  <a:lnTo>
                    <a:pt x="38" y="110"/>
                  </a:lnTo>
                  <a:lnTo>
                    <a:pt x="23" y="102"/>
                  </a:lnTo>
                  <a:lnTo>
                    <a:pt x="11" y="89"/>
                  </a:lnTo>
                  <a:lnTo>
                    <a:pt x="2" y="74"/>
                  </a:lnTo>
                  <a:lnTo>
                    <a:pt x="0" y="57"/>
                  </a:lnTo>
                  <a:lnTo>
                    <a:pt x="2" y="38"/>
                  </a:lnTo>
                  <a:lnTo>
                    <a:pt x="11" y="23"/>
                  </a:lnTo>
                  <a:lnTo>
                    <a:pt x="23" y="11"/>
                  </a:lnTo>
                  <a:lnTo>
                    <a:pt x="38" y="3"/>
                  </a:lnTo>
                  <a:lnTo>
                    <a:pt x="55" y="0"/>
                  </a:lnTo>
                  <a:close/>
                </a:path>
              </a:pathLst>
            </a:custGeom>
            <a:solidFill>
              <a:srgbClr val="F51728"/>
            </a:solidFill>
            <a:ln w="0">
              <a:solidFill>
                <a:srgbClr val="F51728"/>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93" name="Group 3">
            <a:extLst>
              <a:ext uri="{FF2B5EF4-FFF2-40B4-BE49-F238E27FC236}">
                <a16:creationId xmlns:a16="http://schemas.microsoft.com/office/drawing/2014/main" id="{507F0126-D920-4BCD-9EED-2CFFD05720DA}"/>
              </a:ext>
            </a:extLst>
          </p:cNvPr>
          <p:cNvGrpSpPr/>
          <p:nvPr/>
        </p:nvGrpSpPr>
        <p:grpSpPr>
          <a:xfrm>
            <a:off x="240331" y="2870993"/>
            <a:ext cx="879800" cy="881111"/>
            <a:chOff x="6633093" y="343643"/>
            <a:chExt cx="879800" cy="881111"/>
          </a:xfrm>
        </p:grpSpPr>
        <p:sp>
          <p:nvSpPr>
            <p:cNvPr id="394" name="Oval 9">
              <a:extLst>
                <a:ext uri="{FF2B5EF4-FFF2-40B4-BE49-F238E27FC236}">
                  <a16:creationId xmlns:a16="http://schemas.microsoft.com/office/drawing/2014/main" id="{E3B29C2B-90FE-43A0-BDC4-CD95E12FDA1A}"/>
                </a:ext>
              </a:extLst>
            </p:cNvPr>
            <p:cNvSpPr>
              <a:spLocks noChangeArrowheads="1"/>
            </p:cNvSpPr>
            <p:nvPr/>
          </p:nvSpPr>
          <p:spPr bwMode="auto">
            <a:xfrm>
              <a:off x="6633093" y="343643"/>
              <a:ext cx="879800" cy="881111"/>
            </a:xfrm>
            <a:prstGeom prst="ellipse">
              <a:avLst/>
            </a:prstGeom>
            <a:solidFill>
              <a:srgbClr val="A6DAE9"/>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95" name="Freeform 489">
              <a:extLst>
                <a:ext uri="{FF2B5EF4-FFF2-40B4-BE49-F238E27FC236}">
                  <a16:creationId xmlns:a16="http://schemas.microsoft.com/office/drawing/2014/main" id="{F519F50E-63F6-493F-B2EA-E8BFAC0B57BB}"/>
                </a:ext>
              </a:extLst>
            </p:cNvPr>
            <p:cNvSpPr>
              <a:spLocks/>
            </p:cNvSpPr>
            <p:nvPr/>
          </p:nvSpPr>
          <p:spPr bwMode="auto">
            <a:xfrm>
              <a:off x="6828458" y="537042"/>
              <a:ext cx="665422" cy="667389"/>
            </a:xfrm>
            <a:custGeom>
              <a:avLst/>
              <a:gdLst/>
              <a:ahLst/>
              <a:cxnLst>
                <a:cxn ang="0">
                  <a:pos x="278" y="89"/>
                </a:cxn>
                <a:cxn ang="0">
                  <a:pos x="278" y="89"/>
                </a:cxn>
                <a:cxn ang="0">
                  <a:pos x="276" y="88"/>
                </a:cxn>
                <a:cxn ang="0">
                  <a:pos x="252" y="64"/>
                </a:cxn>
                <a:cxn ang="0">
                  <a:pos x="249" y="61"/>
                </a:cxn>
                <a:cxn ang="0">
                  <a:pos x="225" y="47"/>
                </a:cxn>
                <a:cxn ang="0">
                  <a:pos x="216" y="50"/>
                </a:cxn>
                <a:cxn ang="0">
                  <a:pos x="211" y="58"/>
                </a:cxn>
                <a:cxn ang="0">
                  <a:pos x="190" y="37"/>
                </a:cxn>
                <a:cxn ang="0">
                  <a:pos x="186" y="32"/>
                </a:cxn>
                <a:cxn ang="0">
                  <a:pos x="109" y="0"/>
                </a:cxn>
                <a:cxn ang="0">
                  <a:pos x="32" y="32"/>
                </a:cxn>
                <a:cxn ang="0">
                  <a:pos x="0" y="109"/>
                </a:cxn>
                <a:cxn ang="0">
                  <a:pos x="35" y="189"/>
                </a:cxn>
                <a:cxn ang="0">
                  <a:pos x="60" y="214"/>
                </a:cxn>
                <a:cxn ang="0">
                  <a:pos x="51" y="219"/>
                </a:cxn>
                <a:cxn ang="0">
                  <a:pos x="48" y="229"/>
                </a:cxn>
                <a:cxn ang="0">
                  <a:pos x="62" y="253"/>
                </a:cxn>
                <a:cxn ang="0">
                  <a:pos x="64" y="255"/>
                </a:cxn>
                <a:cxn ang="0">
                  <a:pos x="64" y="255"/>
                </a:cxn>
                <a:cxn ang="0">
                  <a:pos x="240" y="431"/>
                </a:cxn>
                <a:cxn ang="0">
                  <a:pos x="430" y="240"/>
                </a:cxn>
                <a:cxn ang="0">
                  <a:pos x="278" y="89"/>
                </a:cxn>
              </a:cxnLst>
              <a:rect l="0" t="0" r="r" b="b"/>
              <a:pathLst>
                <a:path w="430" h="431">
                  <a:moveTo>
                    <a:pt x="278" y="89"/>
                  </a:moveTo>
                  <a:cubicBezTo>
                    <a:pt x="278" y="89"/>
                    <a:pt x="278" y="89"/>
                    <a:pt x="278" y="89"/>
                  </a:cubicBezTo>
                  <a:cubicBezTo>
                    <a:pt x="277" y="88"/>
                    <a:pt x="277" y="88"/>
                    <a:pt x="276" y="88"/>
                  </a:cubicBezTo>
                  <a:cubicBezTo>
                    <a:pt x="252" y="64"/>
                    <a:pt x="252" y="64"/>
                    <a:pt x="252" y="64"/>
                  </a:cubicBezTo>
                  <a:cubicBezTo>
                    <a:pt x="251" y="63"/>
                    <a:pt x="250" y="62"/>
                    <a:pt x="249" y="61"/>
                  </a:cubicBezTo>
                  <a:cubicBezTo>
                    <a:pt x="225" y="47"/>
                    <a:pt x="225" y="47"/>
                    <a:pt x="225" y="47"/>
                  </a:cubicBezTo>
                  <a:cubicBezTo>
                    <a:pt x="222" y="46"/>
                    <a:pt x="218" y="47"/>
                    <a:pt x="216" y="50"/>
                  </a:cubicBezTo>
                  <a:cubicBezTo>
                    <a:pt x="211" y="58"/>
                    <a:pt x="211" y="58"/>
                    <a:pt x="211" y="58"/>
                  </a:cubicBezTo>
                  <a:cubicBezTo>
                    <a:pt x="190" y="37"/>
                    <a:pt x="190" y="37"/>
                    <a:pt x="190" y="37"/>
                  </a:cubicBezTo>
                  <a:cubicBezTo>
                    <a:pt x="188" y="35"/>
                    <a:pt x="187" y="34"/>
                    <a:pt x="186" y="32"/>
                  </a:cubicBezTo>
                  <a:cubicBezTo>
                    <a:pt x="165" y="12"/>
                    <a:pt x="138" y="0"/>
                    <a:pt x="109" y="0"/>
                  </a:cubicBezTo>
                  <a:cubicBezTo>
                    <a:pt x="80" y="0"/>
                    <a:pt x="52" y="12"/>
                    <a:pt x="32" y="32"/>
                  </a:cubicBezTo>
                  <a:cubicBezTo>
                    <a:pt x="11" y="53"/>
                    <a:pt x="0" y="80"/>
                    <a:pt x="0" y="109"/>
                  </a:cubicBezTo>
                  <a:cubicBezTo>
                    <a:pt x="0" y="141"/>
                    <a:pt x="13" y="169"/>
                    <a:pt x="35" y="189"/>
                  </a:cubicBezTo>
                  <a:cubicBezTo>
                    <a:pt x="60" y="214"/>
                    <a:pt x="60" y="214"/>
                    <a:pt x="60" y="214"/>
                  </a:cubicBezTo>
                  <a:cubicBezTo>
                    <a:pt x="51" y="219"/>
                    <a:pt x="51" y="219"/>
                    <a:pt x="51" y="219"/>
                  </a:cubicBezTo>
                  <a:cubicBezTo>
                    <a:pt x="48" y="221"/>
                    <a:pt x="46" y="225"/>
                    <a:pt x="48" y="229"/>
                  </a:cubicBezTo>
                  <a:cubicBezTo>
                    <a:pt x="62" y="253"/>
                    <a:pt x="62" y="253"/>
                    <a:pt x="62" y="253"/>
                  </a:cubicBezTo>
                  <a:cubicBezTo>
                    <a:pt x="63" y="254"/>
                    <a:pt x="64" y="254"/>
                    <a:pt x="64" y="255"/>
                  </a:cubicBezTo>
                  <a:cubicBezTo>
                    <a:pt x="64" y="255"/>
                    <a:pt x="64" y="255"/>
                    <a:pt x="64" y="255"/>
                  </a:cubicBezTo>
                  <a:cubicBezTo>
                    <a:pt x="240" y="431"/>
                    <a:pt x="240" y="431"/>
                    <a:pt x="240" y="431"/>
                  </a:cubicBezTo>
                  <a:cubicBezTo>
                    <a:pt x="331" y="403"/>
                    <a:pt x="403" y="331"/>
                    <a:pt x="430" y="240"/>
                  </a:cubicBezTo>
                  <a:lnTo>
                    <a:pt x="278" y="89"/>
                  </a:lnTo>
                  <a:close/>
                </a:path>
              </a:pathLst>
            </a:custGeom>
            <a:solidFill>
              <a:srgbClr val="8FC4D7"/>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96" name="Freeform 490">
              <a:extLst>
                <a:ext uri="{FF2B5EF4-FFF2-40B4-BE49-F238E27FC236}">
                  <a16:creationId xmlns:a16="http://schemas.microsoft.com/office/drawing/2014/main" id="{C06495CF-40B9-402D-9CEF-D148993157C2}"/>
                </a:ext>
              </a:extLst>
            </p:cNvPr>
            <p:cNvSpPr>
              <a:spLocks noEditPoints="1"/>
            </p:cNvSpPr>
            <p:nvPr/>
          </p:nvSpPr>
          <p:spPr bwMode="auto">
            <a:xfrm>
              <a:off x="6884183" y="594734"/>
              <a:ext cx="417610" cy="418265"/>
            </a:xfrm>
            <a:custGeom>
              <a:avLst/>
              <a:gdLst/>
              <a:ahLst/>
              <a:cxnLst>
                <a:cxn ang="0">
                  <a:pos x="247" y="113"/>
                </a:cxn>
                <a:cxn ang="0">
                  <a:pos x="256" y="88"/>
                </a:cxn>
                <a:cxn ang="0">
                  <a:pos x="244" y="54"/>
                </a:cxn>
                <a:cxn ang="0">
                  <a:pos x="220" y="60"/>
                </a:cxn>
                <a:cxn ang="0">
                  <a:pos x="216" y="34"/>
                </a:cxn>
                <a:cxn ang="0">
                  <a:pos x="189" y="10"/>
                </a:cxn>
                <a:cxn ang="0">
                  <a:pos x="172" y="27"/>
                </a:cxn>
                <a:cxn ang="0">
                  <a:pos x="155" y="7"/>
                </a:cxn>
                <a:cxn ang="0">
                  <a:pos x="120" y="0"/>
                </a:cxn>
                <a:cxn ang="0">
                  <a:pos x="113" y="24"/>
                </a:cxn>
                <a:cxn ang="0">
                  <a:pos x="88" y="15"/>
                </a:cxn>
                <a:cxn ang="0">
                  <a:pos x="54" y="26"/>
                </a:cxn>
                <a:cxn ang="0">
                  <a:pos x="60" y="50"/>
                </a:cxn>
                <a:cxn ang="0">
                  <a:pos x="34" y="54"/>
                </a:cxn>
                <a:cxn ang="0">
                  <a:pos x="11" y="81"/>
                </a:cxn>
                <a:cxn ang="0">
                  <a:pos x="28" y="99"/>
                </a:cxn>
                <a:cxn ang="0">
                  <a:pos x="7" y="116"/>
                </a:cxn>
                <a:cxn ang="0">
                  <a:pos x="0" y="150"/>
                </a:cxn>
                <a:cxn ang="0">
                  <a:pos x="24" y="157"/>
                </a:cxn>
                <a:cxn ang="0">
                  <a:pos x="15" y="182"/>
                </a:cxn>
                <a:cxn ang="0">
                  <a:pos x="26" y="216"/>
                </a:cxn>
                <a:cxn ang="0">
                  <a:pos x="50" y="210"/>
                </a:cxn>
                <a:cxn ang="0">
                  <a:pos x="55" y="236"/>
                </a:cxn>
                <a:cxn ang="0">
                  <a:pos x="81" y="259"/>
                </a:cxn>
                <a:cxn ang="0">
                  <a:pos x="99" y="242"/>
                </a:cxn>
                <a:cxn ang="0">
                  <a:pos x="116" y="263"/>
                </a:cxn>
                <a:cxn ang="0">
                  <a:pos x="151" y="270"/>
                </a:cxn>
                <a:cxn ang="0">
                  <a:pos x="158" y="246"/>
                </a:cxn>
                <a:cxn ang="0">
                  <a:pos x="183" y="255"/>
                </a:cxn>
                <a:cxn ang="0">
                  <a:pos x="216" y="244"/>
                </a:cxn>
                <a:cxn ang="0">
                  <a:pos x="210" y="220"/>
                </a:cxn>
                <a:cxn ang="0">
                  <a:pos x="236" y="216"/>
                </a:cxn>
                <a:cxn ang="0">
                  <a:pos x="260" y="189"/>
                </a:cxn>
                <a:cxn ang="0">
                  <a:pos x="243" y="171"/>
                </a:cxn>
                <a:cxn ang="0">
                  <a:pos x="263" y="154"/>
                </a:cxn>
                <a:cxn ang="0">
                  <a:pos x="270" y="120"/>
                </a:cxn>
                <a:cxn ang="0">
                  <a:pos x="135" y="207"/>
                </a:cxn>
                <a:cxn ang="0">
                  <a:pos x="135" y="63"/>
                </a:cxn>
                <a:cxn ang="0">
                  <a:pos x="135" y="207"/>
                </a:cxn>
              </a:cxnLst>
              <a:rect l="0" t="0" r="r" b="b"/>
              <a:pathLst>
                <a:path w="270" h="270">
                  <a:moveTo>
                    <a:pt x="263" y="113"/>
                  </a:moveTo>
                  <a:cubicBezTo>
                    <a:pt x="247" y="113"/>
                    <a:pt x="247" y="113"/>
                    <a:pt x="247" y="113"/>
                  </a:cubicBezTo>
                  <a:cubicBezTo>
                    <a:pt x="245" y="107"/>
                    <a:pt x="244" y="101"/>
                    <a:pt x="242" y="96"/>
                  </a:cubicBezTo>
                  <a:cubicBezTo>
                    <a:pt x="256" y="88"/>
                    <a:pt x="256" y="88"/>
                    <a:pt x="256" y="88"/>
                  </a:cubicBezTo>
                  <a:cubicBezTo>
                    <a:pt x="259" y="86"/>
                    <a:pt x="260" y="81"/>
                    <a:pt x="258" y="78"/>
                  </a:cubicBezTo>
                  <a:cubicBezTo>
                    <a:pt x="244" y="54"/>
                    <a:pt x="244" y="54"/>
                    <a:pt x="244" y="54"/>
                  </a:cubicBezTo>
                  <a:cubicBezTo>
                    <a:pt x="242" y="51"/>
                    <a:pt x="238" y="50"/>
                    <a:pt x="235" y="52"/>
                  </a:cubicBezTo>
                  <a:cubicBezTo>
                    <a:pt x="220" y="60"/>
                    <a:pt x="220" y="60"/>
                    <a:pt x="220" y="60"/>
                  </a:cubicBezTo>
                  <a:cubicBezTo>
                    <a:pt x="217" y="56"/>
                    <a:pt x="212" y="51"/>
                    <a:pt x="208" y="48"/>
                  </a:cubicBezTo>
                  <a:cubicBezTo>
                    <a:pt x="216" y="34"/>
                    <a:pt x="216" y="34"/>
                    <a:pt x="216" y="34"/>
                  </a:cubicBezTo>
                  <a:cubicBezTo>
                    <a:pt x="218" y="30"/>
                    <a:pt x="217" y="26"/>
                    <a:pt x="213" y="24"/>
                  </a:cubicBezTo>
                  <a:cubicBezTo>
                    <a:pt x="189" y="10"/>
                    <a:pt x="189" y="10"/>
                    <a:pt x="189" y="10"/>
                  </a:cubicBezTo>
                  <a:cubicBezTo>
                    <a:pt x="186" y="9"/>
                    <a:pt x="182" y="10"/>
                    <a:pt x="180" y="13"/>
                  </a:cubicBezTo>
                  <a:cubicBezTo>
                    <a:pt x="172" y="27"/>
                    <a:pt x="172" y="27"/>
                    <a:pt x="172" y="27"/>
                  </a:cubicBezTo>
                  <a:cubicBezTo>
                    <a:pt x="166" y="25"/>
                    <a:pt x="160" y="24"/>
                    <a:pt x="155" y="23"/>
                  </a:cubicBezTo>
                  <a:cubicBezTo>
                    <a:pt x="155" y="7"/>
                    <a:pt x="155" y="7"/>
                    <a:pt x="155" y="7"/>
                  </a:cubicBezTo>
                  <a:cubicBezTo>
                    <a:pt x="155" y="3"/>
                    <a:pt x="151" y="0"/>
                    <a:pt x="148" y="0"/>
                  </a:cubicBezTo>
                  <a:cubicBezTo>
                    <a:pt x="120" y="0"/>
                    <a:pt x="120" y="0"/>
                    <a:pt x="120" y="0"/>
                  </a:cubicBezTo>
                  <a:cubicBezTo>
                    <a:pt x="116" y="0"/>
                    <a:pt x="113" y="3"/>
                    <a:pt x="113" y="7"/>
                  </a:cubicBezTo>
                  <a:cubicBezTo>
                    <a:pt x="113" y="24"/>
                    <a:pt x="113" y="24"/>
                    <a:pt x="113" y="24"/>
                  </a:cubicBezTo>
                  <a:cubicBezTo>
                    <a:pt x="107" y="25"/>
                    <a:pt x="101" y="26"/>
                    <a:pt x="96" y="28"/>
                  </a:cubicBezTo>
                  <a:cubicBezTo>
                    <a:pt x="88" y="15"/>
                    <a:pt x="88" y="15"/>
                    <a:pt x="88" y="15"/>
                  </a:cubicBezTo>
                  <a:cubicBezTo>
                    <a:pt x="86" y="11"/>
                    <a:pt x="82" y="10"/>
                    <a:pt x="78" y="12"/>
                  </a:cubicBezTo>
                  <a:cubicBezTo>
                    <a:pt x="54" y="26"/>
                    <a:pt x="54" y="26"/>
                    <a:pt x="54" y="26"/>
                  </a:cubicBezTo>
                  <a:cubicBezTo>
                    <a:pt x="51" y="28"/>
                    <a:pt x="50" y="32"/>
                    <a:pt x="52" y="35"/>
                  </a:cubicBezTo>
                  <a:cubicBezTo>
                    <a:pt x="60" y="50"/>
                    <a:pt x="60" y="50"/>
                    <a:pt x="60" y="50"/>
                  </a:cubicBezTo>
                  <a:cubicBezTo>
                    <a:pt x="56" y="54"/>
                    <a:pt x="52" y="58"/>
                    <a:pt x="48" y="62"/>
                  </a:cubicBezTo>
                  <a:cubicBezTo>
                    <a:pt x="34" y="54"/>
                    <a:pt x="34" y="54"/>
                    <a:pt x="34" y="54"/>
                  </a:cubicBezTo>
                  <a:cubicBezTo>
                    <a:pt x="31" y="52"/>
                    <a:pt x="27" y="54"/>
                    <a:pt x="25" y="57"/>
                  </a:cubicBezTo>
                  <a:cubicBezTo>
                    <a:pt x="11" y="81"/>
                    <a:pt x="11" y="81"/>
                    <a:pt x="11" y="81"/>
                  </a:cubicBezTo>
                  <a:cubicBezTo>
                    <a:pt x="9" y="84"/>
                    <a:pt x="10" y="88"/>
                    <a:pt x="13" y="90"/>
                  </a:cubicBezTo>
                  <a:cubicBezTo>
                    <a:pt x="28" y="99"/>
                    <a:pt x="28" y="99"/>
                    <a:pt x="28" y="99"/>
                  </a:cubicBezTo>
                  <a:cubicBezTo>
                    <a:pt x="26" y="104"/>
                    <a:pt x="24" y="110"/>
                    <a:pt x="23" y="116"/>
                  </a:cubicBezTo>
                  <a:cubicBezTo>
                    <a:pt x="7" y="116"/>
                    <a:pt x="7" y="116"/>
                    <a:pt x="7" y="116"/>
                  </a:cubicBezTo>
                  <a:cubicBezTo>
                    <a:pt x="4" y="116"/>
                    <a:pt x="0" y="119"/>
                    <a:pt x="0" y="123"/>
                  </a:cubicBezTo>
                  <a:cubicBezTo>
                    <a:pt x="0" y="150"/>
                    <a:pt x="0" y="150"/>
                    <a:pt x="0" y="150"/>
                  </a:cubicBezTo>
                  <a:cubicBezTo>
                    <a:pt x="0" y="154"/>
                    <a:pt x="4" y="157"/>
                    <a:pt x="7" y="157"/>
                  </a:cubicBezTo>
                  <a:cubicBezTo>
                    <a:pt x="24" y="157"/>
                    <a:pt x="24" y="157"/>
                    <a:pt x="24" y="157"/>
                  </a:cubicBezTo>
                  <a:cubicBezTo>
                    <a:pt x="25" y="163"/>
                    <a:pt x="27" y="169"/>
                    <a:pt x="29" y="174"/>
                  </a:cubicBezTo>
                  <a:cubicBezTo>
                    <a:pt x="15" y="182"/>
                    <a:pt x="15" y="182"/>
                    <a:pt x="15" y="182"/>
                  </a:cubicBezTo>
                  <a:cubicBezTo>
                    <a:pt x="12" y="184"/>
                    <a:pt x="10" y="188"/>
                    <a:pt x="12" y="192"/>
                  </a:cubicBezTo>
                  <a:cubicBezTo>
                    <a:pt x="26" y="216"/>
                    <a:pt x="26" y="216"/>
                    <a:pt x="26" y="216"/>
                  </a:cubicBezTo>
                  <a:cubicBezTo>
                    <a:pt x="28" y="219"/>
                    <a:pt x="32" y="220"/>
                    <a:pt x="36" y="218"/>
                  </a:cubicBezTo>
                  <a:cubicBezTo>
                    <a:pt x="50" y="210"/>
                    <a:pt x="50" y="210"/>
                    <a:pt x="50" y="210"/>
                  </a:cubicBezTo>
                  <a:cubicBezTo>
                    <a:pt x="54" y="214"/>
                    <a:pt x="58" y="218"/>
                    <a:pt x="63" y="222"/>
                  </a:cubicBezTo>
                  <a:cubicBezTo>
                    <a:pt x="55" y="236"/>
                    <a:pt x="55" y="236"/>
                    <a:pt x="55" y="236"/>
                  </a:cubicBezTo>
                  <a:cubicBezTo>
                    <a:pt x="53" y="239"/>
                    <a:pt x="54" y="244"/>
                    <a:pt x="57" y="245"/>
                  </a:cubicBezTo>
                  <a:cubicBezTo>
                    <a:pt x="81" y="259"/>
                    <a:pt x="81" y="259"/>
                    <a:pt x="81" y="259"/>
                  </a:cubicBezTo>
                  <a:cubicBezTo>
                    <a:pt x="85" y="261"/>
                    <a:pt x="89" y="260"/>
                    <a:pt x="91" y="257"/>
                  </a:cubicBezTo>
                  <a:cubicBezTo>
                    <a:pt x="99" y="242"/>
                    <a:pt x="99" y="242"/>
                    <a:pt x="99" y="242"/>
                  </a:cubicBezTo>
                  <a:cubicBezTo>
                    <a:pt x="104" y="244"/>
                    <a:pt x="110" y="246"/>
                    <a:pt x="116" y="247"/>
                  </a:cubicBezTo>
                  <a:cubicBezTo>
                    <a:pt x="116" y="263"/>
                    <a:pt x="116" y="263"/>
                    <a:pt x="116" y="263"/>
                  </a:cubicBezTo>
                  <a:cubicBezTo>
                    <a:pt x="116" y="267"/>
                    <a:pt x="119" y="270"/>
                    <a:pt x="123" y="270"/>
                  </a:cubicBezTo>
                  <a:cubicBezTo>
                    <a:pt x="151" y="270"/>
                    <a:pt x="151" y="270"/>
                    <a:pt x="151" y="270"/>
                  </a:cubicBezTo>
                  <a:cubicBezTo>
                    <a:pt x="154" y="270"/>
                    <a:pt x="158" y="267"/>
                    <a:pt x="158" y="263"/>
                  </a:cubicBezTo>
                  <a:cubicBezTo>
                    <a:pt x="158" y="246"/>
                    <a:pt x="158" y="246"/>
                    <a:pt x="158" y="246"/>
                  </a:cubicBezTo>
                  <a:cubicBezTo>
                    <a:pt x="163" y="245"/>
                    <a:pt x="169" y="243"/>
                    <a:pt x="175" y="241"/>
                  </a:cubicBezTo>
                  <a:cubicBezTo>
                    <a:pt x="183" y="255"/>
                    <a:pt x="183" y="255"/>
                    <a:pt x="183" y="255"/>
                  </a:cubicBezTo>
                  <a:cubicBezTo>
                    <a:pt x="184" y="259"/>
                    <a:pt x="189" y="260"/>
                    <a:pt x="192" y="258"/>
                  </a:cubicBezTo>
                  <a:cubicBezTo>
                    <a:pt x="216" y="244"/>
                    <a:pt x="216" y="244"/>
                    <a:pt x="216" y="244"/>
                  </a:cubicBezTo>
                  <a:cubicBezTo>
                    <a:pt x="219" y="242"/>
                    <a:pt x="220" y="238"/>
                    <a:pt x="219" y="234"/>
                  </a:cubicBezTo>
                  <a:cubicBezTo>
                    <a:pt x="210" y="220"/>
                    <a:pt x="210" y="220"/>
                    <a:pt x="210" y="220"/>
                  </a:cubicBezTo>
                  <a:cubicBezTo>
                    <a:pt x="215" y="216"/>
                    <a:pt x="219" y="212"/>
                    <a:pt x="223" y="208"/>
                  </a:cubicBezTo>
                  <a:cubicBezTo>
                    <a:pt x="236" y="216"/>
                    <a:pt x="236" y="216"/>
                    <a:pt x="236" y="216"/>
                  </a:cubicBezTo>
                  <a:cubicBezTo>
                    <a:pt x="240" y="217"/>
                    <a:pt x="244" y="216"/>
                    <a:pt x="246" y="213"/>
                  </a:cubicBezTo>
                  <a:cubicBezTo>
                    <a:pt x="260" y="189"/>
                    <a:pt x="260" y="189"/>
                    <a:pt x="260" y="189"/>
                  </a:cubicBezTo>
                  <a:cubicBezTo>
                    <a:pt x="262" y="186"/>
                    <a:pt x="260" y="181"/>
                    <a:pt x="257" y="179"/>
                  </a:cubicBezTo>
                  <a:cubicBezTo>
                    <a:pt x="243" y="171"/>
                    <a:pt x="243" y="171"/>
                    <a:pt x="243" y="171"/>
                  </a:cubicBezTo>
                  <a:cubicBezTo>
                    <a:pt x="245" y="166"/>
                    <a:pt x="246" y="160"/>
                    <a:pt x="247" y="154"/>
                  </a:cubicBezTo>
                  <a:cubicBezTo>
                    <a:pt x="263" y="154"/>
                    <a:pt x="263" y="154"/>
                    <a:pt x="263" y="154"/>
                  </a:cubicBezTo>
                  <a:cubicBezTo>
                    <a:pt x="267" y="154"/>
                    <a:pt x="270" y="151"/>
                    <a:pt x="270" y="147"/>
                  </a:cubicBezTo>
                  <a:cubicBezTo>
                    <a:pt x="270" y="120"/>
                    <a:pt x="270" y="120"/>
                    <a:pt x="270" y="120"/>
                  </a:cubicBezTo>
                  <a:cubicBezTo>
                    <a:pt x="270" y="116"/>
                    <a:pt x="267" y="113"/>
                    <a:pt x="263" y="113"/>
                  </a:cubicBezTo>
                  <a:close/>
                  <a:moveTo>
                    <a:pt x="135" y="207"/>
                  </a:moveTo>
                  <a:cubicBezTo>
                    <a:pt x="96" y="207"/>
                    <a:pt x="63" y="175"/>
                    <a:pt x="63" y="135"/>
                  </a:cubicBezTo>
                  <a:cubicBezTo>
                    <a:pt x="63" y="95"/>
                    <a:pt x="96" y="63"/>
                    <a:pt x="135" y="63"/>
                  </a:cubicBezTo>
                  <a:cubicBezTo>
                    <a:pt x="175" y="63"/>
                    <a:pt x="207" y="95"/>
                    <a:pt x="207" y="135"/>
                  </a:cubicBezTo>
                  <a:cubicBezTo>
                    <a:pt x="207" y="175"/>
                    <a:pt x="175" y="207"/>
                    <a:pt x="135" y="207"/>
                  </a:cubicBezTo>
                  <a:close/>
                </a:path>
              </a:pathLst>
            </a:custGeom>
            <a:solidFill>
              <a:srgbClr val="1695A4"/>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97" name="Freeform 491">
              <a:extLst>
                <a:ext uri="{FF2B5EF4-FFF2-40B4-BE49-F238E27FC236}">
                  <a16:creationId xmlns:a16="http://schemas.microsoft.com/office/drawing/2014/main" id="{53A5BC1E-249E-4598-96BE-5AA0FF66FC0D}"/>
                </a:ext>
              </a:extLst>
            </p:cNvPr>
            <p:cNvSpPr>
              <a:spLocks/>
            </p:cNvSpPr>
            <p:nvPr/>
          </p:nvSpPr>
          <p:spPr bwMode="auto">
            <a:xfrm>
              <a:off x="6884183" y="594734"/>
              <a:ext cx="205855" cy="418265"/>
            </a:xfrm>
            <a:custGeom>
              <a:avLst/>
              <a:gdLst/>
              <a:ahLst/>
              <a:cxnLst>
                <a:cxn ang="0">
                  <a:pos x="133" y="207"/>
                </a:cxn>
                <a:cxn ang="0">
                  <a:pos x="63" y="135"/>
                </a:cxn>
                <a:cxn ang="0">
                  <a:pos x="133" y="63"/>
                </a:cxn>
                <a:cxn ang="0">
                  <a:pos x="133" y="0"/>
                </a:cxn>
                <a:cxn ang="0">
                  <a:pos x="120" y="0"/>
                </a:cxn>
                <a:cxn ang="0">
                  <a:pos x="113" y="7"/>
                </a:cxn>
                <a:cxn ang="0">
                  <a:pos x="113" y="24"/>
                </a:cxn>
                <a:cxn ang="0">
                  <a:pos x="96" y="28"/>
                </a:cxn>
                <a:cxn ang="0">
                  <a:pos x="88" y="15"/>
                </a:cxn>
                <a:cxn ang="0">
                  <a:pos x="78" y="12"/>
                </a:cxn>
                <a:cxn ang="0">
                  <a:pos x="54" y="26"/>
                </a:cxn>
                <a:cxn ang="0">
                  <a:pos x="52" y="35"/>
                </a:cxn>
                <a:cxn ang="0">
                  <a:pos x="60" y="50"/>
                </a:cxn>
                <a:cxn ang="0">
                  <a:pos x="48" y="62"/>
                </a:cxn>
                <a:cxn ang="0">
                  <a:pos x="34" y="54"/>
                </a:cxn>
                <a:cxn ang="0">
                  <a:pos x="25" y="57"/>
                </a:cxn>
                <a:cxn ang="0">
                  <a:pos x="11" y="81"/>
                </a:cxn>
                <a:cxn ang="0">
                  <a:pos x="13" y="90"/>
                </a:cxn>
                <a:cxn ang="0">
                  <a:pos x="28" y="99"/>
                </a:cxn>
                <a:cxn ang="0">
                  <a:pos x="23" y="116"/>
                </a:cxn>
                <a:cxn ang="0">
                  <a:pos x="7" y="116"/>
                </a:cxn>
                <a:cxn ang="0">
                  <a:pos x="0" y="123"/>
                </a:cxn>
                <a:cxn ang="0">
                  <a:pos x="0" y="150"/>
                </a:cxn>
                <a:cxn ang="0">
                  <a:pos x="7" y="157"/>
                </a:cxn>
                <a:cxn ang="0">
                  <a:pos x="24" y="157"/>
                </a:cxn>
                <a:cxn ang="0">
                  <a:pos x="29" y="174"/>
                </a:cxn>
                <a:cxn ang="0">
                  <a:pos x="15" y="182"/>
                </a:cxn>
                <a:cxn ang="0">
                  <a:pos x="12" y="192"/>
                </a:cxn>
                <a:cxn ang="0">
                  <a:pos x="26" y="216"/>
                </a:cxn>
                <a:cxn ang="0">
                  <a:pos x="36" y="218"/>
                </a:cxn>
                <a:cxn ang="0">
                  <a:pos x="50" y="210"/>
                </a:cxn>
                <a:cxn ang="0">
                  <a:pos x="63" y="222"/>
                </a:cxn>
                <a:cxn ang="0">
                  <a:pos x="55" y="236"/>
                </a:cxn>
                <a:cxn ang="0">
                  <a:pos x="57" y="245"/>
                </a:cxn>
                <a:cxn ang="0">
                  <a:pos x="81" y="259"/>
                </a:cxn>
                <a:cxn ang="0">
                  <a:pos x="91" y="257"/>
                </a:cxn>
                <a:cxn ang="0">
                  <a:pos x="99" y="242"/>
                </a:cxn>
                <a:cxn ang="0">
                  <a:pos x="116" y="247"/>
                </a:cxn>
                <a:cxn ang="0">
                  <a:pos x="116" y="263"/>
                </a:cxn>
                <a:cxn ang="0">
                  <a:pos x="123" y="270"/>
                </a:cxn>
                <a:cxn ang="0">
                  <a:pos x="133" y="270"/>
                </a:cxn>
                <a:cxn ang="0">
                  <a:pos x="133" y="207"/>
                </a:cxn>
              </a:cxnLst>
              <a:rect l="0" t="0" r="r" b="b"/>
              <a:pathLst>
                <a:path w="133" h="270">
                  <a:moveTo>
                    <a:pt x="133" y="207"/>
                  </a:moveTo>
                  <a:cubicBezTo>
                    <a:pt x="94" y="206"/>
                    <a:pt x="63" y="174"/>
                    <a:pt x="63" y="135"/>
                  </a:cubicBezTo>
                  <a:cubicBezTo>
                    <a:pt x="63" y="96"/>
                    <a:pt x="94" y="64"/>
                    <a:pt x="133" y="63"/>
                  </a:cubicBezTo>
                  <a:cubicBezTo>
                    <a:pt x="133" y="0"/>
                    <a:pt x="133" y="0"/>
                    <a:pt x="133" y="0"/>
                  </a:cubicBezTo>
                  <a:cubicBezTo>
                    <a:pt x="120" y="0"/>
                    <a:pt x="120" y="0"/>
                    <a:pt x="120" y="0"/>
                  </a:cubicBezTo>
                  <a:cubicBezTo>
                    <a:pt x="116" y="0"/>
                    <a:pt x="113" y="3"/>
                    <a:pt x="113" y="7"/>
                  </a:cubicBezTo>
                  <a:cubicBezTo>
                    <a:pt x="113" y="24"/>
                    <a:pt x="113" y="24"/>
                    <a:pt x="113" y="24"/>
                  </a:cubicBezTo>
                  <a:cubicBezTo>
                    <a:pt x="107" y="25"/>
                    <a:pt x="101" y="26"/>
                    <a:pt x="96" y="28"/>
                  </a:cubicBezTo>
                  <a:cubicBezTo>
                    <a:pt x="88" y="15"/>
                    <a:pt x="88" y="15"/>
                    <a:pt x="88" y="15"/>
                  </a:cubicBezTo>
                  <a:cubicBezTo>
                    <a:pt x="86" y="11"/>
                    <a:pt x="82" y="10"/>
                    <a:pt x="78" y="12"/>
                  </a:cubicBezTo>
                  <a:cubicBezTo>
                    <a:pt x="54" y="26"/>
                    <a:pt x="54" y="26"/>
                    <a:pt x="54" y="26"/>
                  </a:cubicBezTo>
                  <a:cubicBezTo>
                    <a:pt x="51" y="28"/>
                    <a:pt x="50" y="32"/>
                    <a:pt x="52" y="35"/>
                  </a:cubicBezTo>
                  <a:cubicBezTo>
                    <a:pt x="60" y="50"/>
                    <a:pt x="60" y="50"/>
                    <a:pt x="60" y="50"/>
                  </a:cubicBezTo>
                  <a:cubicBezTo>
                    <a:pt x="56" y="54"/>
                    <a:pt x="52" y="58"/>
                    <a:pt x="48" y="62"/>
                  </a:cubicBezTo>
                  <a:cubicBezTo>
                    <a:pt x="34" y="54"/>
                    <a:pt x="34" y="54"/>
                    <a:pt x="34" y="54"/>
                  </a:cubicBezTo>
                  <a:cubicBezTo>
                    <a:pt x="31" y="52"/>
                    <a:pt x="27" y="54"/>
                    <a:pt x="25" y="57"/>
                  </a:cubicBezTo>
                  <a:cubicBezTo>
                    <a:pt x="11" y="81"/>
                    <a:pt x="11" y="81"/>
                    <a:pt x="11" y="81"/>
                  </a:cubicBezTo>
                  <a:cubicBezTo>
                    <a:pt x="9" y="84"/>
                    <a:pt x="10" y="88"/>
                    <a:pt x="13" y="90"/>
                  </a:cubicBezTo>
                  <a:cubicBezTo>
                    <a:pt x="28" y="99"/>
                    <a:pt x="28" y="99"/>
                    <a:pt x="28" y="99"/>
                  </a:cubicBezTo>
                  <a:cubicBezTo>
                    <a:pt x="26" y="104"/>
                    <a:pt x="24" y="110"/>
                    <a:pt x="23" y="116"/>
                  </a:cubicBezTo>
                  <a:cubicBezTo>
                    <a:pt x="7" y="116"/>
                    <a:pt x="7" y="116"/>
                    <a:pt x="7" y="116"/>
                  </a:cubicBezTo>
                  <a:cubicBezTo>
                    <a:pt x="4" y="116"/>
                    <a:pt x="0" y="119"/>
                    <a:pt x="0" y="123"/>
                  </a:cubicBezTo>
                  <a:cubicBezTo>
                    <a:pt x="0" y="150"/>
                    <a:pt x="0" y="150"/>
                    <a:pt x="0" y="150"/>
                  </a:cubicBezTo>
                  <a:cubicBezTo>
                    <a:pt x="0" y="154"/>
                    <a:pt x="4" y="157"/>
                    <a:pt x="7" y="157"/>
                  </a:cubicBezTo>
                  <a:cubicBezTo>
                    <a:pt x="24" y="157"/>
                    <a:pt x="24" y="157"/>
                    <a:pt x="24" y="157"/>
                  </a:cubicBezTo>
                  <a:cubicBezTo>
                    <a:pt x="25" y="163"/>
                    <a:pt x="27" y="169"/>
                    <a:pt x="29" y="174"/>
                  </a:cubicBezTo>
                  <a:cubicBezTo>
                    <a:pt x="15" y="182"/>
                    <a:pt x="15" y="182"/>
                    <a:pt x="15" y="182"/>
                  </a:cubicBezTo>
                  <a:cubicBezTo>
                    <a:pt x="12" y="184"/>
                    <a:pt x="10" y="188"/>
                    <a:pt x="12" y="192"/>
                  </a:cubicBezTo>
                  <a:cubicBezTo>
                    <a:pt x="26" y="216"/>
                    <a:pt x="26" y="216"/>
                    <a:pt x="26" y="216"/>
                  </a:cubicBezTo>
                  <a:cubicBezTo>
                    <a:pt x="28" y="219"/>
                    <a:pt x="32" y="220"/>
                    <a:pt x="36" y="218"/>
                  </a:cubicBezTo>
                  <a:cubicBezTo>
                    <a:pt x="50" y="210"/>
                    <a:pt x="50" y="210"/>
                    <a:pt x="50" y="210"/>
                  </a:cubicBezTo>
                  <a:cubicBezTo>
                    <a:pt x="54" y="214"/>
                    <a:pt x="58" y="218"/>
                    <a:pt x="63" y="222"/>
                  </a:cubicBezTo>
                  <a:cubicBezTo>
                    <a:pt x="55" y="236"/>
                    <a:pt x="55" y="236"/>
                    <a:pt x="55" y="236"/>
                  </a:cubicBezTo>
                  <a:cubicBezTo>
                    <a:pt x="53" y="239"/>
                    <a:pt x="54" y="244"/>
                    <a:pt x="57" y="245"/>
                  </a:cubicBezTo>
                  <a:cubicBezTo>
                    <a:pt x="81" y="259"/>
                    <a:pt x="81" y="259"/>
                    <a:pt x="81" y="259"/>
                  </a:cubicBezTo>
                  <a:cubicBezTo>
                    <a:pt x="85" y="261"/>
                    <a:pt x="89" y="260"/>
                    <a:pt x="91" y="257"/>
                  </a:cubicBezTo>
                  <a:cubicBezTo>
                    <a:pt x="99" y="242"/>
                    <a:pt x="99" y="242"/>
                    <a:pt x="99" y="242"/>
                  </a:cubicBezTo>
                  <a:cubicBezTo>
                    <a:pt x="104" y="244"/>
                    <a:pt x="110" y="246"/>
                    <a:pt x="116" y="247"/>
                  </a:cubicBezTo>
                  <a:cubicBezTo>
                    <a:pt x="116" y="263"/>
                    <a:pt x="116" y="263"/>
                    <a:pt x="116" y="263"/>
                  </a:cubicBezTo>
                  <a:cubicBezTo>
                    <a:pt x="116" y="267"/>
                    <a:pt x="119" y="270"/>
                    <a:pt x="123" y="270"/>
                  </a:cubicBezTo>
                  <a:cubicBezTo>
                    <a:pt x="133" y="270"/>
                    <a:pt x="133" y="270"/>
                    <a:pt x="133" y="270"/>
                  </a:cubicBezTo>
                  <a:lnTo>
                    <a:pt x="133" y="207"/>
                  </a:lnTo>
                  <a:close/>
                </a:path>
              </a:pathLst>
            </a:custGeom>
            <a:solidFill>
              <a:srgbClr val="15B0B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98" name="Freeform 492">
              <a:extLst>
                <a:ext uri="{FF2B5EF4-FFF2-40B4-BE49-F238E27FC236}">
                  <a16:creationId xmlns:a16="http://schemas.microsoft.com/office/drawing/2014/main" id="{B1276E19-839C-48B3-80D2-AF10F004183B}"/>
                </a:ext>
              </a:extLst>
            </p:cNvPr>
            <p:cNvSpPr>
              <a:spLocks noEditPoints="1"/>
            </p:cNvSpPr>
            <p:nvPr/>
          </p:nvSpPr>
          <p:spPr bwMode="auto">
            <a:xfrm>
              <a:off x="6958264" y="667504"/>
              <a:ext cx="270758" cy="272725"/>
            </a:xfrm>
            <a:custGeom>
              <a:avLst/>
              <a:gdLst/>
              <a:ahLst/>
              <a:cxnLst>
                <a:cxn ang="0">
                  <a:pos x="87" y="0"/>
                </a:cxn>
                <a:cxn ang="0">
                  <a:pos x="0" y="88"/>
                </a:cxn>
                <a:cxn ang="0">
                  <a:pos x="87" y="176"/>
                </a:cxn>
                <a:cxn ang="0">
                  <a:pos x="175" y="88"/>
                </a:cxn>
                <a:cxn ang="0">
                  <a:pos x="87" y="0"/>
                </a:cxn>
                <a:cxn ang="0">
                  <a:pos x="87" y="160"/>
                </a:cxn>
                <a:cxn ang="0">
                  <a:pos x="15" y="88"/>
                </a:cxn>
                <a:cxn ang="0">
                  <a:pos x="87" y="16"/>
                </a:cxn>
                <a:cxn ang="0">
                  <a:pos x="159" y="88"/>
                </a:cxn>
                <a:cxn ang="0">
                  <a:pos x="87" y="160"/>
                </a:cxn>
              </a:cxnLst>
              <a:rect l="0" t="0" r="r" b="b"/>
              <a:pathLst>
                <a:path w="175" h="176">
                  <a:moveTo>
                    <a:pt x="87" y="0"/>
                  </a:moveTo>
                  <a:cubicBezTo>
                    <a:pt x="39" y="0"/>
                    <a:pt x="0" y="40"/>
                    <a:pt x="0" y="88"/>
                  </a:cubicBezTo>
                  <a:cubicBezTo>
                    <a:pt x="0" y="136"/>
                    <a:pt x="39" y="176"/>
                    <a:pt x="87" y="176"/>
                  </a:cubicBezTo>
                  <a:cubicBezTo>
                    <a:pt x="136" y="176"/>
                    <a:pt x="175" y="136"/>
                    <a:pt x="175" y="88"/>
                  </a:cubicBezTo>
                  <a:cubicBezTo>
                    <a:pt x="175" y="40"/>
                    <a:pt x="136" y="0"/>
                    <a:pt x="87" y="0"/>
                  </a:cubicBezTo>
                  <a:close/>
                  <a:moveTo>
                    <a:pt x="87" y="160"/>
                  </a:moveTo>
                  <a:cubicBezTo>
                    <a:pt x="48" y="160"/>
                    <a:pt x="15" y="128"/>
                    <a:pt x="15" y="88"/>
                  </a:cubicBezTo>
                  <a:cubicBezTo>
                    <a:pt x="15" y="48"/>
                    <a:pt x="48" y="16"/>
                    <a:pt x="87" y="16"/>
                  </a:cubicBezTo>
                  <a:cubicBezTo>
                    <a:pt x="127" y="16"/>
                    <a:pt x="159" y="48"/>
                    <a:pt x="159" y="88"/>
                  </a:cubicBezTo>
                  <a:cubicBezTo>
                    <a:pt x="159" y="128"/>
                    <a:pt x="127" y="160"/>
                    <a:pt x="87" y="160"/>
                  </a:cubicBezTo>
                  <a:close/>
                </a:path>
              </a:pathLst>
            </a:custGeom>
            <a:solidFill>
              <a:srgbClr val="1695A4"/>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99" name="Freeform 493">
              <a:extLst>
                <a:ext uri="{FF2B5EF4-FFF2-40B4-BE49-F238E27FC236}">
                  <a16:creationId xmlns:a16="http://schemas.microsoft.com/office/drawing/2014/main" id="{3E70C081-B786-4D36-8332-01FA6F6E3C4D}"/>
                </a:ext>
              </a:extLst>
            </p:cNvPr>
            <p:cNvSpPr>
              <a:spLocks/>
            </p:cNvSpPr>
            <p:nvPr/>
          </p:nvSpPr>
          <p:spPr bwMode="auto">
            <a:xfrm>
              <a:off x="7090037" y="667504"/>
              <a:ext cx="138985" cy="272725"/>
            </a:xfrm>
            <a:custGeom>
              <a:avLst/>
              <a:gdLst/>
              <a:ahLst/>
              <a:cxnLst>
                <a:cxn ang="0">
                  <a:pos x="2" y="0"/>
                </a:cxn>
                <a:cxn ang="0">
                  <a:pos x="0" y="0"/>
                </a:cxn>
                <a:cxn ang="0">
                  <a:pos x="0" y="16"/>
                </a:cxn>
                <a:cxn ang="0">
                  <a:pos x="2" y="16"/>
                </a:cxn>
                <a:cxn ang="0">
                  <a:pos x="74" y="88"/>
                </a:cxn>
                <a:cxn ang="0">
                  <a:pos x="2" y="160"/>
                </a:cxn>
                <a:cxn ang="0">
                  <a:pos x="0" y="160"/>
                </a:cxn>
                <a:cxn ang="0">
                  <a:pos x="0" y="175"/>
                </a:cxn>
                <a:cxn ang="0">
                  <a:pos x="2" y="176"/>
                </a:cxn>
                <a:cxn ang="0">
                  <a:pos x="90" y="88"/>
                </a:cxn>
                <a:cxn ang="0">
                  <a:pos x="2" y="0"/>
                </a:cxn>
              </a:cxnLst>
              <a:rect l="0" t="0" r="r" b="b"/>
              <a:pathLst>
                <a:path w="90" h="176">
                  <a:moveTo>
                    <a:pt x="2" y="0"/>
                  </a:moveTo>
                  <a:cubicBezTo>
                    <a:pt x="1" y="0"/>
                    <a:pt x="1" y="0"/>
                    <a:pt x="0" y="0"/>
                  </a:cubicBezTo>
                  <a:cubicBezTo>
                    <a:pt x="0" y="16"/>
                    <a:pt x="0" y="16"/>
                    <a:pt x="0" y="16"/>
                  </a:cubicBezTo>
                  <a:cubicBezTo>
                    <a:pt x="1" y="16"/>
                    <a:pt x="1" y="16"/>
                    <a:pt x="2" y="16"/>
                  </a:cubicBezTo>
                  <a:cubicBezTo>
                    <a:pt x="42" y="16"/>
                    <a:pt x="74" y="48"/>
                    <a:pt x="74" y="88"/>
                  </a:cubicBezTo>
                  <a:cubicBezTo>
                    <a:pt x="74" y="128"/>
                    <a:pt x="42" y="160"/>
                    <a:pt x="2" y="160"/>
                  </a:cubicBezTo>
                  <a:cubicBezTo>
                    <a:pt x="1" y="160"/>
                    <a:pt x="1" y="160"/>
                    <a:pt x="0" y="160"/>
                  </a:cubicBezTo>
                  <a:cubicBezTo>
                    <a:pt x="0" y="175"/>
                    <a:pt x="0" y="175"/>
                    <a:pt x="0" y="175"/>
                  </a:cubicBezTo>
                  <a:cubicBezTo>
                    <a:pt x="1" y="175"/>
                    <a:pt x="1" y="176"/>
                    <a:pt x="2" y="176"/>
                  </a:cubicBezTo>
                  <a:cubicBezTo>
                    <a:pt x="51" y="176"/>
                    <a:pt x="90" y="136"/>
                    <a:pt x="90" y="88"/>
                  </a:cubicBezTo>
                  <a:cubicBezTo>
                    <a:pt x="90" y="40"/>
                    <a:pt x="51" y="0"/>
                    <a:pt x="2" y="0"/>
                  </a:cubicBezTo>
                  <a:close/>
                </a:path>
              </a:pathLst>
            </a:custGeom>
            <a:solidFill>
              <a:srgbClr val="15B0B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00" name="Freeform 494">
              <a:extLst>
                <a:ext uri="{FF2B5EF4-FFF2-40B4-BE49-F238E27FC236}">
                  <a16:creationId xmlns:a16="http://schemas.microsoft.com/office/drawing/2014/main" id="{6890C57F-6D65-4ECC-B19B-22477391074A}"/>
                </a:ext>
              </a:extLst>
            </p:cNvPr>
            <p:cNvSpPr>
              <a:spLocks/>
            </p:cNvSpPr>
            <p:nvPr/>
          </p:nvSpPr>
          <p:spPr bwMode="auto">
            <a:xfrm>
              <a:off x="7117572" y="828123"/>
              <a:ext cx="226178" cy="226178"/>
            </a:xfrm>
            <a:custGeom>
              <a:avLst/>
              <a:gdLst/>
              <a:ahLst/>
              <a:cxnLst>
                <a:cxn ang="0">
                  <a:pos x="135" y="135"/>
                </a:cxn>
                <a:cxn ang="0">
                  <a:pos x="135" y="135"/>
                </a:cxn>
                <a:cxn ang="0">
                  <a:pos x="95" y="135"/>
                </a:cxn>
                <a:cxn ang="0">
                  <a:pos x="10" y="50"/>
                </a:cxn>
                <a:cxn ang="0">
                  <a:pos x="10" y="10"/>
                </a:cxn>
                <a:cxn ang="0">
                  <a:pos x="10" y="10"/>
                </a:cxn>
                <a:cxn ang="0">
                  <a:pos x="50" y="11"/>
                </a:cxn>
                <a:cxn ang="0">
                  <a:pos x="135" y="96"/>
                </a:cxn>
                <a:cxn ang="0">
                  <a:pos x="135" y="135"/>
                </a:cxn>
              </a:cxnLst>
              <a:rect l="0" t="0" r="r" b="b"/>
              <a:pathLst>
                <a:path w="146" h="146">
                  <a:moveTo>
                    <a:pt x="135" y="135"/>
                  </a:moveTo>
                  <a:cubicBezTo>
                    <a:pt x="135" y="135"/>
                    <a:pt x="135" y="135"/>
                    <a:pt x="135" y="135"/>
                  </a:cubicBezTo>
                  <a:cubicBezTo>
                    <a:pt x="124" y="146"/>
                    <a:pt x="106" y="146"/>
                    <a:pt x="95" y="135"/>
                  </a:cubicBezTo>
                  <a:cubicBezTo>
                    <a:pt x="10" y="50"/>
                    <a:pt x="10" y="50"/>
                    <a:pt x="10" y="50"/>
                  </a:cubicBezTo>
                  <a:cubicBezTo>
                    <a:pt x="0" y="39"/>
                    <a:pt x="0" y="21"/>
                    <a:pt x="10" y="10"/>
                  </a:cubicBezTo>
                  <a:cubicBezTo>
                    <a:pt x="10" y="10"/>
                    <a:pt x="10" y="10"/>
                    <a:pt x="10" y="10"/>
                  </a:cubicBezTo>
                  <a:cubicBezTo>
                    <a:pt x="21" y="0"/>
                    <a:pt x="39" y="0"/>
                    <a:pt x="50" y="11"/>
                  </a:cubicBezTo>
                  <a:cubicBezTo>
                    <a:pt x="135" y="96"/>
                    <a:pt x="135" y="96"/>
                    <a:pt x="135" y="96"/>
                  </a:cubicBezTo>
                  <a:cubicBezTo>
                    <a:pt x="146" y="107"/>
                    <a:pt x="146" y="124"/>
                    <a:pt x="135" y="135"/>
                  </a:cubicBezTo>
                  <a:close/>
                </a:path>
              </a:pathLst>
            </a:custGeom>
            <a:solidFill>
              <a:srgbClr val="F99B1C"/>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01" name="Freeform 495">
              <a:extLst>
                <a:ext uri="{FF2B5EF4-FFF2-40B4-BE49-F238E27FC236}">
                  <a16:creationId xmlns:a16="http://schemas.microsoft.com/office/drawing/2014/main" id="{34029A0E-0A98-4152-938D-9943C578B062}"/>
                </a:ext>
              </a:extLst>
            </p:cNvPr>
            <p:cNvSpPr>
              <a:spLocks/>
            </p:cNvSpPr>
            <p:nvPr/>
          </p:nvSpPr>
          <p:spPr bwMode="auto">
            <a:xfrm>
              <a:off x="7145762" y="874670"/>
              <a:ext cx="168486" cy="169142"/>
            </a:xfrm>
            <a:custGeom>
              <a:avLst/>
              <a:gdLst/>
              <a:ahLst/>
              <a:cxnLst>
                <a:cxn ang="0">
                  <a:pos x="105" y="105"/>
                </a:cxn>
                <a:cxn ang="0">
                  <a:pos x="89" y="105"/>
                </a:cxn>
                <a:cxn ang="0">
                  <a:pos x="4" y="19"/>
                </a:cxn>
                <a:cxn ang="0">
                  <a:pos x="4" y="4"/>
                </a:cxn>
                <a:cxn ang="0">
                  <a:pos x="20" y="4"/>
                </a:cxn>
                <a:cxn ang="0">
                  <a:pos x="105" y="89"/>
                </a:cxn>
                <a:cxn ang="0">
                  <a:pos x="105" y="105"/>
                </a:cxn>
              </a:cxnLst>
              <a:rect l="0" t="0" r="r" b="b"/>
              <a:pathLst>
                <a:path w="109" h="109">
                  <a:moveTo>
                    <a:pt x="105" y="105"/>
                  </a:moveTo>
                  <a:cubicBezTo>
                    <a:pt x="100" y="109"/>
                    <a:pt x="94" y="109"/>
                    <a:pt x="89" y="105"/>
                  </a:cubicBezTo>
                  <a:cubicBezTo>
                    <a:pt x="4" y="19"/>
                    <a:pt x="4" y="19"/>
                    <a:pt x="4" y="19"/>
                  </a:cubicBezTo>
                  <a:cubicBezTo>
                    <a:pt x="0" y="15"/>
                    <a:pt x="0" y="8"/>
                    <a:pt x="4" y="4"/>
                  </a:cubicBezTo>
                  <a:cubicBezTo>
                    <a:pt x="9" y="0"/>
                    <a:pt x="16" y="0"/>
                    <a:pt x="20" y="4"/>
                  </a:cubicBezTo>
                  <a:cubicBezTo>
                    <a:pt x="105" y="89"/>
                    <a:pt x="105" y="89"/>
                    <a:pt x="105" y="89"/>
                  </a:cubicBezTo>
                  <a:cubicBezTo>
                    <a:pt x="109" y="94"/>
                    <a:pt x="109" y="100"/>
                    <a:pt x="105" y="105"/>
                  </a:cubicBezTo>
                  <a:close/>
                </a:path>
              </a:pathLst>
            </a:custGeom>
            <a:solidFill>
              <a:srgbClr val="FEC00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02" name="Freeform 496">
              <a:extLst>
                <a:ext uri="{FF2B5EF4-FFF2-40B4-BE49-F238E27FC236}">
                  <a16:creationId xmlns:a16="http://schemas.microsoft.com/office/drawing/2014/main" id="{522B175A-735E-4F9A-8805-2A6314E11BCE}"/>
                </a:ext>
              </a:extLst>
            </p:cNvPr>
            <p:cNvSpPr>
              <a:spLocks/>
            </p:cNvSpPr>
            <p:nvPr/>
          </p:nvSpPr>
          <p:spPr bwMode="auto">
            <a:xfrm>
              <a:off x="6828458" y="537042"/>
              <a:ext cx="337628" cy="337628"/>
            </a:xfrm>
            <a:custGeom>
              <a:avLst/>
              <a:gdLst/>
              <a:ahLst/>
              <a:cxnLst>
                <a:cxn ang="0">
                  <a:pos x="32" y="32"/>
                </a:cxn>
                <a:cxn ang="0">
                  <a:pos x="32" y="32"/>
                </a:cxn>
                <a:cxn ang="0">
                  <a:pos x="109" y="0"/>
                </a:cxn>
                <a:cxn ang="0">
                  <a:pos x="218" y="110"/>
                </a:cxn>
                <a:cxn ang="0">
                  <a:pos x="186" y="186"/>
                </a:cxn>
                <a:cxn ang="0">
                  <a:pos x="108" y="218"/>
                </a:cxn>
                <a:cxn ang="0">
                  <a:pos x="32" y="186"/>
                </a:cxn>
                <a:cxn ang="0">
                  <a:pos x="0" y="109"/>
                </a:cxn>
                <a:cxn ang="0">
                  <a:pos x="32" y="32"/>
                </a:cxn>
              </a:cxnLst>
              <a:rect l="0" t="0" r="r" b="b"/>
              <a:pathLst>
                <a:path w="218" h="218">
                  <a:moveTo>
                    <a:pt x="32" y="32"/>
                  </a:moveTo>
                  <a:cubicBezTo>
                    <a:pt x="32" y="32"/>
                    <a:pt x="32" y="32"/>
                    <a:pt x="32" y="32"/>
                  </a:cubicBezTo>
                  <a:cubicBezTo>
                    <a:pt x="52" y="12"/>
                    <a:pt x="80" y="0"/>
                    <a:pt x="109" y="0"/>
                  </a:cubicBezTo>
                  <a:cubicBezTo>
                    <a:pt x="169" y="1"/>
                    <a:pt x="218" y="49"/>
                    <a:pt x="218" y="110"/>
                  </a:cubicBezTo>
                  <a:cubicBezTo>
                    <a:pt x="218" y="138"/>
                    <a:pt x="206" y="166"/>
                    <a:pt x="186" y="186"/>
                  </a:cubicBezTo>
                  <a:cubicBezTo>
                    <a:pt x="165" y="207"/>
                    <a:pt x="138" y="218"/>
                    <a:pt x="108" y="218"/>
                  </a:cubicBezTo>
                  <a:cubicBezTo>
                    <a:pt x="79" y="218"/>
                    <a:pt x="52" y="207"/>
                    <a:pt x="32" y="186"/>
                  </a:cubicBezTo>
                  <a:cubicBezTo>
                    <a:pt x="11" y="166"/>
                    <a:pt x="0" y="138"/>
                    <a:pt x="0" y="109"/>
                  </a:cubicBezTo>
                  <a:cubicBezTo>
                    <a:pt x="0" y="80"/>
                    <a:pt x="11" y="53"/>
                    <a:pt x="32" y="32"/>
                  </a:cubicBezTo>
                  <a:close/>
                </a:path>
              </a:pathLst>
            </a:custGeom>
            <a:solidFill>
              <a:srgbClr val="0E303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03" name="Freeform 497">
              <a:extLst>
                <a:ext uri="{FF2B5EF4-FFF2-40B4-BE49-F238E27FC236}">
                  <a16:creationId xmlns:a16="http://schemas.microsoft.com/office/drawing/2014/main" id="{2F6DEE18-89F2-46F5-B664-E8705B10A300}"/>
                </a:ext>
              </a:extLst>
            </p:cNvPr>
            <p:cNvSpPr>
              <a:spLocks/>
            </p:cNvSpPr>
            <p:nvPr/>
          </p:nvSpPr>
          <p:spPr bwMode="auto">
            <a:xfrm>
              <a:off x="6871727" y="580966"/>
              <a:ext cx="250435" cy="250435"/>
            </a:xfrm>
            <a:custGeom>
              <a:avLst/>
              <a:gdLst/>
              <a:ahLst/>
              <a:cxnLst>
                <a:cxn ang="0">
                  <a:pos x="23" y="24"/>
                </a:cxn>
                <a:cxn ang="0">
                  <a:pos x="0" y="81"/>
                </a:cxn>
                <a:cxn ang="0">
                  <a:pos x="80" y="162"/>
                </a:cxn>
                <a:cxn ang="0">
                  <a:pos x="138" y="139"/>
                </a:cxn>
                <a:cxn ang="0">
                  <a:pos x="138" y="139"/>
                </a:cxn>
                <a:cxn ang="0">
                  <a:pos x="162" y="81"/>
                </a:cxn>
                <a:cxn ang="0">
                  <a:pos x="138" y="24"/>
                </a:cxn>
                <a:cxn ang="0">
                  <a:pos x="81" y="0"/>
                </a:cxn>
                <a:cxn ang="0">
                  <a:pos x="23" y="24"/>
                </a:cxn>
              </a:cxnLst>
              <a:rect l="0" t="0" r="r" b="b"/>
              <a:pathLst>
                <a:path w="162" h="162">
                  <a:moveTo>
                    <a:pt x="23" y="24"/>
                  </a:moveTo>
                  <a:cubicBezTo>
                    <a:pt x="8" y="39"/>
                    <a:pt x="0" y="60"/>
                    <a:pt x="0" y="81"/>
                  </a:cubicBezTo>
                  <a:cubicBezTo>
                    <a:pt x="0" y="126"/>
                    <a:pt x="36" y="162"/>
                    <a:pt x="80" y="162"/>
                  </a:cubicBezTo>
                  <a:cubicBezTo>
                    <a:pt x="102" y="162"/>
                    <a:pt x="123" y="154"/>
                    <a:pt x="138" y="139"/>
                  </a:cubicBezTo>
                  <a:cubicBezTo>
                    <a:pt x="138" y="139"/>
                    <a:pt x="138" y="139"/>
                    <a:pt x="138" y="139"/>
                  </a:cubicBezTo>
                  <a:cubicBezTo>
                    <a:pt x="153" y="123"/>
                    <a:pt x="162" y="103"/>
                    <a:pt x="162" y="81"/>
                  </a:cubicBezTo>
                  <a:cubicBezTo>
                    <a:pt x="162" y="60"/>
                    <a:pt x="153" y="40"/>
                    <a:pt x="138" y="24"/>
                  </a:cubicBezTo>
                  <a:cubicBezTo>
                    <a:pt x="123" y="9"/>
                    <a:pt x="102" y="0"/>
                    <a:pt x="81" y="0"/>
                  </a:cubicBezTo>
                  <a:cubicBezTo>
                    <a:pt x="59" y="0"/>
                    <a:pt x="39" y="9"/>
                    <a:pt x="23" y="24"/>
                  </a:cubicBezTo>
                  <a:close/>
                </a:path>
              </a:pathLst>
            </a:custGeom>
            <a:solidFill>
              <a:srgbClr val="D1ECFB"/>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04" name="Freeform 498">
              <a:extLst>
                <a:ext uri="{FF2B5EF4-FFF2-40B4-BE49-F238E27FC236}">
                  <a16:creationId xmlns:a16="http://schemas.microsoft.com/office/drawing/2014/main" id="{2C7BB313-46AD-4CEF-9EA4-442100797475}"/>
                </a:ext>
              </a:extLst>
            </p:cNvPr>
            <p:cNvSpPr>
              <a:spLocks/>
            </p:cNvSpPr>
            <p:nvPr/>
          </p:nvSpPr>
          <p:spPr bwMode="auto">
            <a:xfrm>
              <a:off x="6894672" y="580966"/>
              <a:ext cx="227489" cy="242568"/>
            </a:xfrm>
            <a:custGeom>
              <a:avLst/>
              <a:gdLst/>
              <a:ahLst/>
              <a:cxnLst>
                <a:cxn ang="0">
                  <a:pos x="123" y="24"/>
                </a:cxn>
                <a:cxn ang="0">
                  <a:pos x="66" y="0"/>
                </a:cxn>
                <a:cxn ang="0">
                  <a:pos x="48" y="2"/>
                </a:cxn>
                <a:cxn ang="0">
                  <a:pos x="24" y="19"/>
                </a:cxn>
                <a:cxn ang="0">
                  <a:pos x="0" y="76"/>
                </a:cxn>
                <a:cxn ang="0">
                  <a:pos x="81" y="157"/>
                </a:cxn>
                <a:cxn ang="0">
                  <a:pos x="99" y="155"/>
                </a:cxn>
                <a:cxn ang="0">
                  <a:pos x="123" y="139"/>
                </a:cxn>
                <a:cxn ang="0">
                  <a:pos x="123" y="139"/>
                </a:cxn>
                <a:cxn ang="0">
                  <a:pos x="147" y="81"/>
                </a:cxn>
                <a:cxn ang="0">
                  <a:pos x="123" y="24"/>
                </a:cxn>
              </a:cxnLst>
              <a:rect l="0" t="0" r="r" b="b"/>
              <a:pathLst>
                <a:path w="147" h="157">
                  <a:moveTo>
                    <a:pt x="123" y="24"/>
                  </a:moveTo>
                  <a:cubicBezTo>
                    <a:pt x="108" y="9"/>
                    <a:pt x="87" y="0"/>
                    <a:pt x="66" y="0"/>
                  </a:cubicBezTo>
                  <a:cubicBezTo>
                    <a:pt x="60" y="0"/>
                    <a:pt x="54" y="1"/>
                    <a:pt x="48" y="2"/>
                  </a:cubicBezTo>
                  <a:cubicBezTo>
                    <a:pt x="39" y="6"/>
                    <a:pt x="31" y="12"/>
                    <a:pt x="24" y="19"/>
                  </a:cubicBezTo>
                  <a:cubicBezTo>
                    <a:pt x="9" y="34"/>
                    <a:pt x="0" y="54"/>
                    <a:pt x="0" y="76"/>
                  </a:cubicBezTo>
                  <a:cubicBezTo>
                    <a:pt x="0" y="121"/>
                    <a:pt x="36" y="157"/>
                    <a:pt x="81" y="157"/>
                  </a:cubicBezTo>
                  <a:cubicBezTo>
                    <a:pt x="87" y="157"/>
                    <a:pt x="93" y="157"/>
                    <a:pt x="99" y="155"/>
                  </a:cubicBezTo>
                  <a:cubicBezTo>
                    <a:pt x="108" y="151"/>
                    <a:pt x="116" y="146"/>
                    <a:pt x="123" y="139"/>
                  </a:cubicBezTo>
                  <a:cubicBezTo>
                    <a:pt x="123" y="139"/>
                    <a:pt x="123" y="139"/>
                    <a:pt x="123" y="139"/>
                  </a:cubicBezTo>
                  <a:cubicBezTo>
                    <a:pt x="138" y="123"/>
                    <a:pt x="147" y="103"/>
                    <a:pt x="147" y="81"/>
                  </a:cubicBezTo>
                  <a:cubicBezTo>
                    <a:pt x="147" y="60"/>
                    <a:pt x="138" y="40"/>
                    <a:pt x="123" y="24"/>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05" name="Freeform 499">
              <a:extLst>
                <a:ext uri="{FF2B5EF4-FFF2-40B4-BE49-F238E27FC236}">
                  <a16:creationId xmlns:a16="http://schemas.microsoft.com/office/drawing/2014/main" id="{617ED185-D97F-45D3-8D41-0112FA922B1E}"/>
                </a:ext>
              </a:extLst>
            </p:cNvPr>
            <p:cNvSpPr>
              <a:spLocks/>
            </p:cNvSpPr>
            <p:nvPr/>
          </p:nvSpPr>
          <p:spPr bwMode="auto">
            <a:xfrm>
              <a:off x="7085448" y="795999"/>
              <a:ext cx="74081" cy="74081"/>
            </a:xfrm>
            <a:custGeom>
              <a:avLst/>
              <a:gdLst/>
              <a:ahLst/>
              <a:cxnLst>
                <a:cxn ang="0">
                  <a:pos x="42" y="43"/>
                </a:cxn>
                <a:cxn ang="0">
                  <a:pos x="23" y="43"/>
                </a:cxn>
                <a:cxn ang="0">
                  <a:pos x="5" y="25"/>
                </a:cxn>
                <a:cxn ang="0">
                  <a:pos x="5" y="5"/>
                </a:cxn>
                <a:cxn ang="0">
                  <a:pos x="5" y="5"/>
                </a:cxn>
                <a:cxn ang="0">
                  <a:pos x="25" y="5"/>
                </a:cxn>
                <a:cxn ang="0">
                  <a:pos x="42" y="23"/>
                </a:cxn>
                <a:cxn ang="0">
                  <a:pos x="42" y="43"/>
                </a:cxn>
                <a:cxn ang="0">
                  <a:pos x="42" y="43"/>
                </a:cxn>
              </a:cxnLst>
              <a:rect l="0" t="0" r="r" b="b"/>
              <a:pathLst>
                <a:path w="48" h="48">
                  <a:moveTo>
                    <a:pt x="42" y="43"/>
                  </a:moveTo>
                  <a:cubicBezTo>
                    <a:pt x="37" y="48"/>
                    <a:pt x="28" y="48"/>
                    <a:pt x="23" y="43"/>
                  </a:cubicBezTo>
                  <a:cubicBezTo>
                    <a:pt x="5" y="25"/>
                    <a:pt x="5" y="25"/>
                    <a:pt x="5" y="25"/>
                  </a:cubicBezTo>
                  <a:cubicBezTo>
                    <a:pt x="0" y="19"/>
                    <a:pt x="0" y="11"/>
                    <a:pt x="5" y="5"/>
                  </a:cubicBezTo>
                  <a:cubicBezTo>
                    <a:pt x="5" y="5"/>
                    <a:pt x="5" y="5"/>
                    <a:pt x="5" y="5"/>
                  </a:cubicBezTo>
                  <a:cubicBezTo>
                    <a:pt x="11" y="0"/>
                    <a:pt x="20" y="0"/>
                    <a:pt x="25" y="5"/>
                  </a:cubicBezTo>
                  <a:cubicBezTo>
                    <a:pt x="42" y="23"/>
                    <a:pt x="42" y="23"/>
                    <a:pt x="42" y="23"/>
                  </a:cubicBezTo>
                  <a:cubicBezTo>
                    <a:pt x="48" y="29"/>
                    <a:pt x="48" y="37"/>
                    <a:pt x="42" y="43"/>
                  </a:cubicBezTo>
                  <a:cubicBezTo>
                    <a:pt x="42" y="43"/>
                    <a:pt x="42" y="43"/>
                    <a:pt x="42" y="43"/>
                  </a:cubicBezTo>
                  <a:close/>
                </a:path>
              </a:pathLst>
            </a:custGeom>
            <a:solidFill>
              <a:srgbClr val="0E303F"/>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06" name="Freeform 500">
              <a:extLst>
                <a:ext uri="{FF2B5EF4-FFF2-40B4-BE49-F238E27FC236}">
                  <a16:creationId xmlns:a16="http://schemas.microsoft.com/office/drawing/2014/main" id="{BB0D84B9-1481-41D5-A771-04208FEAC05D}"/>
                </a:ext>
              </a:extLst>
            </p:cNvPr>
            <p:cNvSpPr>
              <a:spLocks/>
            </p:cNvSpPr>
            <p:nvPr/>
          </p:nvSpPr>
          <p:spPr bwMode="auto">
            <a:xfrm>
              <a:off x="6995633" y="548187"/>
              <a:ext cx="159308" cy="317305"/>
            </a:xfrm>
            <a:custGeom>
              <a:avLst/>
              <a:gdLst/>
              <a:ahLst/>
              <a:cxnLst>
                <a:cxn ang="0">
                  <a:pos x="1" y="0"/>
                </a:cxn>
                <a:cxn ang="0">
                  <a:pos x="103" y="102"/>
                </a:cxn>
                <a:cxn ang="0">
                  <a:pos x="73" y="175"/>
                </a:cxn>
                <a:cxn ang="0">
                  <a:pos x="1" y="205"/>
                </a:cxn>
                <a:cxn ang="0">
                  <a:pos x="0" y="205"/>
                </a:cxn>
                <a:cxn ang="0">
                  <a:pos x="1" y="191"/>
                </a:cxn>
                <a:cxn ang="0">
                  <a:pos x="1" y="191"/>
                </a:cxn>
                <a:cxn ang="0">
                  <a:pos x="64" y="165"/>
                </a:cxn>
                <a:cxn ang="0">
                  <a:pos x="90" y="102"/>
                </a:cxn>
                <a:cxn ang="0">
                  <a:pos x="1" y="13"/>
                </a:cxn>
                <a:cxn ang="0">
                  <a:pos x="1" y="0"/>
                </a:cxn>
              </a:cxnLst>
              <a:rect l="0" t="0" r="r" b="b"/>
              <a:pathLst>
                <a:path w="103" h="205">
                  <a:moveTo>
                    <a:pt x="1" y="0"/>
                  </a:moveTo>
                  <a:cubicBezTo>
                    <a:pt x="57" y="0"/>
                    <a:pt x="103" y="46"/>
                    <a:pt x="103" y="102"/>
                  </a:cubicBezTo>
                  <a:cubicBezTo>
                    <a:pt x="103" y="130"/>
                    <a:pt x="93" y="156"/>
                    <a:pt x="73" y="175"/>
                  </a:cubicBezTo>
                  <a:cubicBezTo>
                    <a:pt x="54" y="194"/>
                    <a:pt x="28" y="205"/>
                    <a:pt x="1" y="205"/>
                  </a:cubicBezTo>
                  <a:cubicBezTo>
                    <a:pt x="1" y="205"/>
                    <a:pt x="1" y="205"/>
                    <a:pt x="0" y="205"/>
                  </a:cubicBezTo>
                  <a:cubicBezTo>
                    <a:pt x="1" y="191"/>
                    <a:pt x="1" y="191"/>
                    <a:pt x="1" y="191"/>
                  </a:cubicBezTo>
                  <a:cubicBezTo>
                    <a:pt x="1" y="191"/>
                    <a:pt x="1" y="191"/>
                    <a:pt x="1" y="191"/>
                  </a:cubicBezTo>
                  <a:cubicBezTo>
                    <a:pt x="24" y="191"/>
                    <a:pt x="47" y="182"/>
                    <a:pt x="64" y="165"/>
                  </a:cubicBezTo>
                  <a:cubicBezTo>
                    <a:pt x="80" y="148"/>
                    <a:pt x="90" y="126"/>
                    <a:pt x="90" y="102"/>
                  </a:cubicBezTo>
                  <a:cubicBezTo>
                    <a:pt x="90" y="53"/>
                    <a:pt x="50" y="13"/>
                    <a:pt x="1" y="13"/>
                  </a:cubicBezTo>
                  <a:cubicBezTo>
                    <a:pt x="1" y="0"/>
                    <a:pt x="1" y="0"/>
                    <a:pt x="1" y="0"/>
                  </a:cubicBezTo>
                  <a:close/>
                </a:path>
              </a:pathLst>
            </a:custGeom>
            <a:solidFill>
              <a:srgbClr val="2C587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07" name="Freeform 501">
              <a:extLst>
                <a:ext uri="{FF2B5EF4-FFF2-40B4-BE49-F238E27FC236}">
                  <a16:creationId xmlns:a16="http://schemas.microsoft.com/office/drawing/2014/main" id="{7A8B213E-B238-4109-9A40-8E01BDA15B69}"/>
                </a:ext>
              </a:extLst>
            </p:cNvPr>
            <p:cNvSpPr>
              <a:spLocks/>
            </p:cNvSpPr>
            <p:nvPr/>
          </p:nvSpPr>
          <p:spPr bwMode="auto">
            <a:xfrm>
              <a:off x="6891394" y="599323"/>
              <a:ext cx="229456" cy="232078"/>
            </a:xfrm>
            <a:custGeom>
              <a:avLst/>
              <a:gdLst/>
              <a:ahLst/>
              <a:cxnLst>
                <a:cxn ang="0">
                  <a:pos x="58" y="132"/>
                </a:cxn>
                <a:cxn ang="0">
                  <a:pos x="130" y="60"/>
                </a:cxn>
                <a:cxn ang="0">
                  <a:pos x="148" y="62"/>
                </a:cxn>
                <a:cxn ang="0">
                  <a:pos x="125" y="12"/>
                </a:cxn>
                <a:cxn ang="0">
                  <a:pos x="109" y="0"/>
                </a:cxn>
                <a:cxn ang="0">
                  <a:pos x="108" y="4"/>
                </a:cxn>
                <a:cxn ang="0">
                  <a:pos x="108" y="21"/>
                </a:cxn>
                <a:cxn ang="0">
                  <a:pos x="91" y="25"/>
                </a:cxn>
                <a:cxn ang="0">
                  <a:pos x="83" y="12"/>
                </a:cxn>
                <a:cxn ang="0">
                  <a:pos x="73" y="9"/>
                </a:cxn>
                <a:cxn ang="0">
                  <a:pos x="49" y="23"/>
                </a:cxn>
                <a:cxn ang="0">
                  <a:pos x="47" y="32"/>
                </a:cxn>
                <a:cxn ang="0">
                  <a:pos x="55" y="47"/>
                </a:cxn>
                <a:cxn ang="0">
                  <a:pos x="43" y="59"/>
                </a:cxn>
                <a:cxn ang="0">
                  <a:pos x="29" y="51"/>
                </a:cxn>
                <a:cxn ang="0">
                  <a:pos x="20" y="54"/>
                </a:cxn>
                <a:cxn ang="0">
                  <a:pos x="6" y="78"/>
                </a:cxn>
                <a:cxn ang="0">
                  <a:pos x="8" y="87"/>
                </a:cxn>
                <a:cxn ang="0">
                  <a:pos x="23" y="96"/>
                </a:cxn>
                <a:cxn ang="0">
                  <a:pos x="18" y="113"/>
                </a:cxn>
                <a:cxn ang="0">
                  <a:pos x="2" y="113"/>
                </a:cxn>
                <a:cxn ang="0">
                  <a:pos x="0" y="113"/>
                </a:cxn>
                <a:cxn ang="0">
                  <a:pos x="61" y="150"/>
                </a:cxn>
                <a:cxn ang="0">
                  <a:pos x="58" y="132"/>
                </a:cxn>
              </a:cxnLst>
              <a:rect l="0" t="0" r="r" b="b"/>
              <a:pathLst>
                <a:path w="148" h="150">
                  <a:moveTo>
                    <a:pt x="58" y="132"/>
                  </a:moveTo>
                  <a:cubicBezTo>
                    <a:pt x="58" y="92"/>
                    <a:pt x="91" y="60"/>
                    <a:pt x="130" y="60"/>
                  </a:cubicBezTo>
                  <a:cubicBezTo>
                    <a:pt x="137" y="60"/>
                    <a:pt x="143" y="61"/>
                    <a:pt x="148" y="62"/>
                  </a:cubicBezTo>
                  <a:cubicBezTo>
                    <a:pt x="147" y="43"/>
                    <a:pt x="139" y="26"/>
                    <a:pt x="125" y="12"/>
                  </a:cubicBezTo>
                  <a:cubicBezTo>
                    <a:pt x="120" y="7"/>
                    <a:pt x="115" y="3"/>
                    <a:pt x="109" y="0"/>
                  </a:cubicBezTo>
                  <a:cubicBezTo>
                    <a:pt x="108" y="1"/>
                    <a:pt x="108" y="2"/>
                    <a:pt x="108" y="4"/>
                  </a:cubicBezTo>
                  <a:cubicBezTo>
                    <a:pt x="108" y="21"/>
                    <a:pt x="108" y="21"/>
                    <a:pt x="108" y="21"/>
                  </a:cubicBezTo>
                  <a:cubicBezTo>
                    <a:pt x="102" y="22"/>
                    <a:pt x="96" y="23"/>
                    <a:pt x="91" y="25"/>
                  </a:cubicBezTo>
                  <a:cubicBezTo>
                    <a:pt x="83" y="12"/>
                    <a:pt x="83" y="12"/>
                    <a:pt x="83" y="12"/>
                  </a:cubicBezTo>
                  <a:cubicBezTo>
                    <a:pt x="81" y="8"/>
                    <a:pt x="77" y="7"/>
                    <a:pt x="73" y="9"/>
                  </a:cubicBezTo>
                  <a:cubicBezTo>
                    <a:pt x="49" y="23"/>
                    <a:pt x="49" y="23"/>
                    <a:pt x="49" y="23"/>
                  </a:cubicBezTo>
                  <a:cubicBezTo>
                    <a:pt x="46" y="25"/>
                    <a:pt x="45" y="29"/>
                    <a:pt x="47" y="32"/>
                  </a:cubicBezTo>
                  <a:cubicBezTo>
                    <a:pt x="55" y="47"/>
                    <a:pt x="55" y="47"/>
                    <a:pt x="55" y="47"/>
                  </a:cubicBezTo>
                  <a:cubicBezTo>
                    <a:pt x="51" y="51"/>
                    <a:pt x="47" y="55"/>
                    <a:pt x="43" y="59"/>
                  </a:cubicBezTo>
                  <a:cubicBezTo>
                    <a:pt x="29" y="51"/>
                    <a:pt x="29" y="51"/>
                    <a:pt x="29" y="51"/>
                  </a:cubicBezTo>
                  <a:cubicBezTo>
                    <a:pt x="26" y="49"/>
                    <a:pt x="22" y="51"/>
                    <a:pt x="20" y="54"/>
                  </a:cubicBezTo>
                  <a:cubicBezTo>
                    <a:pt x="6" y="78"/>
                    <a:pt x="6" y="78"/>
                    <a:pt x="6" y="78"/>
                  </a:cubicBezTo>
                  <a:cubicBezTo>
                    <a:pt x="4" y="81"/>
                    <a:pt x="5" y="85"/>
                    <a:pt x="8" y="87"/>
                  </a:cubicBezTo>
                  <a:cubicBezTo>
                    <a:pt x="23" y="96"/>
                    <a:pt x="23" y="96"/>
                    <a:pt x="23" y="96"/>
                  </a:cubicBezTo>
                  <a:cubicBezTo>
                    <a:pt x="21" y="101"/>
                    <a:pt x="19" y="107"/>
                    <a:pt x="18" y="113"/>
                  </a:cubicBezTo>
                  <a:cubicBezTo>
                    <a:pt x="2" y="113"/>
                    <a:pt x="2" y="113"/>
                    <a:pt x="2" y="113"/>
                  </a:cubicBezTo>
                  <a:cubicBezTo>
                    <a:pt x="1" y="113"/>
                    <a:pt x="0" y="113"/>
                    <a:pt x="0" y="113"/>
                  </a:cubicBezTo>
                  <a:cubicBezTo>
                    <a:pt x="13" y="134"/>
                    <a:pt x="35" y="148"/>
                    <a:pt x="61" y="150"/>
                  </a:cubicBezTo>
                  <a:cubicBezTo>
                    <a:pt x="59" y="144"/>
                    <a:pt x="58" y="138"/>
                    <a:pt x="58" y="132"/>
                  </a:cubicBezTo>
                  <a:close/>
                </a:path>
              </a:pathLst>
            </a:custGeom>
            <a:solidFill>
              <a:srgbClr val="A6DAE9"/>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08" name="Freeform 502">
              <a:extLst>
                <a:ext uri="{FF2B5EF4-FFF2-40B4-BE49-F238E27FC236}">
                  <a16:creationId xmlns:a16="http://schemas.microsoft.com/office/drawing/2014/main" id="{32D11A37-CD57-40BA-B265-0A0CF7960377}"/>
                </a:ext>
              </a:extLst>
            </p:cNvPr>
            <p:cNvSpPr>
              <a:spLocks/>
            </p:cNvSpPr>
            <p:nvPr/>
          </p:nvSpPr>
          <p:spPr bwMode="auto">
            <a:xfrm>
              <a:off x="6891394" y="774365"/>
              <a:ext cx="95060" cy="57036"/>
            </a:xfrm>
            <a:custGeom>
              <a:avLst/>
              <a:gdLst/>
              <a:ahLst/>
              <a:cxnLst>
                <a:cxn ang="0">
                  <a:pos x="18" y="0"/>
                </a:cxn>
                <a:cxn ang="0">
                  <a:pos x="18" y="0"/>
                </a:cxn>
                <a:cxn ang="0">
                  <a:pos x="2" y="0"/>
                </a:cxn>
                <a:cxn ang="0">
                  <a:pos x="0" y="0"/>
                </a:cxn>
                <a:cxn ang="0">
                  <a:pos x="2" y="3"/>
                </a:cxn>
                <a:cxn ang="0">
                  <a:pos x="3" y="5"/>
                </a:cxn>
                <a:cxn ang="0">
                  <a:pos x="7" y="10"/>
                </a:cxn>
                <a:cxn ang="0">
                  <a:pos x="9" y="12"/>
                </a:cxn>
                <a:cxn ang="0">
                  <a:pos x="12" y="15"/>
                </a:cxn>
                <a:cxn ang="0">
                  <a:pos x="15" y="18"/>
                </a:cxn>
                <a:cxn ang="0">
                  <a:pos x="18" y="20"/>
                </a:cxn>
                <a:cxn ang="0">
                  <a:pos x="20" y="22"/>
                </a:cxn>
                <a:cxn ang="0">
                  <a:pos x="24" y="25"/>
                </a:cxn>
                <a:cxn ang="0">
                  <a:pos x="27" y="26"/>
                </a:cxn>
                <a:cxn ang="0">
                  <a:pos x="32" y="29"/>
                </a:cxn>
                <a:cxn ang="0">
                  <a:pos x="34" y="30"/>
                </a:cxn>
                <a:cxn ang="0">
                  <a:pos x="38" y="32"/>
                </a:cxn>
                <a:cxn ang="0">
                  <a:pos x="41" y="33"/>
                </a:cxn>
                <a:cxn ang="0">
                  <a:pos x="46" y="34"/>
                </a:cxn>
                <a:cxn ang="0">
                  <a:pos x="48" y="35"/>
                </a:cxn>
                <a:cxn ang="0">
                  <a:pos x="54" y="36"/>
                </a:cxn>
                <a:cxn ang="0">
                  <a:pos x="57" y="37"/>
                </a:cxn>
                <a:cxn ang="0">
                  <a:pos x="61" y="37"/>
                </a:cxn>
                <a:cxn ang="0">
                  <a:pos x="59" y="28"/>
                </a:cxn>
                <a:cxn ang="0">
                  <a:pos x="18" y="0"/>
                </a:cxn>
              </a:cxnLst>
              <a:rect l="0" t="0" r="r" b="b"/>
              <a:pathLst>
                <a:path w="61" h="37">
                  <a:moveTo>
                    <a:pt x="18" y="0"/>
                  </a:moveTo>
                  <a:cubicBezTo>
                    <a:pt x="18" y="0"/>
                    <a:pt x="18" y="0"/>
                    <a:pt x="18" y="0"/>
                  </a:cubicBezTo>
                  <a:cubicBezTo>
                    <a:pt x="2" y="0"/>
                    <a:pt x="2" y="0"/>
                    <a:pt x="2" y="0"/>
                  </a:cubicBezTo>
                  <a:cubicBezTo>
                    <a:pt x="1" y="0"/>
                    <a:pt x="0" y="0"/>
                    <a:pt x="0" y="0"/>
                  </a:cubicBezTo>
                  <a:cubicBezTo>
                    <a:pt x="0" y="1"/>
                    <a:pt x="1" y="2"/>
                    <a:pt x="2" y="3"/>
                  </a:cubicBezTo>
                  <a:cubicBezTo>
                    <a:pt x="2" y="4"/>
                    <a:pt x="3" y="5"/>
                    <a:pt x="3" y="5"/>
                  </a:cubicBezTo>
                  <a:cubicBezTo>
                    <a:pt x="4" y="7"/>
                    <a:pt x="6" y="8"/>
                    <a:pt x="7" y="10"/>
                  </a:cubicBezTo>
                  <a:cubicBezTo>
                    <a:pt x="8" y="10"/>
                    <a:pt x="8" y="11"/>
                    <a:pt x="9" y="12"/>
                  </a:cubicBezTo>
                  <a:cubicBezTo>
                    <a:pt x="10" y="13"/>
                    <a:pt x="11" y="14"/>
                    <a:pt x="12" y="15"/>
                  </a:cubicBezTo>
                  <a:cubicBezTo>
                    <a:pt x="13" y="16"/>
                    <a:pt x="14" y="17"/>
                    <a:pt x="15" y="18"/>
                  </a:cubicBezTo>
                  <a:cubicBezTo>
                    <a:pt x="16" y="18"/>
                    <a:pt x="17" y="19"/>
                    <a:pt x="18" y="20"/>
                  </a:cubicBezTo>
                  <a:cubicBezTo>
                    <a:pt x="18" y="20"/>
                    <a:pt x="19" y="21"/>
                    <a:pt x="20" y="22"/>
                  </a:cubicBezTo>
                  <a:cubicBezTo>
                    <a:pt x="21" y="23"/>
                    <a:pt x="23" y="24"/>
                    <a:pt x="24" y="25"/>
                  </a:cubicBezTo>
                  <a:cubicBezTo>
                    <a:pt x="25" y="25"/>
                    <a:pt x="26" y="26"/>
                    <a:pt x="27" y="26"/>
                  </a:cubicBezTo>
                  <a:cubicBezTo>
                    <a:pt x="28" y="27"/>
                    <a:pt x="30" y="28"/>
                    <a:pt x="32" y="29"/>
                  </a:cubicBezTo>
                  <a:cubicBezTo>
                    <a:pt x="32" y="29"/>
                    <a:pt x="33" y="30"/>
                    <a:pt x="34" y="30"/>
                  </a:cubicBezTo>
                  <a:cubicBezTo>
                    <a:pt x="35" y="31"/>
                    <a:pt x="36" y="31"/>
                    <a:pt x="38" y="32"/>
                  </a:cubicBezTo>
                  <a:cubicBezTo>
                    <a:pt x="39" y="32"/>
                    <a:pt x="40" y="32"/>
                    <a:pt x="41" y="33"/>
                  </a:cubicBezTo>
                  <a:cubicBezTo>
                    <a:pt x="42" y="33"/>
                    <a:pt x="44" y="34"/>
                    <a:pt x="46" y="34"/>
                  </a:cubicBezTo>
                  <a:cubicBezTo>
                    <a:pt x="47" y="34"/>
                    <a:pt x="47" y="35"/>
                    <a:pt x="48" y="35"/>
                  </a:cubicBezTo>
                  <a:cubicBezTo>
                    <a:pt x="50" y="35"/>
                    <a:pt x="52" y="36"/>
                    <a:pt x="54" y="36"/>
                  </a:cubicBezTo>
                  <a:cubicBezTo>
                    <a:pt x="55" y="36"/>
                    <a:pt x="56" y="36"/>
                    <a:pt x="57" y="37"/>
                  </a:cubicBezTo>
                  <a:cubicBezTo>
                    <a:pt x="58" y="37"/>
                    <a:pt x="59" y="37"/>
                    <a:pt x="61" y="37"/>
                  </a:cubicBezTo>
                  <a:cubicBezTo>
                    <a:pt x="60" y="34"/>
                    <a:pt x="59" y="31"/>
                    <a:pt x="59" y="28"/>
                  </a:cubicBezTo>
                  <a:cubicBezTo>
                    <a:pt x="43" y="23"/>
                    <a:pt x="28" y="13"/>
                    <a:pt x="18" y="0"/>
                  </a:cubicBezTo>
                  <a:close/>
                </a:path>
              </a:pathLst>
            </a:custGeom>
            <a:solidFill>
              <a:srgbClr val="8FC4D7"/>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411" name="Group 107">
            <a:extLst>
              <a:ext uri="{FF2B5EF4-FFF2-40B4-BE49-F238E27FC236}">
                <a16:creationId xmlns:a16="http://schemas.microsoft.com/office/drawing/2014/main" id="{E71DF698-1CF7-4416-A50A-CE15A8512F95}"/>
              </a:ext>
            </a:extLst>
          </p:cNvPr>
          <p:cNvGrpSpPr/>
          <p:nvPr/>
        </p:nvGrpSpPr>
        <p:grpSpPr>
          <a:xfrm>
            <a:off x="6620810" y="2886515"/>
            <a:ext cx="879800" cy="866422"/>
            <a:chOff x="3983038" y="4243388"/>
            <a:chExt cx="1778000" cy="1778000"/>
          </a:xfrm>
        </p:grpSpPr>
        <p:sp>
          <p:nvSpPr>
            <p:cNvPr id="412" name="Oval 21">
              <a:extLst>
                <a:ext uri="{FF2B5EF4-FFF2-40B4-BE49-F238E27FC236}">
                  <a16:creationId xmlns:a16="http://schemas.microsoft.com/office/drawing/2014/main" id="{F943CBE6-1621-4543-9C50-0E3EC0A37D28}"/>
                </a:ext>
              </a:extLst>
            </p:cNvPr>
            <p:cNvSpPr>
              <a:spLocks noChangeArrowheads="1"/>
            </p:cNvSpPr>
            <p:nvPr/>
          </p:nvSpPr>
          <p:spPr bwMode="auto">
            <a:xfrm>
              <a:off x="3983038" y="4243388"/>
              <a:ext cx="1778000" cy="1778000"/>
            </a:xfrm>
            <a:prstGeom prst="ellipse">
              <a:avLst/>
            </a:prstGeom>
            <a:solidFill>
              <a:srgbClr val="D400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grpSp>
          <p:nvGrpSpPr>
            <p:cNvPr id="413" name="Group 109">
              <a:extLst>
                <a:ext uri="{FF2B5EF4-FFF2-40B4-BE49-F238E27FC236}">
                  <a16:creationId xmlns:a16="http://schemas.microsoft.com/office/drawing/2014/main" id="{EDBA5F84-279B-453E-AA24-4016769E3EA0}"/>
                </a:ext>
              </a:extLst>
            </p:cNvPr>
            <p:cNvGrpSpPr/>
            <p:nvPr/>
          </p:nvGrpSpPr>
          <p:grpSpPr>
            <a:xfrm>
              <a:off x="4427007" y="4537597"/>
              <a:ext cx="848639" cy="1155594"/>
              <a:chOff x="4427007" y="4537597"/>
              <a:chExt cx="848639" cy="1155594"/>
            </a:xfrm>
          </p:grpSpPr>
          <p:sp>
            <p:nvSpPr>
              <p:cNvPr id="414" name="Freeform 74">
                <a:extLst>
                  <a:ext uri="{FF2B5EF4-FFF2-40B4-BE49-F238E27FC236}">
                    <a16:creationId xmlns:a16="http://schemas.microsoft.com/office/drawing/2014/main" id="{BE299446-10F9-4171-8AA9-48479185F97F}"/>
                  </a:ext>
                </a:extLst>
              </p:cNvPr>
              <p:cNvSpPr>
                <a:spLocks/>
              </p:cNvSpPr>
              <p:nvPr/>
            </p:nvSpPr>
            <p:spPr bwMode="auto">
              <a:xfrm>
                <a:off x="4429131" y="4537597"/>
                <a:ext cx="846515" cy="1155594"/>
              </a:xfrm>
              <a:custGeom>
                <a:avLst/>
                <a:gdLst>
                  <a:gd name="T0" fmla="*/ 0 w 797"/>
                  <a:gd name="T1" fmla="*/ 1088 h 1088"/>
                  <a:gd name="T2" fmla="*/ 0 w 797"/>
                  <a:gd name="T3" fmla="*/ 504 h 1088"/>
                  <a:gd name="T4" fmla="*/ 0 w 797"/>
                  <a:gd name="T5" fmla="*/ 210 h 1088"/>
                  <a:gd name="T6" fmla="*/ 211 w 797"/>
                  <a:gd name="T7" fmla="*/ 0 h 1088"/>
                  <a:gd name="T8" fmla="*/ 797 w 797"/>
                  <a:gd name="T9" fmla="*/ 0 h 1088"/>
                  <a:gd name="T10" fmla="*/ 797 w 797"/>
                  <a:gd name="T11" fmla="*/ 217 h 1088"/>
                  <a:gd name="T12" fmla="*/ 797 w 797"/>
                  <a:gd name="T13" fmla="*/ 504 h 1088"/>
                  <a:gd name="T14" fmla="*/ 797 w 797"/>
                  <a:gd name="T15" fmla="*/ 1088 h 1088"/>
                  <a:gd name="T16" fmla="*/ 0 w 797"/>
                  <a:gd name="T17" fmla="*/ 1088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7" h="1088">
                    <a:moveTo>
                      <a:pt x="0" y="1088"/>
                    </a:moveTo>
                    <a:lnTo>
                      <a:pt x="0" y="504"/>
                    </a:lnTo>
                    <a:lnTo>
                      <a:pt x="0" y="210"/>
                    </a:lnTo>
                    <a:lnTo>
                      <a:pt x="211" y="0"/>
                    </a:lnTo>
                    <a:lnTo>
                      <a:pt x="797" y="0"/>
                    </a:lnTo>
                    <a:lnTo>
                      <a:pt x="797" y="217"/>
                    </a:lnTo>
                    <a:lnTo>
                      <a:pt x="797" y="504"/>
                    </a:lnTo>
                    <a:lnTo>
                      <a:pt x="797" y="1088"/>
                    </a:lnTo>
                    <a:lnTo>
                      <a:pt x="0" y="10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15" name="Freeform 75">
                <a:extLst>
                  <a:ext uri="{FF2B5EF4-FFF2-40B4-BE49-F238E27FC236}">
                    <a16:creationId xmlns:a16="http://schemas.microsoft.com/office/drawing/2014/main" id="{25E3582C-2738-4A0E-8DD5-543E6AAACE8A}"/>
                  </a:ext>
                </a:extLst>
              </p:cNvPr>
              <p:cNvSpPr>
                <a:spLocks/>
              </p:cNvSpPr>
              <p:nvPr/>
            </p:nvSpPr>
            <p:spPr bwMode="auto">
              <a:xfrm>
                <a:off x="4537468" y="5298080"/>
                <a:ext cx="274029" cy="274029"/>
              </a:xfrm>
              <a:custGeom>
                <a:avLst/>
                <a:gdLst>
                  <a:gd name="T0" fmla="*/ 51 w 109"/>
                  <a:gd name="T1" fmla="*/ 58 h 109"/>
                  <a:gd name="T2" fmla="*/ 51 w 109"/>
                  <a:gd name="T3" fmla="*/ 0 h 109"/>
                  <a:gd name="T4" fmla="*/ 0 w 109"/>
                  <a:gd name="T5" fmla="*/ 54 h 109"/>
                  <a:gd name="T6" fmla="*/ 55 w 109"/>
                  <a:gd name="T7" fmla="*/ 109 h 109"/>
                  <a:gd name="T8" fmla="*/ 109 w 109"/>
                  <a:gd name="T9" fmla="*/ 58 h 109"/>
                  <a:gd name="T10" fmla="*/ 51 w 109"/>
                  <a:gd name="T11" fmla="*/ 58 h 109"/>
                </a:gdLst>
                <a:ahLst/>
                <a:cxnLst>
                  <a:cxn ang="0">
                    <a:pos x="T0" y="T1"/>
                  </a:cxn>
                  <a:cxn ang="0">
                    <a:pos x="T2" y="T3"/>
                  </a:cxn>
                  <a:cxn ang="0">
                    <a:pos x="T4" y="T5"/>
                  </a:cxn>
                  <a:cxn ang="0">
                    <a:pos x="T6" y="T7"/>
                  </a:cxn>
                  <a:cxn ang="0">
                    <a:pos x="T8" y="T9"/>
                  </a:cxn>
                  <a:cxn ang="0">
                    <a:pos x="T10" y="T11"/>
                  </a:cxn>
                </a:cxnLst>
                <a:rect l="0" t="0" r="r" b="b"/>
                <a:pathLst>
                  <a:path w="109" h="109">
                    <a:moveTo>
                      <a:pt x="51" y="58"/>
                    </a:moveTo>
                    <a:cubicBezTo>
                      <a:pt x="51" y="0"/>
                      <a:pt x="51" y="0"/>
                      <a:pt x="51" y="0"/>
                    </a:cubicBezTo>
                    <a:cubicBezTo>
                      <a:pt x="23" y="2"/>
                      <a:pt x="0" y="26"/>
                      <a:pt x="0" y="54"/>
                    </a:cubicBezTo>
                    <a:cubicBezTo>
                      <a:pt x="0" y="85"/>
                      <a:pt x="25" y="109"/>
                      <a:pt x="55" y="109"/>
                    </a:cubicBezTo>
                    <a:cubicBezTo>
                      <a:pt x="84" y="109"/>
                      <a:pt x="107" y="86"/>
                      <a:pt x="109" y="58"/>
                    </a:cubicBezTo>
                    <a:lnTo>
                      <a:pt x="51" y="58"/>
                    </a:lnTo>
                    <a:close/>
                  </a:path>
                </a:pathLst>
              </a:custGeom>
              <a:solidFill>
                <a:srgbClr val="2E59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16" name="Freeform 76">
                <a:extLst>
                  <a:ext uri="{FF2B5EF4-FFF2-40B4-BE49-F238E27FC236}">
                    <a16:creationId xmlns:a16="http://schemas.microsoft.com/office/drawing/2014/main" id="{C576EBD6-438E-4EEC-892B-4CB225DC8AF2}"/>
                  </a:ext>
                </a:extLst>
              </p:cNvPr>
              <p:cNvSpPr>
                <a:spLocks/>
              </p:cNvSpPr>
              <p:nvPr/>
            </p:nvSpPr>
            <p:spPr bwMode="auto">
              <a:xfrm>
                <a:off x="4703160" y="5308701"/>
                <a:ext cx="100902" cy="99840"/>
              </a:xfrm>
              <a:custGeom>
                <a:avLst/>
                <a:gdLst>
                  <a:gd name="T0" fmla="*/ 40 w 40"/>
                  <a:gd name="T1" fmla="*/ 40 h 40"/>
                  <a:gd name="T2" fmla="*/ 0 w 40"/>
                  <a:gd name="T3" fmla="*/ 0 h 40"/>
                  <a:gd name="T4" fmla="*/ 0 w 40"/>
                  <a:gd name="T5" fmla="*/ 40 h 40"/>
                  <a:gd name="T6" fmla="*/ 40 w 40"/>
                  <a:gd name="T7" fmla="*/ 40 h 40"/>
                </a:gdLst>
                <a:ahLst/>
                <a:cxnLst>
                  <a:cxn ang="0">
                    <a:pos x="T0" y="T1"/>
                  </a:cxn>
                  <a:cxn ang="0">
                    <a:pos x="T2" y="T3"/>
                  </a:cxn>
                  <a:cxn ang="0">
                    <a:pos x="T4" y="T5"/>
                  </a:cxn>
                  <a:cxn ang="0">
                    <a:pos x="T6" y="T7"/>
                  </a:cxn>
                </a:cxnLst>
                <a:rect l="0" t="0" r="r" b="b"/>
                <a:pathLst>
                  <a:path w="40" h="40">
                    <a:moveTo>
                      <a:pt x="40" y="40"/>
                    </a:moveTo>
                    <a:cubicBezTo>
                      <a:pt x="40" y="18"/>
                      <a:pt x="22" y="0"/>
                      <a:pt x="0" y="0"/>
                    </a:cubicBezTo>
                    <a:cubicBezTo>
                      <a:pt x="0" y="40"/>
                      <a:pt x="0" y="40"/>
                      <a:pt x="0" y="40"/>
                    </a:cubicBezTo>
                    <a:lnTo>
                      <a:pt x="40" y="40"/>
                    </a:lnTo>
                    <a:close/>
                  </a:path>
                </a:pathLst>
              </a:custGeom>
              <a:solidFill>
                <a:srgbClr val="F59A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17" name="Freeform 77">
                <a:extLst>
                  <a:ext uri="{FF2B5EF4-FFF2-40B4-BE49-F238E27FC236}">
                    <a16:creationId xmlns:a16="http://schemas.microsoft.com/office/drawing/2014/main" id="{2E78AA66-A1D9-4E56-8F38-65F924CA41A5}"/>
                  </a:ext>
                </a:extLst>
              </p:cNvPr>
              <p:cNvSpPr>
                <a:spLocks/>
              </p:cNvSpPr>
              <p:nvPr/>
            </p:nvSpPr>
            <p:spPr bwMode="auto">
              <a:xfrm>
                <a:off x="4721216" y="5021927"/>
                <a:ext cx="87094" cy="86033"/>
              </a:xfrm>
              <a:custGeom>
                <a:avLst/>
                <a:gdLst>
                  <a:gd name="T0" fmla="*/ 5 w 35"/>
                  <a:gd name="T1" fmla="*/ 0 h 34"/>
                  <a:gd name="T2" fmla="*/ 0 w 35"/>
                  <a:gd name="T3" fmla="*/ 9 h 34"/>
                  <a:gd name="T4" fmla="*/ 17 w 35"/>
                  <a:gd name="T5" fmla="*/ 34 h 34"/>
                  <a:gd name="T6" fmla="*/ 35 w 35"/>
                  <a:gd name="T7" fmla="*/ 3 h 34"/>
                  <a:gd name="T8" fmla="*/ 5 w 35"/>
                  <a:gd name="T9" fmla="*/ 0 h 34"/>
                </a:gdLst>
                <a:ahLst/>
                <a:cxnLst>
                  <a:cxn ang="0">
                    <a:pos x="T0" y="T1"/>
                  </a:cxn>
                  <a:cxn ang="0">
                    <a:pos x="T2" y="T3"/>
                  </a:cxn>
                  <a:cxn ang="0">
                    <a:pos x="T4" y="T5"/>
                  </a:cxn>
                  <a:cxn ang="0">
                    <a:pos x="T6" y="T7"/>
                  </a:cxn>
                  <a:cxn ang="0">
                    <a:pos x="T8" y="T9"/>
                  </a:cxn>
                </a:cxnLst>
                <a:rect l="0" t="0" r="r" b="b"/>
                <a:pathLst>
                  <a:path w="35" h="34">
                    <a:moveTo>
                      <a:pt x="5" y="0"/>
                    </a:moveTo>
                    <a:cubicBezTo>
                      <a:pt x="4" y="3"/>
                      <a:pt x="2" y="6"/>
                      <a:pt x="0" y="9"/>
                    </a:cubicBezTo>
                    <a:cubicBezTo>
                      <a:pt x="17" y="34"/>
                      <a:pt x="17" y="34"/>
                      <a:pt x="17" y="34"/>
                    </a:cubicBezTo>
                    <a:cubicBezTo>
                      <a:pt x="26" y="26"/>
                      <a:pt x="33" y="15"/>
                      <a:pt x="35" y="3"/>
                    </a:cubicBezTo>
                    <a:lnTo>
                      <a:pt x="5" y="0"/>
                    </a:lnTo>
                    <a:close/>
                  </a:path>
                </a:pathLst>
              </a:custGeom>
              <a:solidFill>
                <a:srgbClr val="A7DA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18" name="Freeform 78">
                <a:extLst>
                  <a:ext uri="{FF2B5EF4-FFF2-40B4-BE49-F238E27FC236}">
                    <a16:creationId xmlns:a16="http://schemas.microsoft.com/office/drawing/2014/main" id="{302B45BB-0FDA-45B1-BAA4-398834CBD647}"/>
                  </a:ext>
                </a:extLst>
              </p:cNvPr>
              <p:cNvSpPr>
                <a:spLocks/>
              </p:cNvSpPr>
              <p:nvPr/>
            </p:nvSpPr>
            <p:spPr bwMode="auto">
              <a:xfrm>
                <a:off x="4688290" y="4866857"/>
                <a:ext cx="123207" cy="138076"/>
              </a:xfrm>
              <a:custGeom>
                <a:avLst/>
                <a:gdLst>
                  <a:gd name="T0" fmla="*/ 0 w 49"/>
                  <a:gd name="T1" fmla="*/ 31 h 55"/>
                  <a:gd name="T2" fmla="*/ 19 w 49"/>
                  <a:gd name="T3" fmla="*/ 52 h 55"/>
                  <a:gd name="T4" fmla="*/ 49 w 49"/>
                  <a:gd name="T5" fmla="*/ 55 h 55"/>
                  <a:gd name="T6" fmla="*/ 49 w 49"/>
                  <a:gd name="T7" fmla="*/ 54 h 55"/>
                  <a:gd name="T8" fmla="*/ 0 w 49"/>
                  <a:gd name="T9" fmla="*/ 0 h 55"/>
                  <a:gd name="T10" fmla="*/ 0 w 49"/>
                  <a:gd name="T11" fmla="*/ 31 h 55"/>
                </a:gdLst>
                <a:ahLst/>
                <a:cxnLst>
                  <a:cxn ang="0">
                    <a:pos x="T0" y="T1"/>
                  </a:cxn>
                  <a:cxn ang="0">
                    <a:pos x="T2" y="T3"/>
                  </a:cxn>
                  <a:cxn ang="0">
                    <a:pos x="T4" y="T5"/>
                  </a:cxn>
                  <a:cxn ang="0">
                    <a:pos x="T6" y="T7"/>
                  </a:cxn>
                  <a:cxn ang="0">
                    <a:pos x="T8" y="T9"/>
                  </a:cxn>
                  <a:cxn ang="0">
                    <a:pos x="T10" y="T11"/>
                  </a:cxn>
                </a:cxnLst>
                <a:rect l="0" t="0" r="r" b="b"/>
                <a:pathLst>
                  <a:path w="49" h="55">
                    <a:moveTo>
                      <a:pt x="0" y="31"/>
                    </a:moveTo>
                    <a:cubicBezTo>
                      <a:pt x="10" y="33"/>
                      <a:pt x="18" y="41"/>
                      <a:pt x="19" y="52"/>
                    </a:cubicBezTo>
                    <a:cubicBezTo>
                      <a:pt x="49" y="55"/>
                      <a:pt x="49" y="55"/>
                      <a:pt x="49" y="55"/>
                    </a:cubicBezTo>
                    <a:cubicBezTo>
                      <a:pt x="49" y="55"/>
                      <a:pt x="49" y="55"/>
                      <a:pt x="49" y="54"/>
                    </a:cubicBezTo>
                    <a:cubicBezTo>
                      <a:pt x="49" y="26"/>
                      <a:pt x="27" y="3"/>
                      <a:pt x="0" y="0"/>
                    </a:cubicBezTo>
                    <a:lnTo>
                      <a:pt x="0" y="31"/>
                    </a:lnTo>
                    <a:close/>
                  </a:path>
                </a:pathLst>
              </a:custGeom>
              <a:solidFill>
                <a:srgbClr val="F59A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19" name="Freeform 79">
                <a:extLst>
                  <a:ext uri="{FF2B5EF4-FFF2-40B4-BE49-F238E27FC236}">
                    <a16:creationId xmlns:a16="http://schemas.microsoft.com/office/drawing/2014/main" id="{9668DE9B-8DC5-4F3B-BA34-46182F1CF0E6}"/>
                  </a:ext>
                </a:extLst>
              </p:cNvPr>
              <p:cNvSpPr>
                <a:spLocks/>
              </p:cNvSpPr>
              <p:nvPr/>
            </p:nvSpPr>
            <p:spPr bwMode="auto">
              <a:xfrm>
                <a:off x="4565083" y="4866857"/>
                <a:ext cx="97716" cy="95591"/>
              </a:xfrm>
              <a:custGeom>
                <a:avLst/>
                <a:gdLst>
                  <a:gd name="T0" fmla="*/ 26 w 39"/>
                  <a:gd name="T1" fmla="*/ 38 h 38"/>
                  <a:gd name="T2" fmla="*/ 39 w 39"/>
                  <a:gd name="T3" fmla="*/ 31 h 38"/>
                  <a:gd name="T4" fmla="*/ 39 w 39"/>
                  <a:gd name="T5" fmla="*/ 0 h 38"/>
                  <a:gd name="T6" fmla="*/ 0 w 39"/>
                  <a:gd name="T7" fmla="*/ 23 h 38"/>
                  <a:gd name="T8" fmla="*/ 26 w 39"/>
                  <a:gd name="T9" fmla="*/ 38 h 38"/>
                </a:gdLst>
                <a:ahLst/>
                <a:cxnLst>
                  <a:cxn ang="0">
                    <a:pos x="T0" y="T1"/>
                  </a:cxn>
                  <a:cxn ang="0">
                    <a:pos x="T2" y="T3"/>
                  </a:cxn>
                  <a:cxn ang="0">
                    <a:pos x="T4" y="T5"/>
                  </a:cxn>
                  <a:cxn ang="0">
                    <a:pos x="T6" y="T7"/>
                  </a:cxn>
                  <a:cxn ang="0">
                    <a:pos x="T8" y="T9"/>
                  </a:cxn>
                </a:cxnLst>
                <a:rect l="0" t="0" r="r" b="b"/>
                <a:pathLst>
                  <a:path w="39" h="38">
                    <a:moveTo>
                      <a:pt x="26" y="38"/>
                    </a:moveTo>
                    <a:cubicBezTo>
                      <a:pt x="29" y="34"/>
                      <a:pt x="34" y="32"/>
                      <a:pt x="39" y="31"/>
                    </a:cubicBezTo>
                    <a:cubicBezTo>
                      <a:pt x="39" y="0"/>
                      <a:pt x="39" y="0"/>
                      <a:pt x="39" y="0"/>
                    </a:cubicBezTo>
                    <a:cubicBezTo>
                      <a:pt x="23" y="2"/>
                      <a:pt x="9" y="10"/>
                      <a:pt x="0" y="23"/>
                    </a:cubicBezTo>
                    <a:lnTo>
                      <a:pt x="26" y="38"/>
                    </a:lnTo>
                    <a:close/>
                  </a:path>
                </a:pathLst>
              </a:custGeom>
              <a:solidFill>
                <a:srgbClr val="1DB1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20" name="Freeform 80">
                <a:extLst>
                  <a:ext uri="{FF2B5EF4-FFF2-40B4-BE49-F238E27FC236}">
                    <a16:creationId xmlns:a16="http://schemas.microsoft.com/office/drawing/2014/main" id="{DAA04444-7A1D-4748-A255-A68B7C7F7E39}"/>
                  </a:ext>
                </a:extLst>
              </p:cNvPr>
              <p:cNvSpPr>
                <a:spLocks/>
              </p:cNvSpPr>
              <p:nvPr/>
            </p:nvSpPr>
            <p:spPr bwMode="auto">
              <a:xfrm>
                <a:off x="4537468" y="4944392"/>
                <a:ext cx="206053" cy="195431"/>
              </a:xfrm>
              <a:custGeom>
                <a:avLst/>
                <a:gdLst>
                  <a:gd name="T0" fmla="*/ 65 w 82"/>
                  <a:gd name="T1" fmla="*/ 46 h 78"/>
                  <a:gd name="T2" fmla="*/ 55 w 82"/>
                  <a:gd name="T3" fmla="*/ 48 h 78"/>
                  <a:gd name="T4" fmla="*/ 30 w 82"/>
                  <a:gd name="T5" fmla="*/ 23 h 78"/>
                  <a:gd name="T6" fmla="*/ 32 w 82"/>
                  <a:gd name="T7" fmla="*/ 16 h 78"/>
                  <a:gd name="T8" fmla="*/ 6 w 82"/>
                  <a:gd name="T9" fmla="*/ 0 h 78"/>
                  <a:gd name="T10" fmla="*/ 0 w 82"/>
                  <a:gd name="T11" fmla="*/ 23 h 78"/>
                  <a:gd name="T12" fmla="*/ 55 w 82"/>
                  <a:gd name="T13" fmla="*/ 78 h 78"/>
                  <a:gd name="T14" fmla="*/ 82 w 82"/>
                  <a:gd name="T15" fmla="*/ 70 h 78"/>
                  <a:gd name="T16" fmla="*/ 65 w 82"/>
                  <a:gd name="T17"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78">
                    <a:moveTo>
                      <a:pt x="65" y="46"/>
                    </a:moveTo>
                    <a:cubicBezTo>
                      <a:pt x="62" y="47"/>
                      <a:pt x="58" y="48"/>
                      <a:pt x="55" y="48"/>
                    </a:cubicBezTo>
                    <a:cubicBezTo>
                      <a:pt x="41" y="48"/>
                      <a:pt x="30" y="37"/>
                      <a:pt x="30" y="23"/>
                    </a:cubicBezTo>
                    <a:cubicBezTo>
                      <a:pt x="30" y="21"/>
                      <a:pt x="31" y="18"/>
                      <a:pt x="32" y="16"/>
                    </a:cubicBezTo>
                    <a:cubicBezTo>
                      <a:pt x="6" y="0"/>
                      <a:pt x="6" y="0"/>
                      <a:pt x="6" y="0"/>
                    </a:cubicBezTo>
                    <a:cubicBezTo>
                      <a:pt x="2" y="7"/>
                      <a:pt x="0" y="15"/>
                      <a:pt x="0" y="23"/>
                    </a:cubicBezTo>
                    <a:cubicBezTo>
                      <a:pt x="0" y="53"/>
                      <a:pt x="25" y="78"/>
                      <a:pt x="55" y="78"/>
                    </a:cubicBezTo>
                    <a:cubicBezTo>
                      <a:pt x="65" y="78"/>
                      <a:pt x="74" y="75"/>
                      <a:pt x="82" y="70"/>
                    </a:cubicBezTo>
                    <a:lnTo>
                      <a:pt x="65" y="46"/>
                    </a:lnTo>
                    <a:close/>
                  </a:path>
                </a:pathLst>
              </a:custGeom>
              <a:solidFill>
                <a:srgbClr val="2E59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21" name="Rectangle 81">
                <a:extLst>
                  <a:ext uri="{FF2B5EF4-FFF2-40B4-BE49-F238E27FC236}">
                    <a16:creationId xmlns:a16="http://schemas.microsoft.com/office/drawing/2014/main" id="{EDD88046-BAA1-4F74-8BAE-925D6C824422}"/>
                  </a:ext>
                </a:extLst>
              </p:cNvPr>
              <p:cNvSpPr>
                <a:spLocks noChangeArrowheads="1"/>
              </p:cNvSpPr>
              <p:nvPr/>
            </p:nvSpPr>
            <p:spPr bwMode="auto">
              <a:xfrm>
                <a:off x="4886908" y="4866857"/>
                <a:ext cx="329259" cy="35051"/>
              </a:xfrm>
              <a:prstGeom prst="rect">
                <a:avLst/>
              </a:prstGeom>
              <a:solidFill>
                <a:srgbClr val="1DB1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22" name="Rectangle 82">
                <a:extLst>
                  <a:ext uri="{FF2B5EF4-FFF2-40B4-BE49-F238E27FC236}">
                    <a16:creationId xmlns:a16="http://schemas.microsoft.com/office/drawing/2014/main" id="{72A41FB6-C519-4AB2-A5DA-A710FB828F63}"/>
                  </a:ext>
                </a:extLst>
              </p:cNvPr>
              <p:cNvSpPr>
                <a:spLocks noChangeArrowheads="1"/>
              </p:cNvSpPr>
              <p:nvPr/>
            </p:nvSpPr>
            <p:spPr bwMode="auto">
              <a:xfrm>
                <a:off x="4886908" y="4974131"/>
                <a:ext cx="329259" cy="32926"/>
              </a:xfrm>
              <a:prstGeom prst="rect">
                <a:avLst/>
              </a:prstGeom>
              <a:solidFill>
                <a:srgbClr val="A7DA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23" name="Rectangle 83">
                <a:extLst>
                  <a:ext uri="{FF2B5EF4-FFF2-40B4-BE49-F238E27FC236}">
                    <a16:creationId xmlns:a16="http://schemas.microsoft.com/office/drawing/2014/main" id="{30A89A94-DB97-4FDF-BF32-3B16CCDF5ECE}"/>
                  </a:ext>
                </a:extLst>
              </p:cNvPr>
              <p:cNvSpPr>
                <a:spLocks noChangeArrowheads="1"/>
              </p:cNvSpPr>
              <p:nvPr/>
            </p:nvSpPr>
            <p:spPr bwMode="auto">
              <a:xfrm>
                <a:off x="4886908" y="5080344"/>
                <a:ext cx="329259" cy="31864"/>
              </a:xfrm>
              <a:prstGeom prst="rect">
                <a:avLst/>
              </a:prstGeom>
              <a:solidFill>
                <a:srgbClr val="A7DA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24" name="Rectangle 84">
                <a:extLst>
                  <a:ext uri="{FF2B5EF4-FFF2-40B4-BE49-F238E27FC236}">
                    <a16:creationId xmlns:a16="http://schemas.microsoft.com/office/drawing/2014/main" id="{56636EC4-4EEC-49ED-929B-AC004C6C6DB4}"/>
                  </a:ext>
                </a:extLst>
              </p:cNvPr>
              <p:cNvSpPr>
                <a:spLocks noChangeArrowheads="1"/>
              </p:cNvSpPr>
              <p:nvPr/>
            </p:nvSpPr>
            <p:spPr bwMode="auto">
              <a:xfrm>
                <a:off x="4886908" y="5298080"/>
                <a:ext cx="228358" cy="35051"/>
              </a:xfrm>
              <a:prstGeom prst="rect">
                <a:avLst/>
              </a:prstGeom>
              <a:solidFill>
                <a:srgbClr val="1DB1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25" name="Rectangle 85">
                <a:extLst>
                  <a:ext uri="{FF2B5EF4-FFF2-40B4-BE49-F238E27FC236}">
                    <a16:creationId xmlns:a16="http://schemas.microsoft.com/office/drawing/2014/main" id="{D4DE8430-7B60-486D-BD2F-DBC8D564EC09}"/>
                  </a:ext>
                </a:extLst>
              </p:cNvPr>
              <p:cNvSpPr>
                <a:spLocks noChangeArrowheads="1"/>
              </p:cNvSpPr>
              <p:nvPr/>
            </p:nvSpPr>
            <p:spPr bwMode="auto">
              <a:xfrm>
                <a:off x="4886908" y="5404293"/>
                <a:ext cx="329259" cy="35051"/>
              </a:xfrm>
              <a:prstGeom prst="rect">
                <a:avLst/>
              </a:prstGeom>
              <a:solidFill>
                <a:srgbClr val="A7DA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26" name="Rectangle 86">
                <a:extLst>
                  <a:ext uri="{FF2B5EF4-FFF2-40B4-BE49-F238E27FC236}">
                    <a16:creationId xmlns:a16="http://schemas.microsoft.com/office/drawing/2014/main" id="{6E73F86D-154A-4B3C-A531-46F7F1972F16}"/>
                  </a:ext>
                </a:extLst>
              </p:cNvPr>
              <p:cNvSpPr>
                <a:spLocks noChangeArrowheads="1"/>
              </p:cNvSpPr>
              <p:nvPr/>
            </p:nvSpPr>
            <p:spPr bwMode="auto">
              <a:xfrm>
                <a:off x="4886908" y="5511567"/>
                <a:ext cx="329259" cy="32926"/>
              </a:xfrm>
              <a:prstGeom prst="rect">
                <a:avLst/>
              </a:prstGeom>
              <a:solidFill>
                <a:srgbClr val="A7DA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27" name="Freeform 132">
                <a:extLst>
                  <a:ext uri="{FF2B5EF4-FFF2-40B4-BE49-F238E27FC236}">
                    <a16:creationId xmlns:a16="http://schemas.microsoft.com/office/drawing/2014/main" id="{90617119-3E4E-4F8F-8413-54016A886478}"/>
                  </a:ext>
                </a:extLst>
              </p:cNvPr>
              <p:cNvSpPr>
                <a:spLocks/>
              </p:cNvSpPr>
              <p:nvPr/>
            </p:nvSpPr>
            <p:spPr bwMode="auto">
              <a:xfrm>
                <a:off x="4427007" y="4537597"/>
                <a:ext cx="224109" cy="223047"/>
              </a:xfrm>
              <a:custGeom>
                <a:avLst/>
                <a:gdLst>
                  <a:gd name="T0" fmla="*/ 211 w 211"/>
                  <a:gd name="T1" fmla="*/ 210 h 210"/>
                  <a:gd name="T2" fmla="*/ 0 w 211"/>
                  <a:gd name="T3" fmla="*/ 210 h 210"/>
                  <a:gd name="T4" fmla="*/ 211 w 211"/>
                  <a:gd name="T5" fmla="*/ 0 h 210"/>
                  <a:gd name="T6" fmla="*/ 211 w 211"/>
                  <a:gd name="T7" fmla="*/ 210 h 210"/>
                </a:gdLst>
                <a:ahLst/>
                <a:cxnLst>
                  <a:cxn ang="0">
                    <a:pos x="T0" y="T1"/>
                  </a:cxn>
                  <a:cxn ang="0">
                    <a:pos x="T2" y="T3"/>
                  </a:cxn>
                  <a:cxn ang="0">
                    <a:pos x="T4" y="T5"/>
                  </a:cxn>
                  <a:cxn ang="0">
                    <a:pos x="T6" y="T7"/>
                  </a:cxn>
                </a:cxnLst>
                <a:rect l="0" t="0" r="r" b="b"/>
                <a:pathLst>
                  <a:path w="211" h="210">
                    <a:moveTo>
                      <a:pt x="211" y="210"/>
                    </a:moveTo>
                    <a:lnTo>
                      <a:pt x="0" y="210"/>
                    </a:lnTo>
                    <a:lnTo>
                      <a:pt x="211" y="0"/>
                    </a:lnTo>
                    <a:lnTo>
                      <a:pt x="211" y="210"/>
                    </a:lnTo>
                    <a:close/>
                  </a:path>
                </a:pathLst>
              </a:custGeom>
              <a:solidFill>
                <a:srgbClr val="2E59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sp>
            <p:nvSpPr>
              <p:cNvPr id="428" name="Freeform 133">
                <a:extLst>
                  <a:ext uri="{FF2B5EF4-FFF2-40B4-BE49-F238E27FC236}">
                    <a16:creationId xmlns:a16="http://schemas.microsoft.com/office/drawing/2014/main" id="{DC154C84-9BE8-493B-82FA-3589BF966EAD}"/>
                  </a:ext>
                </a:extLst>
              </p:cNvPr>
              <p:cNvSpPr>
                <a:spLocks/>
              </p:cNvSpPr>
              <p:nvPr/>
            </p:nvSpPr>
            <p:spPr bwMode="auto">
              <a:xfrm>
                <a:off x="4427007" y="4760644"/>
                <a:ext cx="224109" cy="224109"/>
              </a:xfrm>
              <a:custGeom>
                <a:avLst/>
                <a:gdLst>
                  <a:gd name="T0" fmla="*/ 0 w 211"/>
                  <a:gd name="T1" fmla="*/ 0 h 211"/>
                  <a:gd name="T2" fmla="*/ 211 w 211"/>
                  <a:gd name="T3" fmla="*/ 0 h 211"/>
                  <a:gd name="T4" fmla="*/ 0 w 211"/>
                  <a:gd name="T5" fmla="*/ 211 h 211"/>
                  <a:gd name="T6" fmla="*/ 0 w 211"/>
                  <a:gd name="T7" fmla="*/ 0 h 211"/>
                </a:gdLst>
                <a:ahLst/>
                <a:cxnLst>
                  <a:cxn ang="0">
                    <a:pos x="T0" y="T1"/>
                  </a:cxn>
                  <a:cxn ang="0">
                    <a:pos x="T2" y="T3"/>
                  </a:cxn>
                  <a:cxn ang="0">
                    <a:pos x="T4" y="T5"/>
                  </a:cxn>
                  <a:cxn ang="0">
                    <a:pos x="T6" y="T7"/>
                  </a:cxn>
                </a:cxnLst>
                <a:rect l="0" t="0" r="r" b="b"/>
                <a:pathLst>
                  <a:path w="211" h="211">
                    <a:moveTo>
                      <a:pt x="0" y="0"/>
                    </a:moveTo>
                    <a:lnTo>
                      <a:pt x="211" y="0"/>
                    </a:lnTo>
                    <a:lnTo>
                      <a:pt x="0" y="211"/>
                    </a:lnTo>
                    <a:lnTo>
                      <a:pt x="0"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en-GB">
                  <a:solidFill>
                    <a:srgbClr val="000000"/>
                  </a:solidFill>
                </a:endParaRPr>
              </a:p>
            </p:txBody>
          </p:sp>
        </p:grpSp>
      </p:grpSp>
      <p:sp>
        <p:nvSpPr>
          <p:cNvPr id="434" name="CasellaDiTesto 433">
            <a:extLst>
              <a:ext uri="{FF2B5EF4-FFF2-40B4-BE49-F238E27FC236}">
                <a16:creationId xmlns:a16="http://schemas.microsoft.com/office/drawing/2014/main" id="{B29F5E41-0213-49CB-A910-50982D457633}"/>
              </a:ext>
            </a:extLst>
          </p:cNvPr>
          <p:cNvSpPr txBox="1"/>
          <p:nvPr/>
        </p:nvSpPr>
        <p:spPr>
          <a:xfrm>
            <a:off x="7548411" y="2928937"/>
            <a:ext cx="4365426" cy="307777"/>
          </a:xfrm>
          <a:prstGeom prst="rect">
            <a:avLst/>
          </a:prstGeom>
          <a:noFill/>
        </p:spPr>
        <p:txBody>
          <a:bodyPr wrap="none" rtlCol="0">
            <a:spAutoFit/>
          </a:bodyPr>
          <a:lstStyle/>
          <a:p>
            <a:r>
              <a:rPr lang="it-IT" sz="1400" b="1" dirty="0">
                <a:solidFill>
                  <a:srgbClr val="D4007F"/>
                </a:solidFill>
              </a:rPr>
              <a:t>CONCENTRAZIONE TERRITORIAL FESR per gruppi di paesi</a:t>
            </a:r>
          </a:p>
        </p:txBody>
      </p:sp>
      <p:sp>
        <p:nvSpPr>
          <p:cNvPr id="6" name="Rettangolo 5">
            <a:extLst>
              <a:ext uri="{FF2B5EF4-FFF2-40B4-BE49-F238E27FC236}">
                <a16:creationId xmlns:a16="http://schemas.microsoft.com/office/drawing/2014/main" id="{173ED021-4C24-2244-87D0-AA88D40D2E2E}"/>
              </a:ext>
            </a:extLst>
          </p:cNvPr>
          <p:cNvSpPr/>
          <p:nvPr/>
        </p:nvSpPr>
        <p:spPr>
          <a:xfrm>
            <a:off x="255869" y="5735253"/>
            <a:ext cx="3642344" cy="261610"/>
          </a:xfrm>
          <a:prstGeom prst="rect">
            <a:avLst/>
          </a:prstGeom>
        </p:spPr>
        <p:txBody>
          <a:bodyPr wrap="none">
            <a:spAutoFit/>
          </a:bodyPr>
          <a:lstStyle/>
          <a:p>
            <a:r>
              <a:rPr lang="it-IT" sz="1100" i="1" dirty="0">
                <a:solidFill>
                  <a:srgbClr val="FF0000"/>
                </a:solidFill>
              </a:rPr>
              <a:t>*il turismo inserito nel testo di compromesso con il Consiglio  </a:t>
            </a:r>
            <a:endParaRPr lang="it-IT" sz="1100" i="1" dirty="0"/>
          </a:p>
        </p:txBody>
      </p:sp>
      <p:sp>
        <p:nvSpPr>
          <p:cNvPr id="200" name="object 36">
            <a:extLst>
              <a:ext uri="{FF2B5EF4-FFF2-40B4-BE49-F238E27FC236}">
                <a16:creationId xmlns:a16="http://schemas.microsoft.com/office/drawing/2014/main" id="{6E5935DE-F63B-4D45-8FE9-58F5DDBFC4E3}"/>
              </a:ext>
            </a:extLst>
          </p:cNvPr>
          <p:cNvSpPr txBox="1">
            <a:spLocks/>
          </p:cNvSpPr>
          <p:nvPr/>
        </p:nvSpPr>
        <p:spPr>
          <a:xfrm>
            <a:off x="11678996" y="6447375"/>
            <a:ext cx="513004" cy="186590"/>
          </a:xfrm>
          <a:prstGeom prst="rect">
            <a:avLst/>
          </a:prstGeom>
        </p:spPr>
        <p:txBody>
          <a:bodyPr vert="horz" wrap="square" lIns="0" tIns="1905" rIns="0" bIns="0"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8900">
              <a:spcBef>
                <a:spcPts val="15"/>
              </a:spcBef>
            </a:pPr>
            <a:fld id="{81D60167-4931-47E6-BA6A-407CBD079E47}" type="slidenum">
              <a:rPr lang="it-IT" sz="1200" spc="-5" smtClean="0"/>
              <a:pPr marL="88900">
                <a:spcBef>
                  <a:spcPts val="15"/>
                </a:spcBef>
              </a:pPr>
              <a:t>9</a:t>
            </a:fld>
            <a:endParaRPr lang="it-IT" spc="-5" dirty="0"/>
          </a:p>
        </p:txBody>
      </p:sp>
      <p:sp>
        <p:nvSpPr>
          <p:cNvPr id="202" name="Freeform 50">
            <a:extLst>
              <a:ext uri="{FF2B5EF4-FFF2-40B4-BE49-F238E27FC236}">
                <a16:creationId xmlns:a16="http://schemas.microsoft.com/office/drawing/2014/main" id="{04FF0BB4-0495-4925-A56C-07E1BB25AAFF}"/>
              </a:ext>
            </a:extLst>
          </p:cNvPr>
          <p:cNvSpPr/>
          <p:nvPr/>
        </p:nvSpPr>
        <p:spPr>
          <a:xfrm rot="16200000">
            <a:off x="8122797" y="6007239"/>
            <a:ext cx="862840" cy="183595"/>
          </a:xfrm>
          <a:custGeom>
            <a:avLst/>
            <a:gdLst>
              <a:gd name="connsiteX0" fmla="*/ 0 w 6619164"/>
              <a:gd name="connsiteY0" fmla="*/ 1924334 h 1924334"/>
              <a:gd name="connsiteX1" fmla="*/ 3343701 w 6619164"/>
              <a:gd name="connsiteY1" fmla="*/ 0 h 1924334"/>
              <a:gd name="connsiteX2" fmla="*/ 6619164 w 6619164"/>
              <a:gd name="connsiteY2" fmla="*/ 1924334 h 1924334"/>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40 h 1924440"/>
              <a:gd name="connsiteX1" fmla="*/ 3343701 w 6619164"/>
              <a:gd name="connsiteY1" fmla="*/ 106 h 1924440"/>
              <a:gd name="connsiteX2" fmla="*/ 6619164 w 6619164"/>
              <a:gd name="connsiteY2" fmla="*/ 1924440 h 1924440"/>
              <a:gd name="connsiteX0" fmla="*/ 0 w 6619164"/>
              <a:gd name="connsiteY0" fmla="*/ 1924407 h 1924407"/>
              <a:gd name="connsiteX1" fmla="*/ 3343701 w 6619164"/>
              <a:gd name="connsiteY1" fmla="*/ 73 h 1924407"/>
              <a:gd name="connsiteX2" fmla="*/ 6619164 w 6619164"/>
              <a:gd name="connsiteY2" fmla="*/ 1924407 h 1924407"/>
              <a:gd name="connsiteX0" fmla="*/ 0 w 6619164"/>
              <a:gd name="connsiteY0" fmla="*/ 1924407 h 1924407"/>
              <a:gd name="connsiteX1" fmla="*/ 3343701 w 6619164"/>
              <a:gd name="connsiteY1" fmla="*/ 73 h 1924407"/>
              <a:gd name="connsiteX2" fmla="*/ 6619164 w 6619164"/>
              <a:gd name="connsiteY2" fmla="*/ 1924407 h 1924407"/>
            </a:gdLst>
            <a:ahLst/>
            <a:cxnLst>
              <a:cxn ang="0">
                <a:pos x="connsiteX0" y="connsiteY0"/>
              </a:cxn>
              <a:cxn ang="0">
                <a:pos x="connsiteX1" y="connsiteY1"/>
              </a:cxn>
              <a:cxn ang="0">
                <a:pos x="connsiteX2" y="connsiteY2"/>
              </a:cxn>
            </a:cxnLst>
            <a:rect l="l" t="t" r="r" b="b"/>
            <a:pathLst>
              <a:path w="6619164" h="1924407">
                <a:moveTo>
                  <a:pt x="0" y="1924407"/>
                </a:moveTo>
                <a:cubicBezTo>
                  <a:pt x="1619535" y="1897112"/>
                  <a:pt x="1897038" y="-13575"/>
                  <a:pt x="3343701" y="73"/>
                </a:cubicBezTo>
                <a:cubicBezTo>
                  <a:pt x="4790364" y="13721"/>
                  <a:pt x="5117910" y="1897111"/>
                  <a:pt x="6619164" y="1924407"/>
                </a:cubicBezTo>
              </a:path>
            </a:pathLst>
          </a:custGeom>
          <a:ln w="38100" cap="rnd">
            <a:solidFill>
              <a:schemeClr val="tx1">
                <a:lumMod val="75000"/>
                <a:lumOff val="25000"/>
              </a:schemeClr>
            </a:solidFill>
          </a:ln>
          <a:effectLst>
            <a:outerShdw blurRad="114300" dist="50800" dir="5400000" algn="t" rotWithShape="0">
              <a:prstClr val="black">
                <a:alpha val="8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05" name="TextBox 296">
            <a:extLst>
              <a:ext uri="{FF2B5EF4-FFF2-40B4-BE49-F238E27FC236}">
                <a16:creationId xmlns:a16="http://schemas.microsoft.com/office/drawing/2014/main" id="{8C18B852-C353-4227-8228-678F6D3105E9}"/>
              </a:ext>
            </a:extLst>
          </p:cNvPr>
          <p:cNvSpPr txBox="1"/>
          <p:nvPr/>
        </p:nvSpPr>
        <p:spPr>
          <a:xfrm flipH="1">
            <a:off x="8640000" y="5842069"/>
            <a:ext cx="4113277" cy="717452"/>
          </a:xfrm>
          <a:prstGeom prst="rect">
            <a:avLst/>
          </a:prstGeom>
          <a:noFill/>
        </p:spPr>
        <p:txBody>
          <a:bodyPr wrap="square" tIns="0" bIns="0" rtlCol="0" anchor="ctr">
            <a:noAutofit/>
          </a:bodyPr>
          <a:lstStyle/>
          <a:p>
            <a:pPr>
              <a:spcBef>
                <a:spcPts val="600"/>
              </a:spcBef>
            </a:pPr>
            <a:r>
              <a:rPr lang="it-IT" sz="1200" dirty="0">
                <a:solidFill>
                  <a:schemeClr val="bg1">
                    <a:lumMod val="50000"/>
                  </a:schemeClr>
                </a:solidFill>
                <a:latin typeface="Univers 45 Light" pitchFamily="2" charset="0"/>
              </a:rPr>
              <a:t>La Strategia Aree Interne nel POR FESR 2014-2020</a:t>
            </a:r>
          </a:p>
          <a:p>
            <a:pPr lvl="0">
              <a:spcBef>
                <a:spcPts val="600"/>
              </a:spcBef>
            </a:pPr>
            <a:r>
              <a:rPr lang="it-IT" sz="1200" dirty="0" smtClean="0">
                <a:solidFill>
                  <a:schemeClr val="bg1">
                    <a:lumMod val="50000"/>
                  </a:schemeClr>
                </a:solidFill>
                <a:latin typeface="Univers 45 Light" pitchFamily="2" charset="0"/>
              </a:rPr>
              <a:t>Il </a:t>
            </a:r>
            <a:r>
              <a:rPr lang="it-IT" sz="1200" dirty="0">
                <a:solidFill>
                  <a:schemeClr val="bg1">
                    <a:lumMod val="50000"/>
                  </a:schemeClr>
                </a:solidFill>
                <a:latin typeface="Univers 45 Light" pitchFamily="2" charset="0"/>
              </a:rPr>
              <a:t>contesto di riferimento</a:t>
            </a:r>
          </a:p>
          <a:p>
            <a:pPr>
              <a:spcBef>
                <a:spcPts val="600"/>
              </a:spcBef>
            </a:pPr>
            <a:r>
              <a:rPr lang="it-IT" sz="1200" b="1" dirty="0">
                <a:solidFill>
                  <a:schemeClr val="accent1"/>
                </a:solidFill>
                <a:latin typeface="Univers 45 Light" pitchFamily="2" charset="0"/>
              </a:rPr>
              <a:t>L’OP 5 – un’Europa più vicina ai cittadini</a:t>
            </a:r>
          </a:p>
          <a:p>
            <a:pPr>
              <a:spcBef>
                <a:spcPts val="600"/>
              </a:spcBef>
            </a:pPr>
            <a:r>
              <a:rPr lang="it-IT" sz="1200" dirty="0">
                <a:solidFill>
                  <a:schemeClr val="bg1">
                    <a:lumMod val="50000"/>
                  </a:schemeClr>
                </a:solidFill>
                <a:latin typeface="Univers 45 Light" pitchFamily="2" charset="0"/>
              </a:rPr>
              <a:t>Il percorso del POR FESR FVG 2021-2027</a:t>
            </a:r>
          </a:p>
          <a:p>
            <a:pPr lvl="0"/>
            <a:endParaRPr lang="it-IT" sz="1200" b="1" dirty="0" smtClean="0">
              <a:solidFill>
                <a:schemeClr val="accent1"/>
              </a:solidFill>
              <a:latin typeface="Univers 45 Light" pitchFamily="2" charset="0"/>
            </a:endParaRPr>
          </a:p>
        </p:txBody>
      </p:sp>
    </p:spTree>
    <p:extLst>
      <p:ext uri="{BB962C8B-B14F-4D97-AF65-F5344CB8AC3E}">
        <p14:creationId xmlns:p14="http://schemas.microsoft.com/office/powerpoint/2010/main" val="3185171343"/>
      </p:ext>
    </p:extLst>
  </p:cSld>
  <p:clrMapOvr>
    <a:masterClrMapping/>
  </p:clrMapOvr>
</p:sld>
</file>

<file path=ppt/theme/theme1.xml><?xml version="1.0" encoding="utf-8"?>
<a:theme xmlns:a="http://schemas.openxmlformats.org/drawingml/2006/main" name="Tema di Office">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1402</TotalTime>
  <Words>2692</Words>
  <Application>Microsoft Office PowerPoint</Application>
  <PresentationFormat>Widescreen</PresentationFormat>
  <Paragraphs>411</Paragraphs>
  <Slides>13</Slides>
  <Notes>0</Notes>
  <HiddenSlides>0</HiddenSlides>
  <MMClips>0</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13</vt:i4>
      </vt:variant>
    </vt:vector>
  </HeadingPairs>
  <TitlesOfParts>
    <vt:vector size="25" baseType="lpstr">
      <vt:lpstr>Arial</vt:lpstr>
      <vt:lpstr>Arial Narrow</vt:lpstr>
      <vt:lpstr>Caibri light</vt:lpstr>
      <vt:lpstr>Calibri</vt:lpstr>
      <vt:lpstr>Calibri Light</vt:lpstr>
      <vt:lpstr>Cambria Math</vt:lpstr>
      <vt:lpstr>Times New Roman</vt:lpstr>
      <vt:lpstr>Univers</vt:lpstr>
      <vt:lpstr>Univers 45 Light</vt:lpstr>
      <vt:lpstr>Univers for KPMG Light</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Di Modugno, Annalaura</dc:creator>
  <cp:lastModifiedBy>Vasinis Lino</cp:lastModifiedBy>
  <cp:revision>121</cp:revision>
  <cp:lastPrinted>2020-09-21T08:15:35Z</cp:lastPrinted>
  <dcterms:created xsi:type="dcterms:W3CDTF">2020-07-06T14:29:57Z</dcterms:created>
  <dcterms:modified xsi:type="dcterms:W3CDTF">2020-09-21T08:46:47Z</dcterms:modified>
</cp:coreProperties>
</file>