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6"/>
  </p:notesMasterIdLst>
  <p:sldIdLst>
    <p:sldId id="256" r:id="rId3"/>
    <p:sldId id="303" r:id="rId4"/>
    <p:sldId id="299" r:id="rId5"/>
    <p:sldId id="302" r:id="rId6"/>
    <p:sldId id="300" r:id="rId7"/>
    <p:sldId id="301" r:id="rId8"/>
    <p:sldId id="257" r:id="rId9"/>
    <p:sldId id="261" r:id="rId10"/>
    <p:sldId id="262" r:id="rId11"/>
    <p:sldId id="263" r:id="rId12"/>
    <p:sldId id="264" r:id="rId13"/>
    <p:sldId id="265" r:id="rId14"/>
    <p:sldId id="268" r:id="rId15"/>
    <p:sldId id="266" r:id="rId16"/>
    <p:sldId id="267" r:id="rId17"/>
    <p:sldId id="282" r:id="rId18"/>
    <p:sldId id="277" r:id="rId19"/>
    <p:sldId id="281" r:id="rId20"/>
    <p:sldId id="280" r:id="rId21"/>
    <p:sldId id="285" r:id="rId22"/>
    <p:sldId id="284" r:id="rId23"/>
    <p:sldId id="283" r:id="rId24"/>
    <p:sldId id="279" r:id="rId25"/>
    <p:sldId id="286" r:id="rId26"/>
    <p:sldId id="278" r:id="rId27"/>
    <p:sldId id="287" r:id="rId28"/>
    <p:sldId id="288" r:id="rId29"/>
    <p:sldId id="289" r:id="rId30"/>
    <p:sldId id="291" r:id="rId31"/>
    <p:sldId id="292" r:id="rId32"/>
    <p:sldId id="295" r:id="rId33"/>
    <p:sldId id="293" r:id="rId34"/>
    <p:sldId id="296" r:id="rId35"/>
  </p:sldIdLst>
  <p:sldSz cx="9144000" cy="6858000" type="screen4x3"/>
  <p:notesSz cx="6797675" cy="9926638"/>
  <p:defaultTextStyle>
    <a:defPPr>
      <a:defRPr lang="it-IT"/>
    </a:defPPr>
    <a:lvl1pPr algn="l" defTabSz="457200" rtl="0" eaLnBrk="0" fontAlgn="base" hangingPunct="0">
      <a:spcBef>
        <a:spcPct val="0"/>
      </a:spcBef>
      <a:spcAft>
        <a:spcPct val="0"/>
      </a:spcAft>
      <a:defRPr kern="1200">
        <a:solidFill>
          <a:schemeClr val="tx1"/>
        </a:solidFill>
        <a:latin typeface="Calibri" pitchFamily="34" charset="0"/>
        <a:ea typeface="ヒラギノ角ゴ Pro W3" pitchFamily="2" charset="-128"/>
        <a:cs typeface="+mn-cs"/>
      </a:defRPr>
    </a:lvl1pPr>
    <a:lvl2pPr marL="457200" algn="l" defTabSz="457200" rtl="0" eaLnBrk="0" fontAlgn="base" hangingPunct="0">
      <a:spcBef>
        <a:spcPct val="0"/>
      </a:spcBef>
      <a:spcAft>
        <a:spcPct val="0"/>
      </a:spcAft>
      <a:defRPr kern="1200">
        <a:solidFill>
          <a:schemeClr val="tx1"/>
        </a:solidFill>
        <a:latin typeface="Calibri" pitchFamily="34" charset="0"/>
        <a:ea typeface="ヒラギノ角ゴ Pro W3" pitchFamily="2" charset="-128"/>
        <a:cs typeface="+mn-cs"/>
      </a:defRPr>
    </a:lvl2pPr>
    <a:lvl3pPr marL="914400" algn="l" defTabSz="457200" rtl="0" eaLnBrk="0" fontAlgn="base" hangingPunct="0">
      <a:spcBef>
        <a:spcPct val="0"/>
      </a:spcBef>
      <a:spcAft>
        <a:spcPct val="0"/>
      </a:spcAft>
      <a:defRPr kern="1200">
        <a:solidFill>
          <a:schemeClr val="tx1"/>
        </a:solidFill>
        <a:latin typeface="Calibri" pitchFamily="34" charset="0"/>
        <a:ea typeface="ヒラギノ角ゴ Pro W3" pitchFamily="2" charset="-128"/>
        <a:cs typeface="+mn-cs"/>
      </a:defRPr>
    </a:lvl3pPr>
    <a:lvl4pPr marL="1371600" algn="l" defTabSz="457200" rtl="0" eaLnBrk="0" fontAlgn="base" hangingPunct="0">
      <a:spcBef>
        <a:spcPct val="0"/>
      </a:spcBef>
      <a:spcAft>
        <a:spcPct val="0"/>
      </a:spcAft>
      <a:defRPr kern="1200">
        <a:solidFill>
          <a:schemeClr val="tx1"/>
        </a:solidFill>
        <a:latin typeface="Calibri" pitchFamily="34" charset="0"/>
        <a:ea typeface="ヒラギノ角ゴ Pro W3" pitchFamily="2" charset="-128"/>
        <a:cs typeface="+mn-cs"/>
      </a:defRPr>
    </a:lvl4pPr>
    <a:lvl5pPr marL="1828800" algn="l" defTabSz="457200" rtl="0" eaLnBrk="0" fontAlgn="base" hangingPunct="0">
      <a:spcBef>
        <a:spcPct val="0"/>
      </a:spcBef>
      <a:spcAft>
        <a:spcPct val="0"/>
      </a:spcAft>
      <a:defRPr kern="1200">
        <a:solidFill>
          <a:schemeClr val="tx1"/>
        </a:solidFill>
        <a:latin typeface="Calibri" pitchFamily="34" charset="0"/>
        <a:ea typeface="ヒラギノ角ゴ Pro W3" pitchFamily="2" charset="-128"/>
        <a:cs typeface="+mn-cs"/>
      </a:defRPr>
    </a:lvl5pPr>
    <a:lvl6pPr marL="2286000" algn="l" defTabSz="914400" rtl="0" eaLnBrk="1" latinLnBrk="0" hangingPunct="1">
      <a:defRPr kern="1200">
        <a:solidFill>
          <a:schemeClr val="tx1"/>
        </a:solidFill>
        <a:latin typeface="Calibri" pitchFamily="34" charset="0"/>
        <a:ea typeface="ヒラギノ角ゴ Pro W3" pitchFamily="2" charset="-128"/>
        <a:cs typeface="+mn-cs"/>
      </a:defRPr>
    </a:lvl6pPr>
    <a:lvl7pPr marL="2743200" algn="l" defTabSz="914400" rtl="0" eaLnBrk="1" latinLnBrk="0" hangingPunct="1">
      <a:defRPr kern="1200">
        <a:solidFill>
          <a:schemeClr val="tx1"/>
        </a:solidFill>
        <a:latin typeface="Calibri" pitchFamily="34" charset="0"/>
        <a:ea typeface="ヒラギノ角ゴ Pro W3" pitchFamily="2" charset="-128"/>
        <a:cs typeface="+mn-cs"/>
      </a:defRPr>
    </a:lvl7pPr>
    <a:lvl8pPr marL="3200400" algn="l" defTabSz="914400" rtl="0" eaLnBrk="1" latinLnBrk="0" hangingPunct="1">
      <a:defRPr kern="1200">
        <a:solidFill>
          <a:schemeClr val="tx1"/>
        </a:solidFill>
        <a:latin typeface="Calibri" pitchFamily="34" charset="0"/>
        <a:ea typeface="ヒラギノ角ゴ Pro W3" pitchFamily="2" charset="-128"/>
        <a:cs typeface="+mn-cs"/>
      </a:defRPr>
    </a:lvl8pPr>
    <a:lvl9pPr marL="3657600" algn="l" defTabSz="914400" rtl="0" eaLnBrk="1" latinLnBrk="0" hangingPunct="1">
      <a:defRPr kern="1200">
        <a:solidFill>
          <a:schemeClr val="tx1"/>
        </a:solidFill>
        <a:latin typeface="Calibri" pitchFamily="34" charset="0"/>
        <a:ea typeface="ヒラギノ角ゴ Pro W3" pitchFamily="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9523"/>
    <a:srgbClr val="005092"/>
    <a:srgbClr val="DA5120"/>
    <a:srgbClr val="83BC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61" autoAdjust="0"/>
    <p:restoredTop sz="94652"/>
  </p:normalViewPr>
  <p:slideViewPr>
    <p:cSldViewPr snapToGrid="0" snapToObjects="1">
      <p:cViewPr varScale="1">
        <p:scale>
          <a:sx n="107" d="100"/>
          <a:sy n="107" d="100"/>
        </p:scale>
        <p:origin x="-1014" y="-84"/>
      </p:cViewPr>
      <p:guideLst>
        <p:guide orient="horz" pos="2160"/>
        <p:guide pos="288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47A6ADA-A024-42D4-8F02-3DFEDB515E6D}" type="datetimeFigureOut">
              <a:rPr lang="it-IT" smtClean="0"/>
              <a:t>25/05/2017</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7F104A3-B19E-483F-9A1F-554FE1C893B2}" type="slidenum">
              <a:rPr lang="it-IT" smtClean="0"/>
              <a:t>‹N›</a:t>
            </a:fld>
            <a:endParaRPr lang="it-IT"/>
          </a:p>
        </p:txBody>
      </p:sp>
    </p:spTree>
    <p:extLst>
      <p:ext uri="{BB962C8B-B14F-4D97-AF65-F5344CB8AC3E}">
        <p14:creationId xmlns:p14="http://schemas.microsoft.com/office/powerpoint/2010/main" val="2199800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7F104A3-B19E-483F-9A1F-554FE1C893B2}" type="slidenum">
              <a:rPr lang="it-IT" smtClean="0"/>
              <a:t>28</a:t>
            </a:fld>
            <a:endParaRPr lang="it-IT"/>
          </a:p>
        </p:txBody>
      </p:sp>
    </p:spTree>
    <p:extLst>
      <p:ext uri="{BB962C8B-B14F-4D97-AF65-F5344CB8AC3E}">
        <p14:creationId xmlns:p14="http://schemas.microsoft.com/office/powerpoint/2010/main" val="809468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CB4B2E95-292A-4201-A055-1231854393DB}"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9743B796-5FFF-4F58-A323-09AB87D1F0EF}" type="slidenum">
              <a:rPr lang="it-IT" altLang="it-IT"/>
              <a:pPr>
                <a:defRPr/>
              </a:pPr>
              <a:t>‹N›</a:t>
            </a:fld>
            <a:endParaRPr lang="it-IT" altLang="it-IT"/>
          </a:p>
        </p:txBody>
      </p:sp>
    </p:spTree>
    <p:extLst>
      <p:ext uri="{BB962C8B-B14F-4D97-AF65-F5344CB8AC3E}">
        <p14:creationId xmlns:p14="http://schemas.microsoft.com/office/powerpoint/2010/main" val="715269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6FE85C32-022A-4CE6-8870-0566F562B5CC}"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41B0EB93-15A9-4AA2-B528-53BD94821F0D}" type="slidenum">
              <a:rPr lang="it-IT" altLang="it-IT"/>
              <a:pPr>
                <a:defRPr/>
              </a:pPr>
              <a:t>‹N›</a:t>
            </a:fld>
            <a:endParaRPr lang="it-IT" altLang="it-IT"/>
          </a:p>
        </p:txBody>
      </p:sp>
    </p:spTree>
    <p:extLst>
      <p:ext uri="{BB962C8B-B14F-4D97-AF65-F5344CB8AC3E}">
        <p14:creationId xmlns:p14="http://schemas.microsoft.com/office/powerpoint/2010/main" val="4110994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0B2D0AF7-82E5-4547-905B-00DD7BA62283}"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75CD7EEE-4917-4712-975A-41191E1E1950}" type="slidenum">
              <a:rPr lang="it-IT" altLang="it-IT"/>
              <a:pPr>
                <a:defRPr/>
              </a:pPr>
              <a:t>‹N›</a:t>
            </a:fld>
            <a:endParaRPr lang="it-IT" altLang="it-IT"/>
          </a:p>
        </p:txBody>
      </p:sp>
    </p:spTree>
    <p:extLst>
      <p:ext uri="{BB962C8B-B14F-4D97-AF65-F5344CB8AC3E}">
        <p14:creationId xmlns:p14="http://schemas.microsoft.com/office/powerpoint/2010/main" val="12088708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40EFC8E4-C680-4642-A6FD-14E3665EADED}"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43797859-52D4-4943-9F1C-871CF780E148}" type="slidenum">
              <a:rPr lang="it-IT" altLang="it-IT"/>
              <a:pPr>
                <a:defRPr/>
              </a:pPr>
              <a:t>‹N›</a:t>
            </a:fld>
            <a:endParaRPr lang="it-IT" altLang="it-IT"/>
          </a:p>
        </p:txBody>
      </p:sp>
    </p:spTree>
    <p:extLst>
      <p:ext uri="{BB962C8B-B14F-4D97-AF65-F5344CB8AC3E}">
        <p14:creationId xmlns:p14="http://schemas.microsoft.com/office/powerpoint/2010/main" val="2227803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D35771F3-CB86-45BD-B329-78F21432EFF1}"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99A52EBF-9E3C-4CDD-96E2-8258E83A34DC}" type="slidenum">
              <a:rPr lang="it-IT" altLang="it-IT"/>
              <a:pPr>
                <a:defRPr/>
              </a:pPr>
              <a:t>‹N›</a:t>
            </a:fld>
            <a:endParaRPr lang="it-IT" altLang="it-IT"/>
          </a:p>
        </p:txBody>
      </p:sp>
    </p:spTree>
    <p:extLst>
      <p:ext uri="{BB962C8B-B14F-4D97-AF65-F5344CB8AC3E}">
        <p14:creationId xmlns:p14="http://schemas.microsoft.com/office/powerpoint/2010/main" val="667321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lvl1pPr>
              <a:defRPr/>
            </a:lvl1pPr>
          </a:lstStyle>
          <a:p>
            <a:pPr>
              <a:defRPr/>
            </a:pPr>
            <a:fld id="{EA564BC9-75C8-494A-A2DD-588A253931BB}"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A9FBAC36-AAA7-47B6-AE47-8E196CCA8B9D}" type="slidenum">
              <a:rPr lang="it-IT" altLang="it-IT"/>
              <a:pPr>
                <a:defRPr/>
              </a:pPr>
              <a:t>‹N›</a:t>
            </a:fld>
            <a:endParaRPr lang="it-IT" altLang="it-IT"/>
          </a:p>
        </p:txBody>
      </p:sp>
    </p:spTree>
    <p:extLst>
      <p:ext uri="{BB962C8B-B14F-4D97-AF65-F5344CB8AC3E}">
        <p14:creationId xmlns:p14="http://schemas.microsoft.com/office/powerpoint/2010/main" val="15054095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482E1B60-472B-4E8C-A3FE-2F4EBBB695E8}" type="datetimeFigureOut">
              <a:rPr lang="it-IT" altLang="it-IT"/>
              <a:pPr>
                <a:defRPr/>
              </a:pPr>
              <a:t>25/05/2017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1AE4E9FA-6043-4EAD-B5D7-6A1F6F790477}" type="slidenum">
              <a:rPr lang="it-IT" altLang="it-IT"/>
              <a:pPr>
                <a:defRPr/>
              </a:pPr>
              <a:t>‹N›</a:t>
            </a:fld>
            <a:endParaRPr lang="it-IT" altLang="it-IT"/>
          </a:p>
        </p:txBody>
      </p:sp>
    </p:spTree>
    <p:extLst>
      <p:ext uri="{BB962C8B-B14F-4D97-AF65-F5344CB8AC3E}">
        <p14:creationId xmlns:p14="http://schemas.microsoft.com/office/powerpoint/2010/main" val="46890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3B5E4FEF-2351-433C-8B83-EE4F695E4116}" type="datetimeFigureOut">
              <a:rPr lang="it-IT" altLang="it-IT"/>
              <a:pPr>
                <a:defRPr/>
              </a:pPr>
              <a:t>25/05/2017</a:t>
            </a:fld>
            <a:endParaRPr lang="it-IT" altLang="it-IT"/>
          </a:p>
        </p:txBody>
      </p:sp>
      <p:sp>
        <p:nvSpPr>
          <p:cNvPr id="8" name="Segnaposto piè di pagina 4"/>
          <p:cNvSpPr>
            <a:spLocks noGrp="1"/>
          </p:cNvSpPr>
          <p:nvPr>
            <p:ph type="ftr" sz="quarter" idx="11"/>
          </p:nvPr>
        </p:nvSpPr>
        <p:spPr/>
        <p:txBody>
          <a:bodyPr/>
          <a:lstStyle>
            <a:lvl1pPr>
              <a:defRPr/>
            </a:lvl1pPr>
          </a:lstStyle>
          <a:p>
            <a:pPr>
              <a:defRPr/>
            </a:pPr>
            <a:endParaRPr lang="it-IT" altLang="it-IT"/>
          </a:p>
        </p:txBody>
      </p:sp>
      <p:sp>
        <p:nvSpPr>
          <p:cNvPr id="9" name="Segnaposto numero diapositiva 5"/>
          <p:cNvSpPr>
            <a:spLocks noGrp="1"/>
          </p:cNvSpPr>
          <p:nvPr>
            <p:ph type="sldNum" sz="quarter" idx="12"/>
          </p:nvPr>
        </p:nvSpPr>
        <p:spPr/>
        <p:txBody>
          <a:bodyPr/>
          <a:lstStyle>
            <a:lvl1pPr>
              <a:defRPr/>
            </a:lvl1pPr>
          </a:lstStyle>
          <a:p>
            <a:pPr>
              <a:defRPr/>
            </a:pPr>
            <a:fld id="{53C789C4-A3F4-4020-880C-F80B12C7F234}" type="slidenum">
              <a:rPr lang="it-IT" altLang="it-IT"/>
              <a:pPr>
                <a:defRPr/>
              </a:pPr>
              <a:t>‹N›</a:t>
            </a:fld>
            <a:endParaRPr lang="it-IT" altLang="it-IT"/>
          </a:p>
        </p:txBody>
      </p:sp>
    </p:spTree>
    <p:extLst>
      <p:ext uri="{BB962C8B-B14F-4D97-AF65-F5344CB8AC3E}">
        <p14:creationId xmlns:p14="http://schemas.microsoft.com/office/powerpoint/2010/main" val="12574097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3"/>
          <p:cNvSpPr>
            <a:spLocks noGrp="1"/>
          </p:cNvSpPr>
          <p:nvPr>
            <p:ph type="dt" sz="half" idx="10"/>
          </p:nvPr>
        </p:nvSpPr>
        <p:spPr/>
        <p:txBody>
          <a:bodyPr/>
          <a:lstStyle>
            <a:lvl1pPr>
              <a:defRPr/>
            </a:lvl1pPr>
          </a:lstStyle>
          <a:p>
            <a:pPr>
              <a:defRPr/>
            </a:pPr>
            <a:fld id="{BD5D03CF-38D4-401B-9FC7-47E7F71163A1}" type="datetimeFigureOut">
              <a:rPr lang="it-IT" altLang="it-IT"/>
              <a:pPr>
                <a:defRPr/>
              </a:pPr>
              <a:t>25/05/2017</a:t>
            </a:fld>
            <a:endParaRPr lang="it-IT" altLang="it-IT"/>
          </a:p>
        </p:txBody>
      </p:sp>
      <p:sp>
        <p:nvSpPr>
          <p:cNvPr id="4" name="Segnaposto piè di pagina 4"/>
          <p:cNvSpPr>
            <a:spLocks noGrp="1"/>
          </p:cNvSpPr>
          <p:nvPr>
            <p:ph type="ftr" sz="quarter" idx="11"/>
          </p:nvPr>
        </p:nvSpPr>
        <p:spPr/>
        <p:txBody>
          <a:bodyPr/>
          <a:lstStyle>
            <a:lvl1pPr>
              <a:defRPr/>
            </a:lvl1pPr>
          </a:lstStyle>
          <a:p>
            <a:pPr>
              <a:defRPr/>
            </a:pPr>
            <a:endParaRPr lang="it-IT" altLang="it-IT"/>
          </a:p>
        </p:txBody>
      </p:sp>
      <p:sp>
        <p:nvSpPr>
          <p:cNvPr id="5" name="Segnaposto numero diapositiva 5"/>
          <p:cNvSpPr>
            <a:spLocks noGrp="1"/>
          </p:cNvSpPr>
          <p:nvPr>
            <p:ph type="sldNum" sz="quarter" idx="12"/>
          </p:nvPr>
        </p:nvSpPr>
        <p:spPr/>
        <p:txBody>
          <a:bodyPr/>
          <a:lstStyle>
            <a:lvl1pPr>
              <a:defRPr/>
            </a:lvl1pPr>
          </a:lstStyle>
          <a:p>
            <a:pPr>
              <a:defRPr/>
            </a:pPr>
            <a:fld id="{562E5790-84C0-4316-899F-C4BF01E53189}" type="slidenum">
              <a:rPr lang="it-IT" altLang="it-IT"/>
              <a:pPr>
                <a:defRPr/>
              </a:pPr>
              <a:t>‹N›</a:t>
            </a:fld>
            <a:endParaRPr lang="it-IT" altLang="it-IT"/>
          </a:p>
        </p:txBody>
      </p:sp>
    </p:spTree>
    <p:extLst>
      <p:ext uri="{BB962C8B-B14F-4D97-AF65-F5344CB8AC3E}">
        <p14:creationId xmlns:p14="http://schemas.microsoft.com/office/powerpoint/2010/main" val="41329911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74B0494A-13D5-4D0A-B9EE-F0691D7011EB}" type="datetimeFigureOut">
              <a:rPr lang="it-IT" altLang="it-IT"/>
              <a:pPr>
                <a:defRPr/>
              </a:pPr>
              <a:t>25/05/2017</a:t>
            </a:fld>
            <a:endParaRPr lang="it-IT" altLang="it-IT"/>
          </a:p>
        </p:txBody>
      </p:sp>
      <p:sp>
        <p:nvSpPr>
          <p:cNvPr id="3" name="Segnaposto piè di pagina 4"/>
          <p:cNvSpPr>
            <a:spLocks noGrp="1"/>
          </p:cNvSpPr>
          <p:nvPr>
            <p:ph type="ftr" sz="quarter" idx="11"/>
          </p:nvPr>
        </p:nvSpPr>
        <p:spPr/>
        <p:txBody>
          <a:bodyPr/>
          <a:lstStyle>
            <a:lvl1pPr>
              <a:defRPr/>
            </a:lvl1pPr>
          </a:lstStyle>
          <a:p>
            <a:pPr>
              <a:defRPr/>
            </a:pPr>
            <a:endParaRPr lang="it-IT" altLang="it-IT"/>
          </a:p>
        </p:txBody>
      </p:sp>
      <p:sp>
        <p:nvSpPr>
          <p:cNvPr id="4" name="Segnaposto numero diapositiva 5"/>
          <p:cNvSpPr>
            <a:spLocks noGrp="1"/>
          </p:cNvSpPr>
          <p:nvPr>
            <p:ph type="sldNum" sz="quarter" idx="12"/>
          </p:nvPr>
        </p:nvSpPr>
        <p:spPr/>
        <p:txBody>
          <a:bodyPr/>
          <a:lstStyle>
            <a:lvl1pPr>
              <a:defRPr/>
            </a:lvl1pPr>
          </a:lstStyle>
          <a:p>
            <a:pPr>
              <a:defRPr/>
            </a:pPr>
            <a:fld id="{BB806DE4-88B1-4D6D-91A3-CD804C63D2CA}" type="slidenum">
              <a:rPr lang="it-IT" altLang="it-IT"/>
              <a:pPr>
                <a:defRPr/>
              </a:pPr>
              <a:t>‹N›</a:t>
            </a:fld>
            <a:endParaRPr lang="it-IT" altLang="it-IT"/>
          </a:p>
        </p:txBody>
      </p:sp>
    </p:spTree>
    <p:extLst>
      <p:ext uri="{BB962C8B-B14F-4D97-AF65-F5344CB8AC3E}">
        <p14:creationId xmlns:p14="http://schemas.microsoft.com/office/powerpoint/2010/main" val="16132420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AE5F3F70-B817-42A9-BBD0-5920ED337CA4}" type="datetimeFigureOut">
              <a:rPr lang="it-IT" altLang="it-IT"/>
              <a:pPr>
                <a:defRPr/>
              </a:pPr>
              <a:t>25/05/2017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A67545D1-6BFB-410D-AA6B-31DA1012B096}" type="slidenum">
              <a:rPr lang="it-IT" altLang="it-IT"/>
              <a:pPr>
                <a:defRPr/>
              </a:pPr>
              <a:t>‹N›</a:t>
            </a:fld>
            <a:endParaRPr lang="it-IT" altLang="it-IT"/>
          </a:p>
        </p:txBody>
      </p:sp>
    </p:spTree>
    <p:extLst>
      <p:ext uri="{BB962C8B-B14F-4D97-AF65-F5344CB8AC3E}">
        <p14:creationId xmlns:p14="http://schemas.microsoft.com/office/powerpoint/2010/main" val="251723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3A33526A-3ACA-43E7-8472-AF2143937672}"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FE8B10CE-FF01-4078-8FC7-D23C1F8A2584}" type="slidenum">
              <a:rPr lang="it-IT" altLang="it-IT"/>
              <a:pPr>
                <a:defRPr/>
              </a:pPr>
              <a:t>‹N›</a:t>
            </a:fld>
            <a:endParaRPr lang="it-IT" altLang="it-IT"/>
          </a:p>
        </p:txBody>
      </p:sp>
    </p:spTree>
    <p:extLst>
      <p:ext uri="{BB962C8B-B14F-4D97-AF65-F5344CB8AC3E}">
        <p14:creationId xmlns:p14="http://schemas.microsoft.com/office/powerpoint/2010/main" val="37726488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2CC1AF9B-49D8-45F4-B5CB-6533F6F582DB}" type="datetimeFigureOut">
              <a:rPr lang="it-IT" altLang="it-IT"/>
              <a:pPr>
                <a:defRPr/>
              </a:pPr>
              <a:t>25/05/2017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4FC5E56C-439C-4E90-9B15-4B82A676105F}" type="slidenum">
              <a:rPr lang="it-IT" altLang="it-IT"/>
              <a:pPr>
                <a:defRPr/>
              </a:pPr>
              <a:t>‹N›</a:t>
            </a:fld>
            <a:endParaRPr lang="it-IT" altLang="it-IT"/>
          </a:p>
        </p:txBody>
      </p:sp>
    </p:spTree>
    <p:extLst>
      <p:ext uri="{BB962C8B-B14F-4D97-AF65-F5344CB8AC3E}">
        <p14:creationId xmlns:p14="http://schemas.microsoft.com/office/powerpoint/2010/main" val="2291739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F331AA08-495D-45FA-8D80-F84A25460748}"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8DE7962C-0A34-4695-AB01-674EC3A83F2F}" type="slidenum">
              <a:rPr lang="it-IT" altLang="it-IT"/>
              <a:pPr>
                <a:defRPr/>
              </a:pPr>
              <a:t>‹N›</a:t>
            </a:fld>
            <a:endParaRPr lang="it-IT" altLang="it-IT"/>
          </a:p>
        </p:txBody>
      </p:sp>
    </p:spTree>
    <p:extLst>
      <p:ext uri="{BB962C8B-B14F-4D97-AF65-F5344CB8AC3E}">
        <p14:creationId xmlns:p14="http://schemas.microsoft.com/office/powerpoint/2010/main" val="3102789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5154FAA7-D013-4C29-8EEE-B7B4ED8CFF19}"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CDC627A3-3724-4F4F-A2C3-AFFBB73A168B}" type="slidenum">
              <a:rPr lang="it-IT" altLang="it-IT"/>
              <a:pPr>
                <a:defRPr/>
              </a:pPr>
              <a:t>‹N›</a:t>
            </a:fld>
            <a:endParaRPr lang="it-IT" altLang="it-IT"/>
          </a:p>
        </p:txBody>
      </p:sp>
    </p:spTree>
    <p:extLst>
      <p:ext uri="{BB962C8B-B14F-4D97-AF65-F5344CB8AC3E}">
        <p14:creationId xmlns:p14="http://schemas.microsoft.com/office/powerpoint/2010/main" val="3274790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lvl1pPr>
              <a:defRPr/>
            </a:lvl1pPr>
          </a:lstStyle>
          <a:p>
            <a:pPr>
              <a:defRPr/>
            </a:pPr>
            <a:fld id="{91AA78E0-11F2-4B8E-BAA9-401E542E5B38}" type="datetimeFigureOut">
              <a:rPr lang="it-IT" altLang="it-IT"/>
              <a:pPr>
                <a:defRPr/>
              </a:pPr>
              <a:t>25/05/2017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2CB7B744-88B0-47C1-8B32-B72382F21D9E}" type="slidenum">
              <a:rPr lang="it-IT" altLang="it-IT"/>
              <a:pPr>
                <a:defRPr/>
              </a:pPr>
              <a:t>‹N›</a:t>
            </a:fld>
            <a:endParaRPr lang="it-IT" altLang="it-IT"/>
          </a:p>
        </p:txBody>
      </p:sp>
    </p:spTree>
    <p:extLst>
      <p:ext uri="{BB962C8B-B14F-4D97-AF65-F5344CB8AC3E}">
        <p14:creationId xmlns:p14="http://schemas.microsoft.com/office/powerpoint/2010/main" val="4026162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23E5A8BE-F289-4D62-9F88-25B044CDEF48}" type="datetimeFigureOut">
              <a:rPr lang="it-IT" altLang="it-IT"/>
              <a:pPr>
                <a:defRPr/>
              </a:pPr>
              <a:t>25/05/2017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06E5B9AA-6674-477E-9327-F272F7864AEE}" type="slidenum">
              <a:rPr lang="it-IT" altLang="it-IT"/>
              <a:pPr>
                <a:defRPr/>
              </a:pPr>
              <a:t>‹N›</a:t>
            </a:fld>
            <a:endParaRPr lang="it-IT" altLang="it-IT"/>
          </a:p>
        </p:txBody>
      </p:sp>
    </p:spTree>
    <p:extLst>
      <p:ext uri="{BB962C8B-B14F-4D97-AF65-F5344CB8AC3E}">
        <p14:creationId xmlns:p14="http://schemas.microsoft.com/office/powerpoint/2010/main" val="542715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A0AE4168-CEB3-4008-84BF-EBA7EEE25832}" type="datetimeFigureOut">
              <a:rPr lang="it-IT" altLang="it-IT"/>
              <a:pPr>
                <a:defRPr/>
              </a:pPr>
              <a:t>25/05/2017</a:t>
            </a:fld>
            <a:endParaRPr lang="it-IT" altLang="it-IT"/>
          </a:p>
        </p:txBody>
      </p:sp>
      <p:sp>
        <p:nvSpPr>
          <p:cNvPr id="8" name="Segnaposto piè di pagina 4"/>
          <p:cNvSpPr>
            <a:spLocks noGrp="1"/>
          </p:cNvSpPr>
          <p:nvPr>
            <p:ph type="ftr" sz="quarter" idx="11"/>
          </p:nvPr>
        </p:nvSpPr>
        <p:spPr/>
        <p:txBody>
          <a:bodyPr/>
          <a:lstStyle>
            <a:lvl1pPr>
              <a:defRPr/>
            </a:lvl1pPr>
          </a:lstStyle>
          <a:p>
            <a:pPr>
              <a:defRPr/>
            </a:pPr>
            <a:endParaRPr lang="it-IT" altLang="it-IT"/>
          </a:p>
        </p:txBody>
      </p:sp>
      <p:sp>
        <p:nvSpPr>
          <p:cNvPr id="9" name="Segnaposto numero diapositiva 5"/>
          <p:cNvSpPr>
            <a:spLocks noGrp="1"/>
          </p:cNvSpPr>
          <p:nvPr>
            <p:ph type="sldNum" sz="quarter" idx="12"/>
          </p:nvPr>
        </p:nvSpPr>
        <p:spPr/>
        <p:txBody>
          <a:bodyPr/>
          <a:lstStyle>
            <a:lvl1pPr>
              <a:defRPr/>
            </a:lvl1pPr>
          </a:lstStyle>
          <a:p>
            <a:pPr>
              <a:defRPr/>
            </a:pPr>
            <a:fld id="{F91A2098-098D-4925-AEF8-8BCC18E41870}" type="slidenum">
              <a:rPr lang="it-IT" altLang="it-IT"/>
              <a:pPr>
                <a:defRPr/>
              </a:pPr>
              <a:t>‹N›</a:t>
            </a:fld>
            <a:endParaRPr lang="it-IT" altLang="it-IT"/>
          </a:p>
        </p:txBody>
      </p:sp>
    </p:spTree>
    <p:extLst>
      <p:ext uri="{BB962C8B-B14F-4D97-AF65-F5344CB8AC3E}">
        <p14:creationId xmlns:p14="http://schemas.microsoft.com/office/powerpoint/2010/main" val="3295762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3"/>
          <p:cNvSpPr>
            <a:spLocks noGrp="1"/>
          </p:cNvSpPr>
          <p:nvPr>
            <p:ph type="dt" sz="half" idx="10"/>
          </p:nvPr>
        </p:nvSpPr>
        <p:spPr/>
        <p:txBody>
          <a:bodyPr/>
          <a:lstStyle>
            <a:lvl1pPr>
              <a:defRPr/>
            </a:lvl1pPr>
          </a:lstStyle>
          <a:p>
            <a:pPr>
              <a:defRPr/>
            </a:pPr>
            <a:fld id="{132C9FA5-87FD-4EAE-B735-EB292041DD00}" type="datetimeFigureOut">
              <a:rPr lang="it-IT" altLang="it-IT"/>
              <a:pPr>
                <a:defRPr/>
              </a:pPr>
              <a:t>25/05/2017</a:t>
            </a:fld>
            <a:endParaRPr lang="it-IT" altLang="it-IT"/>
          </a:p>
        </p:txBody>
      </p:sp>
      <p:sp>
        <p:nvSpPr>
          <p:cNvPr id="4" name="Segnaposto piè di pagina 4"/>
          <p:cNvSpPr>
            <a:spLocks noGrp="1"/>
          </p:cNvSpPr>
          <p:nvPr>
            <p:ph type="ftr" sz="quarter" idx="11"/>
          </p:nvPr>
        </p:nvSpPr>
        <p:spPr/>
        <p:txBody>
          <a:bodyPr/>
          <a:lstStyle>
            <a:lvl1pPr>
              <a:defRPr/>
            </a:lvl1pPr>
          </a:lstStyle>
          <a:p>
            <a:pPr>
              <a:defRPr/>
            </a:pPr>
            <a:endParaRPr lang="it-IT" altLang="it-IT"/>
          </a:p>
        </p:txBody>
      </p:sp>
      <p:sp>
        <p:nvSpPr>
          <p:cNvPr id="5" name="Segnaposto numero diapositiva 5"/>
          <p:cNvSpPr>
            <a:spLocks noGrp="1"/>
          </p:cNvSpPr>
          <p:nvPr>
            <p:ph type="sldNum" sz="quarter" idx="12"/>
          </p:nvPr>
        </p:nvSpPr>
        <p:spPr/>
        <p:txBody>
          <a:bodyPr/>
          <a:lstStyle>
            <a:lvl1pPr>
              <a:defRPr/>
            </a:lvl1pPr>
          </a:lstStyle>
          <a:p>
            <a:pPr>
              <a:defRPr/>
            </a:pPr>
            <a:fld id="{FE11BA5D-716D-424A-A0C8-238E78FD9F44}" type="slidenum">
              <a:rPr lang="it-IT" altLang="it-IT"/>
              <a:pPr>
                <a:defRPr/>
              </a:pPr>
              <a:t>‹N›</a:t>
            </a:fld>
            <a:endParaRPr lang="it-IT" altLang="it-IT"/>
          </a:p>
        </p:txBody>
      </p:sp>
    </p:spTree>
    <p:extLst>
      <p:ext uri="{BB962C8B-B14F-4D97-AF65-F5344CB8AC3E}">
        <p14:creationId xmlns:p14="http://schemas.microsoft.com/office/powerpoint/2010/main" val="1901985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2B35BB2C-6DB6-45BA-9A35-DA61B6FFDD5C}" type="datetimeFigureOut">
              <a:rPr lang="it-IT" altLang="it-IT"/>
              <a:pPr>
                <a:defRPr/>
              </a:pPr>
              <a:t>25/05/2017</a:t>
            </a:fld>
            <a:endParaRPr lang="it-IT" altLang="it-IT"/>
          </a:p>
        </p:txBody>
      </p:sp>
      <p:sp>
        <p:nvSpPr>
          <p:cNvPr id="3" name="Segnaposto piè di pagina 4"/>
          <p:cNvSpPr>
            <a:spLocks noGrp="1"/>
          </p:cNvSpPr>
          <p:nvPr>
            <p:ph type="ftr" sz="quarter" idx="11"/>
          </p:nvPr>
        </p:nvSpPr>
        <p:spPr/>
        <p:txBody>
          <a:bodyPr/>
          <a:lstStyle>
            <a:lvl1pPr>
              <a:defRPr/>
            </a:lvl1pPr>
          </a:lstStyle>
          <a:p>
            <a:pPr>
              <a:defRPr/>
            </a:pPr>
            <a:endParaRPr lang="it-IT" altLang="it-IT"/>
          </a:p>
        </p:txBody>
      </p:sp>
      <p:sp>
        <p:nvSpPr>
          <p:cNvPr id="4" name="Segnaposto numero diapositiva 5"/>
          <p:cNvSpPr>
            <a:spLocks noGrp="1"/>
          </p:cNvSpPr>
          <p:nvPr>
            <p:ph type="sldNum" sz="quarter" idx="12"/>
          </p:nvPr>
        </p:nvSpPr>
        <p:spPr/>
        <p:txBody>
          <a:bodyPr/>
          <a:lstStyle>
            <a:lvl1pPr>
              <a:defRPr/>
            </a:lvl1pPr>
          </a:lstStyle>
          <a:p>
            <a:pPr>
              <a:defRPr/>
            </a:pPr>
            <a:fld id="{2C254C69-BE46-4CC6-8771-55CB6CFA548C}" type="slidenum">
              <a:rPr lang="it-IT" altLang="it-IT"/>
              <a:pPr>
                <a:defRPr/>
              </a:pPr>
              <a:t>‹N›</a:t>
            </a:fld>
            <a:endParaRPr lang="it-IT" altLang="it-IT"/>
          </a:p>
        </p:txBody>
      </p:sp>
    </p:spTree>
    <p:extLst>
      <p:ext uri="{BB962C8B-B14F-4D97-AF65-F5344CB8AC3E}">
        <p14:creationId xmlns:p14="http://schemas.microsoft.com/office/powerpoint/2010/main" val="3185689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5D130061-7648-4D4D-9904-06FDAB6CA465}" type="datetimeFigureOut">
              <a:rPr lang="it-IT" altLang="it-IT"/>
              <a:pPr>
                <a:defRPr/>
              </a:pPr>
              <a:t>25/05/2017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5C7A28C1-A44A-4D99-BD93-AC256F4C49EB}" type="slidenum">
              <a:rPr lang="it-IT" altLang="it-IT"/>
              <a:pPr>
                <a:defRPr/>
              </a:pPr>
              <a:t>‹N›</a:t>
            </a:fld>
            <a:endParaRPr lang="it-IT" altLang="it-IT"/>
          </a:p>
        </p:txBody>
      </p:sp>
    </p:spTree>
    <p:extLst>
      <p:ext uri="{BB962C8B-B14F-4D97-AF65-F5344CB8AC3E}">
        <p14:creationId xmlns:p14="http://schemas.microsoft.com/office/powerpoint/2010/main" val="4084786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DF9A564A-8E55-4586-AC81-A231D42E2521}" type="datetimeFigureOut">
              <a:rPr lang="it-IT" altLang="it-IT"/>
              <a:pPr>
                <a:defRPr/>
              </a:pPr>
              <a:t>25/05/2017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E7062E17-1D8F-4B61-B9FF-0C0CEC4D79E0}" type="slidenum">
              <a:rPr lang="it-IT" altLang="it-IT"/>
              <a:pPr>
                <a:defRPr/>
              </a:pPr>
              <a:t>‹N›</a:t>
            </a:fld>
            <a:endParaRPr lang="it-IT" altLang="it-IT"/>
          </a:p>
        </p:txBody>
      </p:sp>
    </p:spTree>
    <p:extLst>
      <p:ext uri="{BB962C8B-B14F-4D97-AF65-F5344CB8AC3E}">
        <p14:creationId xmlns:p14="http://schemas.microsoft.com/office/powerpoint/2010/main" val="2645046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4A8FE6DA-9B93-4D98-BE1E-102161F4F148}" type="datetimeFigureOut">
              <a:rPr lang="it-IT" altLang="it-IT"/>
              <a:pPr>
                <a:defRPr/>
              </a:pPr>
              <a:t>25/05/2017</a:t>
            </a:fld>
            <a:endParaRPr lang="it-IT" alt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it-IT" alt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6AF287F0-D3F9-4454-A76A-466891801B03}"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6769789F-AC5D-4A49-8520-B893EAACF343}" type="datetimeFigureOut">
              <a:rPr lang="it-IT" altLang="it-IT"/>
              <a:pPr>
                <a:defRPr/>
              </a:pPr>
              <a:t>25/05/2017</a:t>
            </a:fld>
            <a:endParaRPr lang="it-IT" alt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defRPr>
            </a:lvl1pPr>
          </a:lstStyle>
          <a:p>
            <a:pPr>
              <a:defRPr/>
            </a:pPr>
            <a:endParaRPr lang="it-IT" alt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F157172A-A90B-4DC1-ABE9-C8E09C0BED0B}" type="slidenum">
              <a:rPr lang="it-IT" altLang="it-IT"/>
              <a:pPr>
                <a:defRPr/>
              </a:pPr>
              <a:t>‹N›</a:t>
            </a:fld>
            <a:endParaRPr lang="it-IT" altLang="it-IT"/>
          </a:p>
        </p:txBody>
      </p:sp>
    </p:spTree>
    <p:extLst>
      <p:ext uri="{BB962C8B-B14F-4D97-AF65-F5344CB8AC3E}">
        <p14:creationId xmlns:p14="http://schemas.microsoft.com/office/powerpoint/2010/main" val="492560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g"/></Relationships>
</file>

<file path=ppt/slides/_rels/slide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regione.fvg.it/" TargetMode="Externa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050" name="CasellaDiTesto 10"/>
          <p:cNvSpPr txBox="1">
            <a:spLocks noChangeArrowheads="1"/>
          </p:cNvSpPr>
          <p:nvPr/>
        </p:nvSpPr>
        <p:spPr bwMode="auto">
          <a:xfrm>
            <a:off x="2695575" y="2703513"/>
            <a:ext cx="3622675" cy="17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buFont typeface="Arial" pitchFamily="34" charset="0"/>
              <a:buNone/>
            </a:pPr>
            <a:r>
              <a:rPr lang="it-IT" altLang="it-IT" sz="2400" b="1">
                <a:solidFill>
                  <a:srgbClr val="0070C0"/>
                </a:solidFill>
                <a:latin typeface="Arial Unicode MS" pitchFamily="34" charset="-128"/>
                <a:ea typeface="Arial Unicode MS" pitchFamily="34" charset="-128"/>
                <a:cs typeface="Arial Unicode MS" pitchFamily="34" charset="-128"/>
              </a:rPr>
              <a:t>POR FESR FVG</a:t>
            </a:r>
          </a:p>
          <a:p>
            <a:pPr algn="ctr">
              <a:buFont typeface="Arial" pitchFamily="34" charset="0"/>
              <a:buNone/>
            </a:pPr>
            <a:r>
              <a:rPr lang="it-IT" altLang="it-IT" sz="2400" b="1">
                <a:solidFill>
                  <a:srgbClr val="0070C0"/>
                </a:solidFill>
                <a:latin typeface="Arial Unicode MS" pitchFamily="34" charset="-128"/>
                <a:ea typeface="Arial Unicode MS" pitchFamily="34" charset="-128"/>
                <a:cs typeface="Arial Unicode MS" pitchFamily="34" charset="-128"/>
              </a:rPr>
              <a:t>2014-2020</a:t>
            </a:r>
          </a:p>
          <a:p>
            <a:pPr algn="ctr">
              <a:buFont typeface="Arial" pitchFamily="34" charset="0"/>
              <a:buNone/>
            </a:pPr>
            <a:r>
              <a:rPr lang="it-IT" altLang="it-IT" sz="2400" b="1">
                <a:solidFill>
                  <a:srgbClr val="0070C0"/>
                </a:solidFill>
                <a:latin typeface="Arial Unicode MS" pitchFamily="34" charset="-128"/>
                <a:ea typeface="Arial Unicode MS" pitchFamily="34" charset="-128"/>
                <a:cs typeface="Arial Unicode MS" pitchFamily="34" charset="-128"/>
              </a:rPr>
              <a:t>Azione 2.2</a:t>
            </a:r>
          </a:p>
          <a:p>
            <a:pPr algn="ctr">
              <a:buFont typeface="Arial" pitchFamily="34" charset="0"/>
              <a:buNone/>
            </a:pPr>
            <a:r>
              <a:rPr lang="it-IT" altLang="it-IT" sz="2400" b="1">
                <a:solidFill>
                  <a:srgbClr val="0070C0"/>
                </a:solidFill>
                <a:latin typeface="Arial Unicode MS" pitchFamily="34" charset="-128"/>
                <a:ea typeface="Arial Unicode MS" pitchFamily="34" charset="-128"/>
                <a:cs typeface="Arial Unicode MS" pitchFamily="34" charset="-128"/>
              </a:rPr>
              <a:t>Attività 2.2.a</a:t>
            </a:r>
          </a:p>
        </p:txBody>
      </p:sp>
      <p:sp>
        <p:nvSpPr>
          <p:cNvPr id="3" name="CasellaDiTesto 42"/>
          <p:cNvSpPr txBox="1">
            <a:spLocks noChangeArrowheads="1"/>
          </p:cNvSpPr>
          <p:nvPr/>
        </p:nvSpPr>
        <p:spPr bwMode="auto">
          <a:xfrm>
            <a:off x="7084381" y="6283680"/>
            <a:ext cx="1760661"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800"/>
              </a:lnSpc>
              <a:spcBef>
                <a:spcPct val="0"/>
              </a:spcBef>
              <a:buFontTx/>
              <a:buNone/>
            </a:pPr>
            <a:r>
              <a:rPr lang="it-IT" altLang="it-IT" sz="1200" b="1" dirty="0" smtClean="0">
                <a:latin typeface="+mj-lt"/>
                <a:ea typeface="Arial Unicode MS" pitchFamily="34" charset="-128"/>
                <a:cs typeface="Arial Unicode MS" pitchFamily="34" charset="-128"/>
              </a:rPr>
              <a:t>Udine 23  maggio 2017</a:t>
            </a:r>
            <a:endParaRPr lang="it-IT" altLang="it-IT" sz="1200" b="1" dirty="0">
              <a:latin typeface="+mj-lt"/>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378691" y="1342563"/>
            <a:ext cx="8617526" cy="4524315"/>
          </a:xfrm>
          <a:prstGeom prst="rect">
            <a:avLst/>
          </a:prstGeom>
        </p:spPr>
        <p:txBody>
          <a:bodyPr>
            <a:spAutoFit/>
          </a:bodyPr>
          <a:lstStyle/>
          <a:p>
            <a:pPr marL="342900" indent="-342900">
              <a:buFont typeface="Arial" panose="020B0604020202020204" pitchFamily="34" charset="0"/>
              <a:buChar char="•"/>
              <a:defRPr/>
            </a:pPr>
            <a:r>
              <a:rPr lang="it-IT"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Limite minimo </a:t>
            </a: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 spesa del progetto </a:t>
            </a:r>
            <a:r>
              <a:rPr lang="it-IT"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10.000,00</a:t>
            </a:r>
          </a:p>
          <a:p>
            <a:pPr>
              <a:defRPr/>
            </a:pPr>
            <a:endPar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algn="just">
              <a:buClr>
                <a:prstClr val="black"/>
              </a:buClr>
              <a:buFont typeface="Arial" panose="020B0604020202020204" pitchFamily="34" charset="0"/>
              <a:buChar char="•"/>
              <a:defRPr/>
            </a:pPr>
            <a:r>
              <a:rPr lang="it-IT"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Limite massimo </a:t>
            </a: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 contributo € 200.000,00  nell’arco di tre esercizi finanziari se progetto finanziato ai sensi del Regolamento (UE) n. 1407/2013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ed euro 100.000,00 in caso di impresa unica che opera nel trasporto</a:t>
            </a:r>
          </a:p>
          <a:p>
            <a:pPr>
              <a:buClr>
                <a:prstClr val="black"/>
              </a:buClr>
              <a:defRPr/>
            </a:pPr>
            <a:endPar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lvl="5">
              <a:defRPr/>
            </a:pPr>
            <a:endPar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1881188" lvl="5">
              <a:defRPr/>
            </a:pPr>
            <a:endPar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1881188" lvl="5">
              <a:defRPr/>
            </a:pPr>
            <a:endPar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1881188" lvl="5">
              <a:defRPr/>
            </a:pPr>
            <a:endPar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1881188" lvl="5">
              <a:defRPr/>
            </a:pPr>
            <a:r>
              <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DIVIETO DI CUMULO</a:t>
            </a:r>
          </a:p>
          <a:p>
            <a:pPr marL="1881188" lvl="5">
              <a:defRPr/>
            </a:pPr>
            <a:r>
              <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a:t>
            </a:r>
          </a:p>
          <a:p>
            <a:pPr marL="1881188" lvl="5" algn="just">
              <a:tabLst>
                <a:tab pos="2063750" algn="l"/>
              </a:tabLst>
              <a:defRPr/>
            </a:pP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Non possono essere oggetto di altri aiuti (neanche de </a:t>
            </a:r>
            <a:r>
              <a:rPr lang="it-IT"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né misure europee, tranne garanzie fino all’intensità del Regolamento n. 651/2014 e agevolazioni fiscali generali non costituenti aiuti di Stato. </a:t>
            </a:r>
          </a:p>
        </p:txBody>
      </p:sp>
      <p:sp>
        <p:nvSpPr>
          <p:cNvPr id="3" name="Freccia a destra 2"/>
          <p:cNvSpPr/>
          <p:nvPr/>
        </p:nvSpPr>
        <p:spPr bwMode="ltGray">
          <a:xfrm>
            <a:off x="474663" y="3998913"/>
            <a:ext cx="1338262" cy="484187"/>
          </a:xfrm>
          <a:prstGeom prst="rightArrow">
            <a:avLst/>
          </a:prstGeom>
          <a:solidFill>
            <a:srgbClr val="0070C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6148" name="TextBox 5"/>
          <p:cNvSpPr txBox="1">
            <a:spLocks/>
          </p:cNvSpPr>
          <p:nvPr/>
        </p:nvSpPr>
        <p:spPr bwMode="auto">
          <a:xfrm>
            <a:off x="5580063" y="142875"/>
            <a:ext cx="32400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spese</a:t>
            </a:r>
            <a:r>
              <a:rPr lang="it-IT" altLang="it-IT" b="1" dirty="0">
                <a:solidFill>
                  <a:srgbClr val="A32020"/>
                </a:solidFill>
                <a:latin typeface="Arial Unicode MS" pitchFamily="34" charset="-128"/>
                <a:ea typeface="Arial Unicode MS" pitchFamily="34" charset="-128"/>
                <a:cs typeface="Arial Unicode MS" pitchFamily="34" charset="-128"/>
              </a:rPr>
              <a:t> - </a:t>
            </a:r>
            <a:r>
              <a:rPr lang="it-IT" altLang="it-IT" sz="1800" b="1" dirty="0">
                <a:solidFill>
                  <a:srgbClr val="A32020"/>
                </a:solidFill>
                <a:latin typeface="Arial Unicode MS" pitchFamily="34" charset="-128"/>
                <a:ea typeface="Arial Unicode MS" pitchFamily="34" charset="-128"/>
                <a:cs typeface="Arial Unicode MS" pitchFamily="34" charset="-128"/>
              </a:rPr>
              <a:t>Isontino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7170" name="TextBox 5"/>
          <p:cNvSpPr txBox="1">
            <a:spLocks/>
          </p:cNvSpPr>
          <p:nvPr/>
        </p:nvSpPr>
        <p:spPr bwMode="auto">
          <a:xfrm>
            <a:off x="5580063" y="142875"/>
            <a:ext cx="32400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spese -</a:t>
            </a:r>
            <a:r>
              <a:rPr lang="it-IT" altLang="it-IT" b="1" dirty="0">
                <a:solidFill>
                  <a:srgbClr val="A32020"/>
                </a:solidFill>
                <a:latin typeface="Arial Unicode MS" pitchFamily="34" charset="-128"/>
                <a:ea typeface="Arial Unicode MS" pitchFamily="34" charset="-128"/>
                <a:cs typeface="Arial Unicode MS" pitchFamily="34" charset="-128"/>
              </a:rPr>
              <a:t> </a:t>
            </a:r>
            <a:r>
              <a:rPr lang="it-IT" altLang="it-IT" sz="1800" b="1" dirty="0">
                <a:solidFill>
                  <a:srgbClr val="A32020"/>
                </a:solidFill>
                <a:latin typeface="Arial Unicode MS" pitchFamily="34" charset="-128"/>
                <a:ea typeface="Arial Unicode MS" pitchFamily="34" charset="-128"/>
                <a:cs typeface="Arial Unicode MS" pitchFamily="34" charset="-128"/>
              </a:rPr>
              <a:t>Isontino</a:t>
            </a:r>
            <a:endParaRPr lang="it-IT" altLang="it-IT" sz="1800" dirty="0">
              <a:solidFill>
                <a:srgbClr val="A32020"/>
              </a:solidFill>
              <a:latin typeface="Arial Unicode MS" pitchFamily="34" charset="-128"/>
              <a:ea typeface="Arial Unicode MS" pitchFamily="34" charset="-128"/>
              <a:cs typeface="Arial Unicode MS" pitchFamily="34" charset="-128"/>
            </a:endParaRPr>
          </a:p>
        </p:txBody>
      </p:sp>
      <p:sp>
        <p:nvSpPr>
          <p:cNvPr id="3" name="Sottotitolo 2"/>
          <p:cNvSpPr txBox="1">
            <a:spLocks/>
          </p:cNvSpPr>
          <p:nvPr/>
        </p:nvSpPr>
        <p:spPr bwMode="auto">
          <a:xfrm>
            <a:off x="412750" y="619125"/>
            <a:ext cx="8562975"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60363" lvl="4" indent="-360363">
              <a:buFont typeface="Arial" pitchFamily="34" charset="0"/>
              <a:buChar char="•"/>
              <a:defRPr/>
            </a:pPr>
            <a:r>
              <a:rPr lang="it-IT" sz="1800" b="1" dirty="0" smtClean="0">
                <a:solidFill>
                  <a:srgbClr val="00B05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Ammissibili le SPESE strettamente legate alla realizzazione delle iniziative finanziabili</a:t>
            </a:r>
          </a:p>
          <a:p>
            <a:pPr marL="0" lvl="4" indent="0">
              <a:buFont typeface="Arial" pitchFamily="34" charset="0"/>
              <a:buNone/>
              <a:defRPr/>
            </a:pPr>
            <a:endParaRPr lang="it-IT" sz="1800" b="1" dirty="0" smtClean="0">
              <a:solidFill>
                <a:srgbClr val="00B05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just">
              <a:buFont typeface="Arial" pitchFamily="34" charset="0"/>
              <a:buNone/>
              <a:defRPr/>
            </a:pPr>
            <a:r>
              <a:rPr lang="it-IT" sz="1800" b="1" dirty="0" smtClean="0">
                <a:latin typeface="Arial Unicode MS" panose="020B0604020202020204" pitchFamily="34" charset="-128"/>
                <a:ea typeface="Arial Unicode MS" panose="020B0604020202020204" pitchFamily="34" charset="-128"/>
                <a:cs typeface="Arial Unicode MS" panose="020B0604020202020204" pitchFamily="34" charset="-128"/>
              </a:rPr>
              <a:t>INVESTIMENTI nel settore della </a:t>
            </a:r>
            <a:r>
              <a:rPr lang="it-IT" sz="18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nautica da diporto </a:t>
            </a:r>
            <a:r>
              <a:rPr lang="it-IT" sz="1800" b="1" dirty="0" smtClean="0">
                <a:latin typeface="Arial Unicode MS" panose="020B0604020202020204" pitchFamily="34" charset="-128"/>
                <a:ea typeface="Arial Unicode MS" panose="020B0604020202020204" pitchFamily="34" charset="-128"/>
                <a:cs typeface="Arial Unicode MS" panose="020B0604020202020204" pitchFamily="34" charset="-128"/>
              </a:rPr>
              <a:t>e nel suo </a:t>
            </a:r>
            <a:r>
              <a:rPr lang="it-IT" sz="18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indotto</a:t>
            </a:r>
            <a:endParaRPr lang="it-IT" sz="1800" u="sng"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buFont typeface="Wingdings" panose="05000000000000000000" pitchFamily="2" charset="2"/>
              <a:buChar char="ü"/>
              <a:defRPr/>
            </a:pPr>
            <a:endPar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buFont typeface="Wingdings" panose="05000000000000000000" pitchFamily="2" charset="2"/>
              <a:buChar char="ü"/>
              <a:defRPr/>
            </a:pP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interventi di rilevanza edilizia e urbanistica, purché necessari e funzionali all’installazione delle macchine e delle attrezzature, escluse le nuove costruzioni </a:t>
            </a:r>
          </a:p>
          <a:p>
            <a:pPr marL="285750" indent="-285750" algn="just">
              <a:buFont typeface="Wingdings" panose="05000000000000000000" pitchFamily="2" charset="2"/>
              <a:buChar char="ü"/>
              <a:defRPr/>
            </a:pP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progettazione, direzione lavori e collaudo ed altre spese tecniche relative alle opere di cui al comma precedente nel  limite massimo del 15% del costo delle stesse</a:t>
            </a:r>
          </a:p>
          <a:p>
            <a:pPr marL="285750" indent="-285750" algn="just">
              <a:buFont typeface="Wingdings" panose="05000000000000000000" pitchFamily="2" charset="2"/>
              <a:buChar char="ü"/>
              <a:defRPr/>
            </a:pP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impianti specifici</a:t>
            </a:r>
            <a:r>
              <a:rPr lang="it-IT" sz="1600" u="sng"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 consistenti nei beni materiali che singolarmente o in virtù della loro aggregazione funzionale costituiscono beni strumentali all’attività d’impresa</a:t>
            </a:r>
          </a:p>
          <a:p>
            <a:pPr marL="285750" indent="-285750" algn="just">
              <a:buFont typeface="Wingdings" panose="05000000000000000000" pitchFamily="2" charset="2"/>
              <a:buChar char="ü"/>
              <a:defRPr/>
            </a:pP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macchinari  e attrezzature, hardware e strumentazioni informatiche</a:t>
            </a:r>
          </a:p>
          <a:p>
            <a:pPr marL="285750" indent="-285750" algn="just">
              <a:buFont typeface="Wingdings" panose="05000000000000000000" pitchFamily="2" charset="2"/>
              <a:buChar char="ü"/>
              <a:defRPr/>
            </a:pP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brevetti concernenti nuove tecnologie di prodotti e processi produttivi, know-how  o altre forme di proprietà intellettuale, diritti di licenza di sfruttamento o di conoscenze tecniche anche non brevettate,  software</a:t>
            </a:r>
          </a:p>
          <a:p>
            <a:pPr marL="0" indent="0" algn="just">
              <a:buNone/>
              <a:tabLst>
                <a:tab pos="176213" algn="l"/>
                <a:tab pos="360363" algn="l"/>
              </a:tabLst>
              <a:defRPr/>
            </a:pPr>
            <a:endParaRPr lang="it-IT" sz="1800" b="1" dirty="0" smtClean="0">
              <a:latin typeface="DecimaWE Rg" panose="02000000000000000000" pitchFamily="2" charset="0"/>
            </a:endParaRPr>
          </a:p>
          <a:p>
            <a:pPr algn="just">
              <a:lnSpc>
                <a:spcPts val="2500"/>
              </a:lnSpc>
              <a:spcAft>
                <a:spcPts val="600"/>
              </a:spcAft>
              <a:defRPr/>
            </a:pPr>
            <a:endParaRPr lang="it-IT" sz="1800" b="1" dirty="0" smtClean="0">
              <a:solidFill>
                <a:srgbClr val="000000"/>
              </a:solidFill>
              <a:latin typeface="DecimaWE Rg" panose="02000000000000000000" pitchFamily="2" charset="0"/>
            </a:endParaRPr>
          </a:p>
          <a:p>
            <a:pPr marL="714375" algn="just">
              <a:lnSpc>
                <a:spcPts val="2500"/>
              </a:lnSpc>
              <a:spcAft>
                <a:spcPts val="0"/>
              </a:spcAft>
              <a:defRPr/>
            </a:pPr>
            <a:endParaRPr lang="it-IT" sz="1800" b="1" dirty="0" smtClean="0">
              <a:solidFill>
                <a:srgbClr val="000000"/>
              </a:solidFill>
              <a:latin typeface="DecimaWE Rg" panose="02000000000000000000" pitchFamily="2" charset="0"/>
            </a:endParaRPr>
          </a:p>
          <a:p>
            <a:pPr marL="714375" algn="just">
              <a:lnSpc>
                <a:spcPts val="2500"/>
              </a:lnSpc>
              <a:spcAft>
                <a:spcPts val="0"/>
              </a:spcAft>
              <a:defRPr/>
            </a:pPr>
            <a:endParaRPr lang="it-IT" sz="1800" b="1" dirty="0" smtClean="0">
              <a:solidFill>
                <a:srgbClr val="000000"/>
              </a:solidFill>
              <a:latin typeface="DecimaWE Rg" panose="02000000000000000000" pitchFamily="2" charset="0"/>
            </a:endParaRPr>
          </a:p>
          <a:p>
            <a:pPr>
              <a:buFont typeface="Wingdings" panose="05000000000000000000" pitchFamily="2" charset="2"/>
              <a:buChar char="ü"/>
              <a:defRPr/>
            </a:pPr>
            <a:endParaRPr lang="it-IT" dirty="0" smtClean="0">
              <a:solidFill>
                <a:srgbClr val="000000"/>
              </a:solidFill>
              <a:latin typeface="DecimaWE Rg" panose="02000000000000000000" pitchFamily="2" charset="0"/>
            </a:endParaRPr>
          </a:p>
          <a:p>
            <a:pPr>
              <a:defRPr/>
            </a:pPr>
            <a:endParaRPr lang="it-IT" dirty="0" smtClean="0">
              <a:solidFill>
                <a:srgbClr val="000000"/>
              </a:solidFill>
              <a:latin typeface="DecimaWE Rg" panose="02000000000000000000" pitchFamily="2" charset="0"/>
            </a:endParaRPr>
          </a:p>
          <a:p>
            <a:pPr>
              <a:defRPr/>
            </a:pPr>
            <a:endParaRPr lang="it-IT" dirty="0" smtClean="0">
              <a:solidFill>
                <a:srgbClr val="000000"/>
              </a:solidFill>
              <a:latin typeface="DecimaWE Rg" panose="02000000000000000000" pitchFamily="2" charset="0"/>
            </a:endParaRPr>
          </a:p>
          <a:p>
            <a:pPr>
              <a:defRPr/>
            </a:pPr>
            <a:endParaRPr lang="it-IT" dirty="0">
              <a:solidFill>
                <a:srgbClr val="000000"/>
              </a:solidFill>
              <a:latin typeface="DecimaWE Rg" panose="02000000000000000000" pitchFamily="2" charset="0"/>
            </a:endParaRPr>
          </a:p>
        </p:txBody>
      </p:sp>
      <p:sp>
        <p:nvSpPr>
          <p:cNvPr id="4" name="Ovale 3"/>
          <p:cNvSpPr/>
          <p:nvPr/>
        </p:nvSpPr>
        <p:spPr bwMode="ltGray">
          <a:xfrm>
            <a:off x="7097712" y="1046595"/>
            <a:ext cx="1920875" cy="720725"/>
          </a:xfrm>
          <a:prstGeom prst="ellipse">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400" b="1" dirty="0">
                <a:solidFill>
                  <a:schemeClr val="bg1"/>
                </a:solidFill>
                <a:effectLst>
                  <a:outerShdw blurRad="38100" dist="38100" dir="2700000" algn="tl">
                    <a:srgbClr val="000000">
                      <a:alpha val="43137"/>
                    </a:srgbClr>
                  </a:outerShdw>
                </a:effectLst>
                <a:latin typeface="Georgia" pitchFamily="18" charset="0"/>
              </a:rPr>
              <a:t>BENI NUOVI DI FABBRICA</a:t>
            </a:r>
          </a:p>
        </p:txBody>
      </p:sp>
      <p:sp>
        <p:nvSpPr>
          <p:cNvPr id="5" name="Rettangolo arrotondato 4"/>
          <p:cNvSpPr/>
          <p:nvPr/>
        </p:nvSpPr>
        <p:spPr>
          <a:xfrm>
            <a:off x="412750" y="5229225"/>
            <a:ext cx="8562975" cy="663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400" b="1" dirty="0">
                <a:latin typeface="Arial Unicode MS" panose="020B0604020202020204" pitchFamily="34" charset="-128"/>
                <a:ea typeface="Arial Unicode MS" panose="020B0604020202020204" pitchFamily="34" charset="-128"/>
                <a:cs typeface="Arial Unicode MS" panose="020B0604020202020204" pitchFamily="34" charset="-128"/>
              </a:rPr>
              <a:t>Non sono ammissibili le spese relative all’acquisizione di beni, consulenze e servizi a fronte di rapporti giuridici tra società, persone giuridiche, amministratori, soci, coniugi, parenti e affini fino al secondo grado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508000" y="1012825"/>
            <a:ext cx="8193088" cy="4770537"/>
          </a:xfrm>
          <a:prstGeom prst="rect">
            <a:avLst/>
          </a:prstGeom>
        </p:spPr>
        <p:txBody>
          <a:bodyPr>
            <a:spAutoFit/>
          </a:bodyPr>
          <a:lstStyle/>
          <a:p>
            <a:pPr algn="just">
              <a:defRPr/>
            </a:pPr>
            <a:endParaRPr lang="it-IT" sz="1600" b="1" dirty="0">
              <a:latin typeface="DecimaWE Rg" panose="02000000000000000000" pitchFamily="2" charset="0"/>
            </a:endParaRPr>
          </a:p>
          <a:p>
            <a:pPr algn="just">
              <a:defRPr/>
            </a:pPr>
            <a:r>
              <a:rPr lang="it-IT" b="1" dirty="0" smtClean="0">
                <a:latin typeface="Arial Unicode MS" panose="020B0604020202020204" pitchFamily="34" charset="-128"/>
                <a:ea typeface="Arial Unicode MS" panose="020B0604020202020204" pitchFamily="34" charset="-128"/>
                <a:cs typeface="Arial Unicode MS" panose="020B0604020202020204" pitchFamily="34" charset="-128"/>
              </a:rPr>
              <a:t>CONSULENZE </a:t>
            </a:r>
            <a:r>
              <a:rPr lang="it-IT" b="1" dirty="0">
                <a:latin typeface="Arial Unicode MS" panose="020B0604020202020204" pitchFamily="34" charset="-128"/>
                <a:ea typeface="Arial Unicode MS" panose="020B0604020202020204" pitchFamily="34" charset="-128"/>
                <a:cs typeface="Arial Unicode MS" panose="020B0604020202020204" pitchFamily="34" charset="-128"/>
              </a:rPr>
              <a:t>a favore delle </a:t>
            </a:r>
            <a:r>
              <a:rPr lang="it-IT" b="1" u="sng" dirty="0">
                <a:latin typeface="Arial Unicode MS" panose="020B0604020202020204" pitchFamily="34" charset="-128"/>
                <a:ea typeface="Arial Unicode MS" panose="020B0604020202020204" pitchFamily="34" charset="-128"/>
                <a:cs typeface="Arial Unicode MS" panose="020B0604020202020204" pitchFamily="34" charset="-128"/>
              </a:rPr>
              <a:t>PMI industriali</a:t>
            </a:r>
          </a:p>
          <a:p>
            <a:pPr algn="just">
              <a:defRPr/>
            </a:pPr>
            <a:endParaRPr lang="it-IT"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consulenze per la riattivazione, il risanamento e la ristrutturazione aziendale</a:t>
            </a:r>
          </a:p>
          <a:p>
            <a:pPr marL="285750" indent="-285750" algn="jus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consulenze per analisi preliminare del business e dell’azienda e redazione di un piano industriale</a:t>
            </a:r>
          </a:p>
          <a:p>
            <a:pPr marL="285750" indent="-285750" algn="jus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consulenze per analisi della capacità produttiva, commerciale, distributiva, finanziaria, manageriale</a:t>
            </a:r>
          </a:p>
          <a:p>
            <a:pPr marL="285750" indent="-285750" algn="jus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consulenze per analisi del mercato e della concorrenza</a:t>
            </a:r>
          </a:p>
          <a:p>
            <a:pPr marL="285750" indent="-285750" algn="jus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consulenze per analisi del ciclo di vita dei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prodotti/servizi</a:t>
            </a:r>
          </a:p>
          <a:p>
            <a:pPr marL="285750" indent="-285750" algn="jus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consulenze per le acquisizioni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fallimentari</a:t>
            </a: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defRPr/>
            </a:pP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Per il periodo di durata del progetto e fino ad un massimo di 12 mesi in caso di consulenze e fino ad un massimo di 24 mesi in caso di investimenti,  sono ammissibili  a contributo i costi salariali corrispondenti all’importo netto risultante dai cedolini paga, relativi alle </a:t>
            </a:r>
            <a:r>
              <a:rPr lang="it-IT" b="1" u="sng" dirty="0">
                <a:latin typeface="Arial Unicode MS" panose="020B0604020202020204" pitchFamily="34" charset="-128"/>
                <a:ea typeface="Arial Unicode MS" panose="020B0604020202020204" pitchFamily="34" charset="-128"/>
                <a:cs typeface="Arial Unicode MS" panose="020B0604020202020204" pitchFamily="34" charset="-128"/>
              </a:rPr>
              <a:t>nuove assunzioni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effettuate dalle imprese, esclusivamente in regime “de </a:t>
            </a:r>
            <a:r>
              <a:rPr lang="it-IT" dirty="0" err="1">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8195" name="Rettangolo 2"/>
          <p:cNvSpPr>
            <a:spLocks noChangeArrowheads="1"/>
          </p:cNvSpPr>
          <p:nvPr/>
        </p:nvSpPr>
        <p:spPr bwMode="auto">
          <a:xfrm>
            <a:off x="6022247" y="427038"/>
            <a:ext cx="20874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spese - </a:t>
            </a:r>
            <a:r>
              <a:rPr lang="it-IT" altLang="it-IT" sz="1800" b="1" dirty="0">
                <a:solidFill>
                  <a:srgbClr val="A32020"/>
                </a:solidFill>
                <a:latin typeface="Arial Unicode MS" pitchFamily="34" charset="-128"/>
                <a:ea typeface="Arial Unicode MS" pitchFamily="34" charset="-128"/>
                <a:cs typeface="Arial Unicode MS" pitchFamily="34" charset="-128"/>
              </a:rPr>
              <a:t>Isontino</a:t>
            </a:r>
            <a:endParaRPr lang="it-IT" altLang="it-IT" sz="1800" dirty="0">
              <a:solidFill>
                <a:srgbClr val="A3202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3" name="Sottotitolo 2"/>
          <p:cNvSpPr txBox="1">
            <a:spLocks/>
          </p:cNvSpPr>
          <p:nvPr/>
        </p:nvSpPr>
        <p:spPr bwMode="auto">
          <a:xfrm>
            <a:off x="431800" y="1154113"/>
            <a:ext cx="8280400" cy="486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2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endParaRPr lang="it-IT" sz="2000" b="1" dirty="0" smtClean="0">
              <a:solidFill>
                <a:srgbClr val="A3202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lnSpc>
                <a:spcPct val="120000"/>
              </a:lnSpc>
              <a:defRPr/>
            </a:pPr>
            <a:r>
              <a:rPr lang="it-IT" sz="64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Spese per INVESTIMENTI - opzione tra  regime di esenzione (contributo 10% M.I. e 20% P.I) (Regolamento UE n. 651/2014) e regime “de </a:t>
            </a:r>
            <a:r>
              <a:rPr lang="it-IT" sz="6400" b="1" u="sng" dirty="0" err="1" smtClean="0">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sz="64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 (35% di contributo) (Regolamento UE n. 1407/2013)</a:t>
            </a:r>
            <a:endParaRPr lang="it-IT" sz="6400" b="1"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just">
              <a:lnSpc>
                <a:spcPct val="120000"/>
              </a:lnSpc>
              <a:buFont typeface="Arial" pitchFamily="34" charset="0"/>
              <a:buNone/>
              <a:defRPr/>
            </a:pPr>
            <a:endPar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lnSpc>
                <a:spcPct val="120000"/>
              </a:lnSpc>
              <a:defRPr/>
            </a:pPr>
            <a:r>
              <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rPr>
              <a:t>Nel caso in cui l’impresa opti per il regime “de </a:t>
            </a:r>
            <a:r>
              <a:rPr lang="it-IT" sz="6400" dirty="0" err="1" smtClean="0">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rPr>
              <a:t>” l’intensità di aiuto è elevata di 15 punti percentuali qualora, nel periodo intercorrente tra la data di presentazione della domanda e la data di presentazione della rendicontazione, la stessa effettui </a:t>
            </a:r>
            <a:r>
              <a:rPr lang="it-IT" sz="6400" b="1" dirty="0" smtClean="0">
                <a:latin typeface="Arial Unicode MS" panose="020B0604020202020204" pitchFamily="34" charset="-128"/>
                <a:ea typeface="Arial Unicode MS" panose="020B0604020202020204" pitchFamily="34" charset="-128"/>
                <a:cs typeface="Arial Unicode MS" panose="020B0604020202020204" pitchFamily="34" charset="-128"/>
              </a:rPr>
              <a:t>nuove assunzioni </a:t>
            </a:r>
            <a:r>
              <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rPr>
              <a:t>e rendiconti il relativo costo salariale.  L’incremento occupazionale deve essere mantenuto per i dodici mesi successivi alla data di  rendicontazione.</a:t>
            </a:r>
          </a:p>
          <a:p>
            <a:pPr marL="0" indent="0" algn="just">
              <a:lnSpc>
                <a:spcPct val="120000"/>
              </a:lnSpc>
              <a:buFont typeface="Arial" pitchFamily="34" charset="0"/>
              <a:buNone/>
              <a:defRPr/>
            </a:pPr>
            <a:endParaRPr lang="it-IT" sz="49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lnSpc>
                <a:spcPct val="120000"/>
              </a:lnSpc>
              <a:defRPr/>
            </a:pPr>
            <a:r>
              <a:rPr lang="it-IT" sz="64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Spese per CONSULENZE in regime di esenzione (50% di contributo) (Regolamento UE n. 651/2014)</a:t>
            </a:r>
            <a:endParaRPr lang="it-IT" sz="6400" b="1"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just">
              <a:lnSpc>
                <a:spcPct val="120000"/>
              </a:lnSpc>
              <a:buFont typeface="Arial" pitchFamily="34" charset="0"/>
              <a:buNone/>
              <a:defRPr/>
            </a:pPr>
            <a:endPar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lnSpc>
                <a:spcPct val="120000"/>
              </a:lnSpc>
              <a:defRPr/>
            </a:pPr>
            <a:r>
              <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rPr>
              <a:t>In tutti i casi in cui l’impresa prevede un </a:t>
            </a:r>
            <a:r>
              <a:rPr lang="it-IT" sz="6400" b="1" dirty="0" smtClean="0">
                <a:latin typeface="Arial Unicode MS" panose="020B0604020202020204" pitchFamily="34" charset="-128"/>
                <a:ea typeface="Arial Unicode MS" panose="020B0604020202020204" pitchFamily="34" charset="-128"/>
                <a:cs typeface="Arial Unicode MS" panose="020B0604020202020204" pitchFamily="34" charset="-128"/>
              </a:rPr>
              <a:t>incremento occupazionale</a:t>
            </a:r>
            <a:r>
              <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rPr>
              <a:t>, i relativi costi salariali sono ammessi a contributo esclusivamente in regime “de </a:t>
            </a:r>
            <a:r>
              <a:rPr lang="it-IT" sz="6400" dirty="0" err="1" smtClean="0">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sz="6400" dirty="0" smtClean="0">
                <a:latin typeface="Arial Unicode MS" panose="020B0604020202020204" pitchFamily="34" charset="-128"/>
                <a:ea typeface="Arial Unicode MS" panose="020B0604020202020204" pitchFamily="34" charset="-128"/>
                <a:cs typeface="Arial Unicode MS" panose="020B0604020202020204" pitchFamily="34" charset="-128"/>
              </a:rPr>
              <a:t>” (Regolamento UE n. 1407/2013)  nella misura del 50%.</a:t>
            </a:r>
          </a:p>
          <a:p>
            <a:pPr>
              <a:defRPr/>
            </a:pPr>
            <a:r>
              <a:rPr lang="it-IT" sz="1200" dirty="0" smtClean="0"/>
              <a:t> </a:t>
            </a:r>
          </a:p>
          <a:p>
            <a:pPr marL="0" indent="0" algn="just">
              <a:buFont typeface="Arial" pitchFamily="34" charset="0"/>
              <a:buNone/>
              <a:defRPr/>
            </a:pPr>
            <a:endParaRPr lang="it-IT" dirty="0" smtClean="0"/>
          </a:p>
          <a:p>
            <a:pPr>
              <a:defRPr/>
            </a:pPr>
            <a:endParaRPr lang="it-IT" dirty="0"/>
          </a:p>
        </p:txBody>
      </p:sp>
      <p:sp>
        <p:nvSpPr>
          <p:cNvPr id="9219" name="Titolo 1"/>
          <p:cNvSpPr txBox="1">
            <a:spLocks/>
          </p:cNvSpPr>
          <p:nvPr/>
        </p:nvSpPr>
        <p:spPr bwMode="auto">
          <a:xfrm>
            <a:off x="3995738" y="217488"/>
            <a:ext cx="4824412"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intensità di aiuto </a:t>
            </a:r>
            <a:r>
              <a:rPr lang="it-IT" altLang="it-IT" sz="2800" b="1" dirty="0">
                <a:solidFill>
                  <a:srgbClr val="A32020"/>
                </a:solidFill>
                <a:latin typeface="Arial Unicode MS" pitchFamily="34" charset="-128"/>
                <a:ea typeface="Arial Unicode MS" pitchFamily="34" charset="-128"/>
                <a:cs typeface="Arial Unicode MS" pitchFamily="34" charset="-128"/>
              </a:rPr>
              <a:t>- </a:t>
            </a:r>
            <a:r>
              <a:rPr lang="it-IT" altLang="it-IT" sz="1800" b="1" dirty="0">
                <a:solidFill>
                  <a:srgbClr val="A32020"/>
                </a:solidFill>
                <a:latin typeface="Arial Unicode MS" pitchFamily="34" charset="-128"/>
                <a:ea typeface="Arial Unicode MS" pitchFamily="34" charset="-128"/>
                <a:cs typeface="Arial Unicode MS" pitchFamily="34" charset="-128"/>
              </a:rPr>
              <a:t>Isontino</a:t>
            </a:r>
            <a:endParaRPr lang="it-IT" altLang="it-IT" sz="1800"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563563" y="1387475"/>
            <a:ext cx="8053387" cy="4046538"/>
          </a:xfrm>
          <a:prstGeom prst="rect">
            <a:avLst/>
          </a:prstGeom>
        </p:spPr>
        <p:txBody>
          <a:bodyPr>
            <a:spAutoFit/>
          </a:bodyPr>
          <a:lstStyle/>
          <a:p>
            <a:pPr algn="ctr">
              <a:spcBef>
                <a:spcPts val="600"/>
              </a:spcBef>
              <a:defRPr/>
            </a:pPr>
            <a:r>
              <a:rPr lang="it-IT" b="1" u="sng" cap="small" dirty="0">
                <a:latin typeface="Arial Unicode MS" panose="020B0604020202020204" pitchFamily="34" charset="-128"/>
                <a:ea typeface="Arial Unicode MS" panose="020B0604020202020204" pitchFamily="34" charset="-128"/>
                <a:cs typeface="Arial Unicode MS" panose="020B0604020202020204" pitchFamily="34" charset="-128"/>
              </a:rPr>
              <a:t>Criteri di valutazione tecnica comuni alle iniziative</a:t>
            </a:r>
          </a:p>
          <a:p>
            <a:pPr algn="ctr">
              <a:spcBef>
                <a:spcPts val="600"/>
              </a:spcBef>
              <a:defRPr/>
            </a:pPr>
            <a:endParaRPr lang="it-IT" cap="small"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Chiarezza dell’iniziativa</a:t>
            </a:r>
          </a:p>
          <a:p>
            <a:pPr marL="285750" indent="-285750">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Prospettive di impatto dei risultati sullo sviluppo dell’iniziativa (ricadute occupazionali ed economiche)</a:t>
            </a:r>
          </a:p>
          <a:p>
            <a:pPr>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 </a:t>
            </a:r>
          </a:p>
          <a:p>
            <a:pPr algn="ctr">
              <a:defRPr/>
            </a:pPr>
            <a:r>
              <a:rPr lang="it-IT" b="1" u="sng" cap="small" dirty="0">
                <a:latin typeface="Arial Unicode MS" panose="020B0604020202020204" pitchFamily="34" charset="-128"/>
                <a:ea typeface="Arial Unicode MS" panose="020B0604020202020204" pitchFamily="34" charset="-128"/>
                <a:cs typeface="Arial Unicode MS" panose="020B0604020202020204" pitchFamily="34" charset="-128"/>
              </a:rPr>
              <a:t>Criteri di valutazione tecnica specifica per singola iniziativa</a:t>
            </a:r>
            <a:endParaRPr lang="it-IT" b="1" cap="small" dirty="0">
              <a:latin typeface="Arial Unicode MS" panose="020B0604020202020204" pitchFamily="34" charset="-128"/>
              <a:ea typeface="Arial Unicode MS" panose="020B0604020202020204" pitchFamily="34" charset="-128"/>
              <a:cs typeface="Arial Unicode MS" panose="020B0604020202020204" pitchFamily="34" charset="-128"/>
            </a:endParaRPr>
          </a:p>
          <a:p>
            <a:pPr>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 </a:t>
            </a:r>
          </a:p>
          <a:p>
            <a:pPr>
              <a:defRPr/>
            </a:pPr>
            <a:r>
              <a:rPr lang="it-IT" b="1"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Investimenti nel settore della nautica da diporto e del suo indotto  </a:t>
            </a:r>
          </a:p>
          <a:p>
            <a:pPr marL="285750" indent="-285750">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Contributo alla sostenibilità ambientale/riduzione impatto ambientale</a:t>
            </a:r>
          </a:p>
          <a:p>
            <a:pPr marL="285750" indent="-285750">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Carattere innovativo dell’investimento</a:t>
            </a:r>
          </a:p>
          <a:p>
            <a:pPr>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   </a:t>
            </a:r>
          </a:p>
          <a:p>
            <a:pPr>
              <a:defRPr/>
            </a:pPr>
            <a:r>
              <a:rPr lang="it-IT" b="1"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Consulenze a favore delle PMI</a:t>
            </a:r>
          </a:p>
          <a:p>
            <a:pPr marL="285750" indent="-285750">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Qualità del progetto</a:t>
            </a:r>
          </a:p>
        </p:txBody>
      </p:sp>
      <p:sp>
        <p:nvSpPr>
          <p:cNvPr id="10243" name="Rettangolo 2"/>
          <p:cNvSpPr>
            <a:spLocks noChangeArrowheads="1"/>
          </p:cNvSpPr>
          <p:nvPr/>
        </p:nvSpPr>
        <p:spPr bwMode="auto">
          <a:xfrm>
            <a:off x="4591050" y="436563"/>
            <a:ext cx="4294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valutazione</a:t>
            </a:r>
            <a:r>
              <a:rPr lang="it-IT" altLang="it-IT" sz="1800" b="1" dirty="0">
                <a:solidFill>
                  <a:srgbClr val="A32020"/>
                </a:solidFill>
                <a:latin typeface="Arial Unicode MS" pitchFamily="34" charset="-128"/>
                <a:ea typeface="Arial Unicode MS" pitchFamily="34" charset="-128"/>
                <a:cs typeface="Arial Unicode MS" pitchFamily="34" charset="-128"/>
              </a:rPr>
              <a:t> - Isontino</a:t>
            </a:r>
            <a:r>
              <a:rPr lang="it-IT" altLang="it-IT" sz="1800" dirty="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1500188" y="1897063"/>
            <a:ext cx="6180137" cy="3754437"/>
          </a:xfrm>
          <a:prstGeom prst="rect">
            <a:avLst/>
          </a:prstGeom>
        </p:spPr>
        <p:txBody>
          <a:bodyPr>
            <a:spAutoFit/>
          </a:bodyPr>
          <a:lstStyle/>
          <a:p>
            <a:pPr algn="ctr">
              <a:defRPr/>
            </a:pPr>
            <a:r>
              <a:rPr lang="it-IT" b="1" u="sng" cap="small" dirty="0">
                <a:latin typeface="Arial Unicode MS" panose="020B0604020202020204" pitchFamily="34" charset="-128"/>
                <a:ea typeface="Arial Unicode MS" panose="020B0604020202020204" pitchFamily="34" charset="-128"/>
                <a:cs typeface="Arial Unicode MS" panose="020B0604020202020204" pitchFamily="34" charset="-128"/>
              </a:rPr>
              <a:t>Altri criteri di valutazione</a:t>
            </a:r>
          </a:p>
          <a:p>
            <a:pPr algn="ctr">
              <a:defRPr/>
            </a:pPr>
            <a:endParaRPr lang="it-IT" b="1" cap="small" dirty="0">
              <a:latin typeface="Arial Unicode MS" panose="020B0604020202020204" pitchFamily="34" charset="-128"/>
              <a:ea typeface="Arial Unicode MS" panose="020B0604020202020204" pitchFamily="34" charset="-128"/>
              <a:cs typeface="Arial Unicode MS" panose="020B0604020202020204" pitchFamily="34" charset="-128"/>
            </a:endParaRPr>
          </a:p>
          <a:p>
            <a:pPr>
              <a:spcAft>
                <a:spcPts val="600"/>
              </a:spcAft>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 </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Minori dimensioni aziendali</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Imprenditoria femminile</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Imprenditoria giovanile</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Partecipazione dell’impresa a reti d’impresa</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Rioccupazione</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Impresa insediata negli ultimi due anni nell’area</a:t>
            </a:r>
          </a:p>
          <a:p>
            <a:pPr marL="285750" indent="-285750">
              <a:spcAft>
                <a:spcPts val="600"/>
              </a:spcAft>
              <a:buFont typeface="Wingdings" panose="05000000000000000000" pitchFamily="2" charset="2"/>
              <a:buChar char="ü"/>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Cooperative</a:t>
            </a:r>
          </a:p>
          <a:p>
            <a:pPr>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 </a:t>
            </a:r>
          </a:p>
        </p:txBody>
      </p:sp>
      <p:sp>
        <p:nvSpPr>
          <p:cNvPr id="11267" name="Rettangolo 2"/>
          <p:cNvSpPr>
            <a:spLocks noChangeArrowheads="1"/>
          </p:cNvSpPr>
          <p:nvPr/>
        </p:nvSpPr>
        <p:spPr bwMode="auto">
          <a:xfrm>
            <a:off x="4591050" y="436563"/>
            <a:ext cx="4294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valutazione</a:t>
            </a:r>
            <a:r>
              <a:rPr lang="it-IT" altLang="it-IT" sz="1800" b="1" dirty="0">
                <a:solidFill>
                  <a:srgbClr val="A32020"/>
                </a:solidFill>
                <a:latin typeface="Arial Unicode MS" pitchFamily="34" charset="-128"/>
                <a:ea typeface="Arial Unicode MS" pitchFamily="34" charset="-128"/>
                <a:cs typeface="Arial Unicode MS" pitchFamily="34" charset="-128"/>
              </a:rPr>
              <a:t> - Isontino</a:t>
            </a:r>
            <a:r>
              <a:rPr lang="it-IT" altLang="it-IT" sz="1800" dirty="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0482" name="Rettangolo 1"/>
          <p:cNvSpPr>
            <a:spLocks noChangeArrowheads="1"/>
          </p:cNvSpPr>
          <p:nvPr/>
        </p:nvSpPr>
        <p:spPr bwMode="auto">
          <a:xfrm>
            <a:off x="684213" y="649288"/>
            <a:ext cx="7853362"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just">
              <a:spcBef>
                <a:spcPct val="0"/>
              </a:spcBef>
              <a:buFontTx/>
              <a:buNone/>
            </a:pPr>
            <a:r>
              <a:rPr lang="it-IT" altLang="it-IT" sz="1800" b="1" dirty="0">
                <a:latin typeface="DecimaWE Rg" pitchFamily="2" charset="0"/>
              </a:rPr>
              <a:t>		</a:t>
            </a:r>
          </a:p>
          <a:p>
            <a:pPr algn="just">
              <a:spcBef>
                <a:spcPct val="0"/>
              </a:spcBef>
              <a:buFontTx/>
              <a:buNone/>
            </a:pPr>
            <a:endParaRPr lang="it-IT" altLang="it-IT" sz="1800" dirty="0"/>
          </a:p>
          <a:p>
            <a:pPr algn="just">
              <a:spcBef>
                <a:spcPct val="0"/>
              </a:spcBef>
              <a:buFontTx/>
              <a:buNone/>
            </a:pPr>
            <a:r>
              <a:rPr lang="it-IT" altLang="it-IT" sz="1800" b="1" dirty="0">
                <a:latin typeface="Arial Unicode MS" pitchFamily="34" charset="-128"/>
                <a:ea typeface="Arial Unicode MS" pitchFamily="34" charset="-128"/>
                <a:cs typeface="Arial Unicode MS" pitchFamily="34" charset="-128"/>
              </a:rPr>
              <a:t>Micro, piccole e medie imprese </a:t>
            </a:r>
            <a:r>
              <a:rPr lang="it-IT" altLang="it-IT" sz="1800" dirty="0">
                <a:latin typeface="Arial Unicode MS" pitchFamily="34" charset="-128"/>
                <a:ea typeface="Arial Unicode MS" pitchFamily="34" charset="-128"/>
                <a:cs typeface="Arial Unicode MS" pitchFamily="34" charset="-128"/>
              </a:rPr>
              <a:t>già localizzate o di nuovo insediamento nell’Area di crisi della Sedia. Rientrano nell’area i seguenti comuni individuati con DGR 933/2015: </a:t>
            </a:r>
            <a:r>
              <a:rPr lang="it-IT" altLang="it-IT" sz="1800" b="1" dirty="0">
                <a:latin typeface="Arial Unicode MS" pitchFamily="34" charset="-128"/>
                <a:ea typeface="Arial Unicode MS" pitchFamily="34" charset="-128"/>
                <a:cs typeface="Arial Unicode MS" pitchFamily="34" charset="-128"/>
              </a:rPr>
              <a:t>Aiello del Friuli, Bagnaria Arsa, Buttrio, Chiopris-Viscone, Cormons, Corno di Rosazzo, Manzano, Moimacco, Pavia di Udine, Premariacco, San Giorgio di Nogaro, San Giovanni al Natisone, San Vito al Torre, Torviscosa, Trivignano Udinese.</a:t>
            </a:r>
          </a:p>
          <a:p>
            <a:pPr algn="just">
              <a:spcBef>
                <a:spcPct val="0"/>
              </a:spcBef>
              <a:buFontTx/>
              <a:buNone/>
            </a:pPr>
            <a:endParaRPr lang="it-IT" altLang="it-IT" sz="1800" dirty="0">
              <a:latin typeface="Arial Unicode MS" pitchFamily="34" charset="-128"/>
              <a:ea typeface="Arial Unicode MS" pitchFamily="34" charset="-128"/>
              <a:cs typeface="Arial Unicode MS" pitchFamily="34" charset="-128"/>
            </a:endParaRPr>
          </a:p>
          <a:p>
            <a:pPr algn="just">
              <a:spcBef>
                <a:spcPct val="0"/>
              </a:spcBef>
              <a:buFontTx/>
              <a:buNone/>
            </a:pPr>
            <a:r>
              <a:rPr lang="it-IT" altLang="it-IT" sz="1800" dirty="0">
                <a:latin typeface="Arial Unicode MS" pitchFamily="34" charset="-128"/>
                <a:ea typeface="Arial Unicode MS" pitchFamily="34" charset="-128"/>
                <a:cs typeface="Arial Unicode MS" pitchFamily="34" charset="-128"/>
              </a:rPr>
              <a:t>Possono presentare domanda di contributo anche le imprese che non abbiano la sede o l’unità operativa attiva localizzata in area di crisi. L’apertura della sede o dell’unità operativa deve intervenire </a:t>
            </a:r>
            <a:r>
              <a:rPr lang="it-IT" altLang="it-IT" sz="1800" u="sng" dirty="0">
                <a:latin typeface="Arial Unicode MS" pitchFamily="34" charset="-128"/>
                <a:ea typeface="Arial Unicode MS" pitchFamily="34" charset="-128"/>
                <a:cs typeface="Arial Unicode MS" pitchFamily="34" charset="-128"/>
              </a:rPr>
              <a:t>prima</a:t>
            </a:r>
            <a:r>
              <a:rPr lang="it-IT" altLang="it-IT" sz="1800" dirty="0">
                <a:latin typeface="Arial Unicode MS" pitchFamily="34" charset="-128"/>
                <a:ea typeface="Arial Unicode MS" pitchFamily="34" charset="-128"/>
                <a:cs typeface="Arial Unicode MS" pitchFamily="34" charset="-128"/>
              </a:rPr>
              <a:t> dell’avvio del progetto.</a:t>
            </a:r>
          </a:p>
          <a:p>
            <a:pPr algn="just">
              <a:spcBef>
                <a:spcPct val="0"/>
              </a:spcBef>
              <a:buFontTx/>
              <a:buNone/>
            </a:pPr>
            <a:endParaRPr lang="it-IT" altLang="it-IT" sz="1800" dirty="0">
              <a:latin typeface="Arial Unicode MS" pitchFamily="34" charset="-128"/>
              <a:ea typeface="Arial Unicode MS" pitchFamily="34" charset="-128"/>
              <a:cs typeface="Arial Unicode MS" pitchFamily="34" charset="-128"/>
            </a:endParaRPr>
          </a:p>
          <a:p>
            <a:pPr algn="just">
              <a:spcBef>
                <a:spcPct val="0"/>
              </a:spcBef>
              <a:buFontTx/>
              <a:buNone/>
            </a:pPr>
            <a:endParaRPr lang="it-IT" altLang="it-IT" sz="1800" b="1" dirty="0">
              <a:latin typeface="DecimaWE Rg" pitchFamily="2" charset="0"/>
              <a:ea typeface="Arial Unicode MS" pitchFamily="34" charset="-128"/>
              <a:cs typeface="Arial Unicode MS" pitchFamily="34" charset="-128"/>
            </a:endParaRPr>
          </a:p>
        </p:txBody>
      </p:sp>
      <p:sp>
        <p:nvSpPr>
          <p:cNvPr id="5" name="Rettangolo arrotondato 4"/>
          <p:cNvSpPr/>
          <p:nvPr/>
        </p:nvSpPr>
        <p:spPr bwMode="ltGray">
          <a:xfrm>
            <a:off x="684213" y="4695825"/>
            <a:ext cx="7991475" cy="1185863"/>
          </a:xfrm>
          <a:prstGeom prst="roundRect">
            <a:avLst>
              <a:gd name="adj" fmla="val 21858"/>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noFill/>
              <a:latin typeface="Georgia" pitchFamily="18" charset="0"/>
            </a:endParaRPr>
          </a:p>
        </p:txBody>
      </p:sp>
      <p:sp>
        <p:nvSpPr>
          <p:cNvPr id="20484" name="CasellaDiTesto 8"/>
          <p:cNvSpPr txBox="1">
            <a:spLocks noChangeArrowheads="1"/>
          </p:cNvSpPr>
          <p:nvPr/>
        </p:nvSpPr>
        <p:spPr bwMode="auto">
          <a:xfrm>
            <a:off x="884238" y="5516563"/>
            <a:ext cx="16240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nSpc>
                <a:spcPts val="2700"/>
              </a:lnSpc>
              <a:spcBef>
                <a:spcPct val="0"/>
              </a:spcBef>
              <a:spcAft>
                <a:spcPts val="600"/>
              </a:spcAft>
              <a:buFontTx/>
              <a:buNone/>
            </a:pPr>
            <a:r>
              <a:rPr lang="it-IT" altLang="it-IT" sz="2400"/>
              <a:t>ST/F≤30%</a:t>
            </a:r>
          </a:p>
        </p:txBody>
      </p:sp>
      <p:grpSp>
        <p:nvGrpSpPr>
          <p:cNvPr id="20485" name="Gruppo 9"/>
          <p:cNvGrpSpPr>
            <a:grpSpLocks/>
          </p:cNvGrpSpPr>
          <p:nvPr/>
        </p:nvGrpSpPr>
        <p:grpSpPr bwMode="auto">
          <a:xfrm>
            <a:off x="2347913" y="5281613"/>
            <a:ext cx="1343025" cy="539750"/>
            <a:chOff x="2735417" y="5409280"/>
            <a:chExt cx="1536676" cy="540000"/>
          </a:xfrm>
        </p:grpSpPr>
        <p:sp>
          <p:nvSpPr>
            <p:cNvPr id="11" name="Rettangolo 10"/>
            <p:cNvSpPr/>
            <p:nvPr/>
          </p:nvSpPr>
          <p:spPr bwMode="ltGray">
            <a:xfrm>
              <a:off x="2855300" y="5696750"/>
              <a:ext cx="648455" cy="252530"/>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12" name="Rettangolo 11"/>
            <p:cNvSpPr/>
            <p:nvPr/>
          </p:nvSpPr>
          <p:spPr bwMode="ltGray">
            <a:xfrm>
              <a:off x="3623637" y="5409280"/>
              <a:ext cx="648456" cy="540000"/>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20498" name="CasellaDiTesto 12"/>
            <p:cNvSpPr txBox="1">
              <a:spLocks noChangeArrowheads="1"/>
            </p:cNvSpPr>
            <p:nvPr/>
          </p:nvSpPr>
          <p:spPr bwMode="auto">
            <a:xfrm>
              <a:off x="3011574" y="5637498"/>
              <a:ext cx="360040"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1600">
                  <a:solidFill>
                    <a:schemeClr val="bg1"/>
                  </a:solidFill>
                </a:rPr>
                <a:t>ST</a:t>
              </a:r>
            </a:p>
          </p:txBody>
        </p:sp>
        <p:cxnSp>
          <p:nvCxnSpPr>
            <p:cNvPr id="14" name="Connettore 1 13"/>
            <p:cNvCxnSpPr>
              <a:endCxn id="12" idx="3"/>
            </p:cNvCxnSpPr>
            <p:nvPr/>
          </p:nvCxnSpPr>
          <p:spPr>
            <a:xfrm flipV="1">
              <a:off x="2855300" y="5679280"/>
              <a:ext cx="1416793" cy="9529"/>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20500" name="CasellaDiTesto 14"/>
            <p:cNvSpPr txBox="1">
              <a:spLocks noChangeArrowheads="1"/>
            </p:cNvSpPr>
            <p:nvPr/>
          </p:nvSpPr>
          <p:spPr bwMode="auto">
            <a:xfrm>
              <a:off x="3792545" y="5548515"/>
              <a:ext cx="360040"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2400">
                  <a:solidFill>
                    <a:schemeClr val="bg1"/>
                  </a:solidFill>
                </a:rPr>
                <a:t>F</a:t>
              </a:r>
            </a:p>
          </p:txBody>
        </p:sp>
        <p:cxnSp>
          <p:nvCxnSpPr>
            <p:cNvPr id="16" name="Connettore 2 15"/>
            <p:cNvCxnSpPr/>
            <p:nvPr/>
          </p:nvCxnSpPr>
          <p:spPr>
            <a:xfrm>
              <a:off x="2735417" y="5722162"/>
              <a:ext cx="0" cy="2160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0486" name="CasellaDiTesto 16"/>
          <p:cNvSpPr txBox="1">
            <a:spLocks noChangeArrowheads="1"/>
          </p:cNvSpPr>
          <p:nvPr/>
        </p:nvSpPr>
        <p:spPr bwMode="auto">
          <a:xfrm>
            <a:off x="4284663" y="5526088"/>
            <a:ext cx="1582737"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nSpc>
                <a:spcPts val="2700"/>
              </a:lnSpc>
              <a:spcBef>
                <a:spcPct val="0"/>
              </a:spcBef>
              <a:spcAft>
                <a:spcPts val="600"/>
              </a:spcAft>
              <a:buFontTx/>
              <a:buNone/>
            </a:pPr>
            <a:r>
              <a:rPr lang="it-IT" altLang="it-IT" sz="2400"/>
              <a:t>CN/ST≥20%</a:t>
            </a:r>
          </a:p>
        </p:txBody>
      </p:sp>
      <p:grpSp>
        <p:nvGrpSpPr>
          <p:cNvPr id="20487" name="Gruppo 17"/>
          <p:cNvGrpSpPr>
            <a:grpSpLocks/>
          </p:cNvGrpSpPr>
          <p:nvPr/>
        </p:nvGrpSpPr>
        <p:grpSpPr bwMode="auto">
          <a:xfrm>
            <a:off x="5999163" y="5189538"/>
            <a:ext cx="1423987" cy="655637"/>
            <a:chOff x="6528091" y="5396966"/>
            <a:chExt cx="1560427" cy="568092"/>
          </a:xfrm>
        </p:grpSpPr>
        <p:sp>
          <p:nvSpPr>
            <p:cNvPr id="19" name="Rettangolo 18"/>
            <p:cNvSpPr/>
            <p:nvPr/>
          </p:nvSpPr>
          <p:spPr bwMode="ltGray">
            <a:xfrm>
              <a:off x="6670739" y="5769733"/>
              <a:ext cx="648873" cy="178818"/>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20" name="Rettangolo 19"/>
            <p:cNvSpPr/>
            <p:nvPr/>
          </p:nvSpPr>
          <p:spPr bwMode="ltGray">
            <a:xfrm>
              <a:off x="7439645" y="5396966"/>
              <a:ext cx="648873" cy="540581"/>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20492" name="CasellaDiTesto 20"/>
            <p:cNvSpPr txBox="1">
              <a:spLocks noChangeArrowheads="1"/>
            </p:cNvSpPr>
            <p:nvPr/>
          </p:nvSpPr>
          <p:spPr bwMode="auto">
            <a:xfrm>
              <a:off x="6827998" y="5660809"/>
              <a:ext cx="360040"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1600">
                  <a:solidFill>
                    <a:schemeClr val="bg1"/>
                  </a:solidFill>
                </a:rPr>
                <a:t>CN</a:t>
              </a:r>
            </a:p>
          </p:txBody>
        </p:sp>
        <p:cxnSp>
          <p:nvCxnSpPr>
            <p:cNvPr id="22" name="Connettore 1 21"/>
            <p:cNvCxnSpPr/>
            <p:nvPr/>
          </p:nvCxnSpPr>
          <p:spPr>
            <a:xfrm flipV="1">
              <a:off x="6670739" y="5761480"/>
              <a:ext cx="1417779" cy="5502"/>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20494" name="CasellaDiTesto 22"/>
            <p:cNvSpPr txBox="1">
              <a:spLocks noChangeArrowheads="1"/>
            </p:cNvSpPr>
            <p:nvPr/>
          </p:nvSpPr>
          <p:spPr bwMode="auto">
            <a:xfrm>
              <a:off x="7499820" y="5524326"/>
              <a:ext cx="528564"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2400">
                  <a:solidFill>
                    <a:schemeClr val="bg1"/>
                  </a:solidFill>
                </a:rPr>
                <a:t>ST</a:t>
              </a:r>
            </a:p>
          </p:txBody>
        </p:sp>
        <p:cxnSp>
          <p:nvCxnSpPr>
            <p:cNvPr id="24" name="Connettore 2 23"/>
            <p:cNvCxnSpPr/>
            <p:nvPr/>
          </p:nvCxnSpPr>
          <p:spPr>
            <a:xfrm flipV="1">
              <a:off x="6528091" y="5516636"/>
              <a:ext cx="0" cy="21595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5" name="Rettangolo 24"/>
          <p:cNvSpPr/>
          <p:nvPr/>
        </p:nvSpPr>
        <p:spPr>
          <a:xfrm>
            <a:off x="746125" y="4695825"/>
            <a:ext cx="7483475" cy="646113"/>
          </a:xfrm>
          <a:prstGeom prst="rect">
            <a:avLst/>
          </a:prstGeom>
        </p:spPr>
        <p:txBody>
          <a:bodyPr>
            <a:spAutoFit/>
          </a:bodyPr>
          <a:lstStyle/>
          <a:p>
            <a:pPr algn="just">
              <a:defRPr/>
            </a:pPr>
            <a:r>
              <a:rPr lang="it-IT" b="1" dirty="0" smtClean="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CAPACITÀ ECON-FINANZIARIA: </a:t>
            </a:r>
            <a:r>
              <a:rPr lang="it-IT"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Spesa Tot. rapportata al Fatturato o al Capitale Netto</a:t>
            </a:r>
          </a:p>
        </p:txBody>
      </p:sp>
      <p:sp>
        <p:nvSpPr>
          <p:cNvPr id="20489" name="TextBox 5"/>
          <p:cNvSpPr txBox="1">
            <a:spLocks noChangeArrowheads="1"/>
          </p:cNvSpPr>
          <p:nvPr/>
        </p:nvSpPr>
        <p:spPr bwMode="auto">
          <a:xfrm>
            <a:off x="5362575" y="258763"/>
            <a:ext cx="36369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beneficiari</a:t>
            </a:r>
            <a:r>
              <a:rPr lang="it-IT" altLang="it-IT" b="1" dirty="0">
                <a:solidFill>
                  <a:srgbClr val="A32020"/>
                </a:solidFill>
                <a:latin typeface="Arial Unicode MS" pitchFamily="34" charset="-128"/>
                <a:ea typeface="Arial Unicode MS" pitchFamily="34" charset="-128"/>
                <a:cs typeface="Arial Unicode MS" pitchFamily="34" charset="-128"/>
              </a:rPr>
              <a:t> - </a:t>
            </a:r>
            <a:r>
              <a:rPr lang="it-IT" altLang="it-IT" sz="1800" b="1" dirty="0">
                <a:solidFill>
                  <a:srgbClr val="A32020"/>
                </a:solidFill>
                <a:latin typeface="Arial Unicode MS" pitchFamily="34" charset="-128"/>
                <a:ea typeface="Arial Unicode MS" pitchFamily="34" charset="-128"/>
                <a:cs typeface="Arial Unicode MS" pitchFamily="34" charset="-128"/>
              </a:rPr>
              <a:t>Sedia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1547813" y="1700213"/>
            <a:ext cx="6840537" cy="2492990"/>
          </a:xfrm>
          <a:prstGeom prst="rect">
            <a:avLst/>
          </a:prstGeom>
        </p:spPr>
        <p:txBody>
          <a:bodyPr>
            <a:spAutoFit/>
          </a:bodyPr>
          <a:lstStyle/>
          <a:p>
            <a:pPr>
              <a:defRPr/>
            </a:pPr>
            <a:endParaRPr lang="it-IT" dirty="0"/>
          </a:p>
          <a:p>
            <a:pPr marL="285750" indent="-285750">
              <a:buFont typeface="Wingdings" panose="05000000000000000000" pitchFamily="2" charset="2"/>
              <a:buChar char="ü"/>
              <a:defRPr/>
            </a:pPr>
            <a:r>
              <a:rPr lang="it-IT"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CONSULENZE per </a:t>
            </a:r>
            <a:r>
              <a:rPr lang="it-IT" sz="2400" b="1" dirty="0">
                <a:latin typeface="Arial Unicode MS" panose="020B0604020202020204" pitchFamily="34" charset="-128"/>
                <a:ea typeface="Arial Unicode MS" panose="020B0604020202020204" pitchFamily="34" charset="-128"/>
                <a:cs typeface="Arial Unicode MS" panose="020B0604020202020204" pitchFamily="34" charset="-128"/>
              </a:rPr>
              <a:t>l’innovazione dell’organizzazione e del processo</a:t>
            </a:r>
          </a:p>
          <a:p>
            <a:pPr>
              <a:defRPr/>
            </a:pPr>
            <a:endParaRPr lang="it-IT" sz="24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Font typeface="Wingdings" panose="05000000000000000000" pitchFamily="2" charset="2"/>
              <a:buChar char="ü"/>
              <a:defRPr/>
            </a:pPr>
            <a:r>
              <a:rPr lang="it-IT"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INTERNAZIONALIZZAZIONE-PARTECIPAZIONE A FIERE</a:t>
            </a:r>
          </a:p>
          <a:p>
            <a:pPr>
              <a:defRPr/>
            </a:pPr>
            <a:endParaRPr lang="it-IT" dirty="0"/>
          </a:p>
        </p:txBody>
      </p:sp>
      <p:sp>
        <p:nvSpPr>
          <p:cNvPr id="21507" name="Rettangolo 2"/>
          <p:cNvSpPr>
            <a:spLocks noChangeArrowheads="1"/>
          </p:cNvSpPr>
          <p:nvPr/>
        </p:nvSpPr>
        <p:spPr bwMode="auto">
          <a:xfrm>
            <a:off x="4913313" y="174625"/>
            <a:ext cx="38877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ヒラギノ角ゴ Pro W3" pitchFamily="2" charset="-128"/>
              </a:defRPr>
            </a:lvl1pPr>
            <a:lvl2pPr marL="742950" indent="-285750">
              <a:defRPr>
                <a:solidFill>
                  <a:schemeClr val="tx1"/>
                </a:solidFill>
                <a:latin typeface="Calibri" pitchFamily="34" charset="0"/>
                <a:ea typeface="ヒラギノ角ゴ Pro W3" pitchFamily="2" charset="-128"/>
              </a:defRPr>
            </a:lvl2pPr>
            <a:lvl3pPr marL="1143000" indent="-228600">
              <a:defRPr>
                <a:solidFill>
                  <a:schemeClr val="tx1"/>
                </a:solidFill>
                <a:latin typeface="Calibri" pitchFamily="34" charset="0"/>
                <a:ea typeface="ヒラギノ角ゴ Pro W3" pitchFamily="2" charset="-128"/>
              </a:defRPr>
            </a:lvl3pPr>
            <a:lvl4pPr marL="1600200" indent="-228600">
              <a:defRPr>
                <a:solidFill>
                  <a:schemeClr val="tx1"/>
                </a:solidFill>
                <a:latin typeface="Calibri" pitchFamily="34" charset="0"/>
                <a:ea typeface="ヒラギノ角ゴ Pro W3" pitchFamily="2" charset="-128"/>
              </a:defRPr>
            </a:lvl4pPr>
            <a:lvl5pPr marL="2057400" indent="-228600">
              <a:defRPr>
                <a:solidFill>
                  <a:schemeClr val="tx1"/>
                </a:solidFill>
                <a:latin typeface="Calibri" pitchFamily="34" charset="0"/>
                <a:ea typeface="ヒラギノ角ゴ Pro W3" pitchFamily="2" charset="-128"/>
              </a:defRPr>
            </a:lvl5pPr>
            <a:lvl6pPr marL="25146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6pPr>
            <a:lvl7pPr marL="29718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7pPr>
            <a:lvl8pPr marL="34290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8pPr>
            <a:lvl9pPr marL="38862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9pPr>
          </a:lstStyle>
          <a:p>
            <a:pPr algn="r"/>
            <a:r>
              <a:rPr lang="it-IT" altLang="it-IT" sz="2400" b="1" dirty="0">
                <a:solidFill>
                  <a:srgbClr val="A32020"/>
                </a:solidFill>
                <a:latin typeface="Arial Unicode MS" pitchFamily="34" charset="-128"/>
                <a:ea typeface="Arial Unicode MS" pitchFamily="34" charset="-128"/>
                <a:cs typeface="Arial Unicode MS" pitchFamily="34" charset="-128"/>
              </a:rPr>
              <a:t>iniziative</a:t>
            </a:r>
            <a:r>
              <a:rPr lang="it-IT" altLang="it-IT" b="1" dirty="0">
                <a:solidFill>
                  <a:srgbClr val="A32020"/>
                </a:solidFill>
                <a:latin typeface="Arial Unicode MS" pitchFamily="34" charset="-128"/>
                <a:ea typeface="Arial Unicode MS" pitchFamily="34" charset="-128"/>
                <a:cs typeface="Arial Unicode MS" pitchFamily="34" charset="-128"/>
              </a:rPr>
              <a:t> - Sedia</a:t>
            </a:r>
          </a:p>
        </p:txBody>
      </p:sp>
      <p:sp>
        <p:nvSpPr>
          <p:cNvPr id="4" name="Rettangolo arrotondato 12"/>
          <p:cNvSpPr/>
          <p:nvPr/>
        </p:nvSpPr>
        <p:spPr bwMode="auto">
          <a:xfrm>
            <a:off x="739775" y="4214813"/>
            <a:ext cx="7648575" cy="1662112"/>
          </a:xfrm>
          <a:prstGeom prst="roundRect">
            <a:avLst>
              <a:gd name="adj" fmla="val 6517"/>
            </a:avLst>
          </a:prstGeom>
          <a:noFill/>
          <a:ln w="57150" cap="flat" cmpd="sng" algn="ctr">
            <a:solidFill>
              <a:schemeClr val="accent1"/>
            </a:solidFill>
            <a:prstDash val="solid"/>
          </a:ln>
          <a:effectLst/>
        </p:spPr>
        <p:txBody>
          <a:bodyPr/>
          <a:lstStyle/>
          <a:p>
            <a:pPr algn="ctr">
              <a:lnSpc>
                <a:spcPts val="1800"/>
              </a:lnSpc>
              <a:defRPr/>
            </a:pPr>
            <a:endParaRPr lang="it-IT" sz="2000" b="1" dirty="0">
              <a:solidFill>
                <a:schemeClr val="bg2">
                  <a:lumMod val="25000"/>
                </a:schemeClr>
              </a:solidFill>
              <a:effectLst>
                <a:outerShdw blurRad="38100" dist="38100" dir="2700000" algn="tl">
                  <a:srgbClr val="000000">
                    <a:alpha val="43137"/>
                  </a:srgbClr>
                </a:outerShdw>
              </a:effectLst>
              <a:latin typeface="DecimaWE Rg" panose="02000000000000000000" pitchFamily="2" charset="0"/>
              <a:ea typeface="Calibri"/>
            </a:endParaRPr>
          </a:p>
          <a:p>
            <a:pPr algn="ctr">
              <a:lnSpc>
                <a:spcPts val="1800"/>
              </a:lnSpc>
              <a:defRPr/>
            </a:pPr>
            <a:r>
              <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Dotazione finanziaria  € 2.294.679,45</a:t>
            </a:r>
          </a:p>
          <a:p>
            <a:pPr algn="ctr">
              <a:lnSpc>
                <a:spcPts val="1800"/>
              </a:lnSpc>
              <a:defRPr/>
            </a:pPr>
            <a:endPar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lnSpc>
                <a:spcPts val="1800"/>
              </a:lnSpc>
              <a:defRPr/>
            </a:pPr>
            <a:r>
              <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Contributi </a:t>
            </a:r>
            <a:r>
              <a:rPr lang="it-IT" sz="2000" b="1" dirty="0" smtClean="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A FONDO PERDUTO</a:t>
            </a:r>
          </a:p>
          <a:p>
            <a:pPr algn="ctr">
              <a:lnSpc>
                <a:spcPts val="1800"/>
              </a:lnSpc>
              <a:defRPr/>
            </a:pPr>
            <a:endPar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lnSpc>
                <a:spcPts val="1800"/>
              </a:lnSpc>
              <a:defRPr/>
            </a:pPr>
            <a:r>
              <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Procedimento valutativo a bando con graduatoria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794327" y="1403927"/>
            <a:ext cx="8026400" cy="3970318"/>
          </a:xfrm>
          <a:prstGeom prst="rect">
            <a:avLst/>
          </a:prstGeom>
        </p:spPr>
        <p:txBody>
          <a:bodyPr>
            <a:spAutoFit/>
          </a:bodyPr>
          <a:lstStyle/>
          <a:p>
            <a:pPr marL="342900" indent="-342900">
              <a:buFont typeface="Arial" panose="020B0604020202020204" pitchFamily="34" charset="0"/>
              <a:buChar char="•"/>
              <a:defRPr/>
            </a:pPr>
            <a:r>
              <a:rPr lang="it-IT"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Limite minimo </a:t>
            </a: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 spesa del progetto </a:t>
            </a:r>
            <a:r>
              <a:rPr lang="it-IT"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10.000,00</a:t>
            </a:r>
          </a:p>
          <a:p>
            <a:pPr>
              <a:defRPr/>
            </a:pPr>
            <a:endPar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algn="just">
              <a:buClr>
                <a:prstClr val="black"/>
              </a:buClr>
              <a:buFont typeface="Arial" panose="020B0604020202020204" pitchFamily="34" charset="0"/>
              <a:buChar char="•"/>
              <a:defRPr/>
            </a:pPr>
            <a:r>
              <a:rPr lang="it-IT"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Limite massimo </a:t>
            </a: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 contributo € 200.000,00  nell’arco di tre esercizi finanziari se progetto finanziato ai sensi del Regolamento (UE) n. 1407/2013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ed euro 100.000,00 in caso di impresa unica che opera nel trasporto</a:t>
            </a:r>
          </a:p>
          <a:p>
            <a:pPr>
              <a:buClr>
                <a:prstClr val="black"/>
              </a:buClr>
              <a:defRPr/>
            </a:pPr>
            <a:endPar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lvl="5">
              <a:defRPr/>
            </a:pPr>
            <a:endPar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1881188" lvl="5">
              <a:defRPr/>
            </a:pPr>
            <a:r>
              <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DIVIETO DI CUMULO</a:t>
            </a:r>
          </a:p>
          <a:p>
            <a:pPr marL="1881188" lvl="5">
              <a:defRPr/>
            </a:pPr>
            <a:r>
              <a:rPr lang="it-IT" b="1" dirty="0">
                <a:solidFill>
                  <a:srgbClr val="00000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a:t>
            </a:r>
          </a:p>
          <a:p>
            <a:pPr marL="1881188" lvl="5" algn="just">
              <a:tabLst>
                <a:tab pos="2063750" algn="l"/>
              </a:tabLst>
              <a:defRPr/>
            </a:pP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Non possono essere oggetto di altri aiuti (neanche de </a:t>
            </a:r>
            <a:r>
              <a:rPr lang="it-IT"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né misure europee, tranne garanzie fino all’intensità del Regolamento n. 651/2014 e agevolazioni fiscali generali non costituenti aiuti di Stato. </a:t>
            </a:r>
          </a:p>
        </p:txBody>
      </p:sp>
      <p:sp>
        <p:nvSpPr>
          <p:cNvPr id="3" name="Freccia a destra 2"/>
          <p:cNvSpPr/>
          <p:nvPr/>
        </p:nvSpPr>
        <p:spPr bwMode="ltGray">
          <a:xfrm>
            <a:off x="793750" y="4286250"/>
            <a:ext cx="1338263" cy="484188"/>
          </a:xfrm>
          <a:prstGeom prst="rightArrow">
            <a:avLst/>
          </a:prstGeom>
          <a:solidFill>
            <a:srgbClr val="0070C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22532" name="Rettangolo 3"/>
          <p:cNvSpPr>
            <a:spLocks noChangeArrowheads="1"/>
          </p:cNvSpPr>
          <p:nvPr/>
        </p:nvSpPr>
        <p:spPr bwMode="auto">
          <a:xfrm>
            <a:off x="5662613" y="381000"/>
            <a:ext cx="2352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ヒラギノ角ゴ Pro W3" pitchFamily="2" charset="-128"/>
              </a:defRPr>
            </a:lvl1pPr>
            <a:lvl2pPr marL="742950" indent="-285750">
              <a:defRPr>
                <a:solidFill>
                  <a:schemeClr val="tx1"/>
                </a:solidFill>
                <a:latin typeface="Calibri" pitchFamily="34" charset="0"/>
                <a:ea typeface="ヒラギノ角ゴ Pro W3" pitchFamily="2" charset="-128"/>
              </a:defRPr>
            </a:lvl2pPr>
            <a:lvl3pPr marL="1143000" indent="-228600">
              <a:defRPr>
                <a:solidFill>
                  <a:schemeClr val="tx1"/>
                </a:solidFill>
                <a:latin typeface="Calibri" pitchFamily="34" charset="0"/>
                <a:ea typeface="ヒラギノ角ゴ Pro W3" pitchFamily="2" charset="-128"/>
              </a:defRPr>
            </a:lvl3pPr>
            <a:lvl4pPr marL="1600200" indent="-228600">
              <a:defRPr>
                <a:solidFill>
                  <a:schemeClr val="tx1"/>
                </a:solidFill>
                <a:latin typeface="Calibri" pitchFamily="34" charset="0"/>
                <a:ea typeface="ヒラギノ角ゴ Pro W3" pitchFamily="2" charset="-128"/>
              </a:defRPr>
            </a:lvl4pPr>
            <a:lvl5pPr marL="2057400" indent="-228600">
              <a:defRPr>
                <a:solidFill>
                  <a:schemeClr val="tx1"/>
                </a:solidFill>
                <a:latin typeface="Calibri" pitchFamily="34" charset="0"/>
                <a:ea typeface="ヒラギノ角ゴ Pro W3" pitchFamily="2" charset="-128"/>
              </a:defRPr>
            </a:lvl5pPr>
            <a:lvl6pPr marL="25146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6pPr>
            <a:lvl7pPr marL="29718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7pPr>
            <a:lvl8pPr marL="34290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8pPr>
            <a:lvl9pPr marL="38862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9pPr>
          </a:lstStyle>
          <a:p>
            <a:pPr algn="r"/>
            <a:r>
              <a:rPr lang="it-IT" altLang="it-IT" sz="2400" b="1" dirty="0">
                <a:solidFill>
                  <a:srgbClr val="A32020"/>
                </a:solidFill>
                <a:latin typeface="Arial Unicode MS" pitchFamily="34" charset="-128"/>
                <a:ea typeface="Arial Unicode MS" pitchFamily="34" charset="-128"/>
                <a:cs typeface="Arial Unicode MS" pitchFamily="34" charset="-128"/>
              </a:rPr>
              <a:t>spese</a:t>
            </a:r>
            <a:r>
              <a:rPr lang="it-IT" altLang="it-IT" b="1" dirty="0">
                <a:solidFill>
                  <a:srgbClr val="A32020"/>
                </a:solidFill>
                <a:latin typeface="Arial Unicode MS" pitchFamily="34" charset="-128"/>
                <a:ea typeface="Arial Unicode MS" pitchFamily="34" charset="-128"/>
                <a:cs typeface="Arial Unicode MS" pitchFamily="34" charset="-128"/>
              </a:rPr>
              <a:t> - Sedia</a:t>
            </a:r>
            <a:endParaRPr lang="it-IT" altLang="it-IT"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230909" y="679379"/>
            <a:ext cx="8783782" cy="4739759"/>
          </a:xfrm>
          <a:prstGeom prst="rect">
            <a:avLst/>
          </a:prstGeom>
        </p:spPr>
        <p:txBody>
          <a:bodyPr wrap="square">
            <a:spAutoFit/>
          </a:bodyPr>
          <a:lstStyle/>
          <a:p>
            <a:pPr marL="0" lvl="4"/>
            <a:r>
              <a:rPr lang="it-IT" sz="1800" b="1" dirty="0" smtClean="0">
                <a:solidFill>
                  <a:srgbClr val="00B050"/>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Ammissibili le SPESE strettamente legate alla realizzazione delle iniziative finanziabili</a:t>
            </a:r>
          </a:p>
          <a:p>
            <a:pPr algn="just">
              <a:spcBef>
                <a:spcPts val="0"/>
              </a:spcBef>
            </a:pPr>
            <a:endPar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spcBef>
                <a:spcPts val="0"/>
              </a:spcBef>
            </a:pPr>
            <a:r>
              <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Per </a:t>
            </a:r>
            <a:r>
              <a:rPr lang="it-IT" sz="14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l’innovazione dell’organizzazione </a:t>
            </a:r>
            <a:r>
              <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sono ammissibili le CONSULENZE per:</a:t>
            </a:r>
          </a:p>
          <a:p>
            <a:pPr algn="just">
              <a:spcBef>
                <a:spcPts val="0"/>
              </a:spcBef>
            </a:pPr>
            <a:endPar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l’adozione di innovativi sistemi gestionali</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l’adozione di nuovi modelli organizzativi, anche concernenti la distribuzione dei prodotti</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ricerca contrattuale</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l’organizzazione dei luoghi di lavoro</a:t>
            </a:r>
          </a:p>
          <a:p>
            <a:pPr algn="just">
              <a:spcBef>
                <a:spcPts val="0"/>
              </a:spcBef>
            </a:pPr>
            <a:endPar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spcBef>
                <a:spcPts val="0"/>
              </a:spcBef>
            </a:pPr>
            <a:r>
              <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Per </a:t>
            </a:r>
            <a:r>
              <a:rPr lang="it-IT" sz="14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l’innovazione del processo </a:t>
            </a:r>
            <a:r>
              <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sono ammissibili le CONSULENZE per: </a:t>
            </a:r>
          </a:p>
          <a:p>
            <a:pPr algn="just">
              <a:spcBef>
                <a:spcPts val="0"/>
              </a:spcBef>
            </a:pPr>
            <a:endPar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il potenziamento dei processi produttivi, con particolare riguardo alla messa a punto e sperimentazione di metodologie e applicazioni innovative nel campo della progettazione, dell’innovazione, del prodotto o del processo</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personalizzazione di software, sistemi, piattaforme, dispositivi e applicativi digitali funzionali all’organizzazione del processo</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l’assistenza tecnologica e servizi di trasferimento di tecnologie</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lo sviluppo di sistemi di manifattura digitale</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ricerca brevettuale</a:t>
            </a:r>
          </a:p>
          <a:p>
            <a:pPr marL="285750" indent="-285750" algn="just">
              <a:spcBef>
                <a:spcPts val="0"/>
              </a:spcBef>
              <a:buFont typeface="Wingdings" panose="05000000000000000000" pitchFamily="2" charset="2"/>
              <a:buChar char="ü"/>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l’acquisizione di brevetti in licenza</a:t>
            </a:r>
            <a:endParaRPr lang="it-IT" sz="14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ttangolo arrotondato 2"/>
          <p:cNvSpPr/>
          <p:nvPr/>
        </p:nvSpPr>
        <p:spPr>
          <a:xfrm>
            <a:off x="373731" y="5387923"/>
            <a:ext cx="8640960"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latin typeface="Arial Unicode MS" panose="020B0604020202020204" pitchFamily="34" charset="-128"/>
                <a:ea typeface="Arial Unicode MS" panose="020B0604020202020204" pitchFamily="34" charset="-128"/>
                <a:cs typeface="Arial Unicode MS" panose="020B0604020202020204" pitchFamily="34" charset="-128"/>
              </a:rPr>
              <a:t>Non sono ammissibili le spese relative all’acquisizione di beni, consulenze e servizi a fronte di rapporti giuridici tra società, persone giuridiche, amministratori, soci, coniugi, parenti e affini fino al secondo grado</a:t>
            </a:r>
          </a:p>
        </p:txBody>
      </p:sp>
      <p:sp>
        <p:nvSpPr>
          <p:cNvPr id="4" name="Rettangolo 3"/>
          <p:cNvSpPr>
            <a:spLocks noChangeArrowheads="1"/>
          </p:cNvSpPr>
          <p:nvPr/>
        </p:nvSpPr>
        <p:spPr bwMode="auto">
          <a:xfrm>
            <a:off x="6530830" y="150344"/>
            <a:ext cx="2352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ヒラギノ角ゴ Pro W3" pitchFamily="2" charset="-128"/>
              </a:defRPr>
            </a:lvl1pPr>
            <a:lvl2pPr marL="742950" indent="-285750">
              <a:defRPr>
                <a:solidFill>
                  <a:schemeClr val="tx1"/>
                </a:solidFill>
                <a:latin typeface="Calibri" pitchFamily="34" charset="0"/>
                <a:ea typeface="ヒラギノ角ゴ Pro W3" pitchFamily="2" charset="-128"/>
              </a:defRPr>
            </a:lvl2pPr>
            <a:lvl3pPr marL="1143000" indent="-228600">
              <a:defRPr>
                <a:solidFill>
                  <a:schemeClr val="tx1"/>
                </a:solidFill>
                <a:latin typeface="Calibri" pitchFamily="34" charset="0"/>
                <a:ea typeface="ヒラギノ角ゴ Pro W3" pitchFamily="2" charset="-128"/>
              </a:defRPr>
            </a:lvl3pPr>
            <a:lvl4pPr marL="1600200" indent="-228600">
              <a:defRPr>
                <a:solidFill>
                  <a:schemeClr val="tx1"/>
                </a:solidFill>
                <a:latin typeface="Calibri" pitchFamily="34" charset="0"/>
                <a:ea typeface="ヒラギノ角ゴ Pro W3" pitchFamily="2" charset="-128"/>
              </a:defRPr>
            </a:lvl4pPr>
            <a:lvl5pPr marL="2057400" indent="-228600">
              <a:defRPr>
                <a:solidFill>
                  <a:schemeClr val="tx1"/>
                </a:solidFill>
                <a:latin typeface="Calibri" pitchFamily="34" charset="0"/>
                <a:ea typeface="ヒラギノ角ゴ Pro W3" pitchFamily="2" charset="-128"/>
              </a:defRPr>
            </a:lvl5pPr>
            <a:lvl6pPr marL="25146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6pPr>
            <a:lvl7pPr marL="29718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7pPr>
            <a:lvl8pPr marL="34290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8pPr>
            <a:lvl9pPr marL="38862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9pPr>
          </a:lstStyle>
          <a:p>
            <a:r>
              <a:rPr lang="it-IT" altLang="it-IT" sz="2400" b="1" dirty="0">
                <a:solidFill>
                  <a:srgbClr val="A32020"/>
                </a:solidFill>
                <a:latin typeface="Arial Unicode MS" pitchFamily="34" charset="-128"/>
                <a:ea typeface="Arial Unicode MS" pitchFamily="34" charset="-128"/>
                <a:cs typeface="Arial Unicode MS" pitchFamily="34" charset="-128"/>
              </a:rPr>
              <a:t>spese</a:t>
            </a:r>
            <a:r>
              <a:rPr lang="it-IT" altLang="it-IT" b="1" dirty="0">
                <a:solidFill>
                  <a:srgbClr val="A32020"/>
                </a:solidFill>
                <a:latin typeface="Arial Unicode MS" pitchFamily="34" charset="-128"/>
                <a:ea typeface="Arial Unicode MS" pitchFamily="34" charset="-128"/>
                <a:cs typeface="Arial Unicode MS" pitchFamily="34" charset="-128"/>
              </a:rPr>
              <a:t> - Sedia</a:t>
            </a:r>
            <a:endParaRPr lang="it-IT" altLang="it-IT"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ounded Rectangle 3"/>
          <p:cNvSpPr>
            <a:spLocks noChangeArrowheads="1"/>
          </p:cNvSpPr>
          <p:nvPr/>
        </p:nvSpPr>
        <p:spPr bwMode="ltGray">
          <a:xfrm>
            <a:off x="1066800" y="1808163"/>
            <a:ext cx="6985000" cy="720725"/>
          </a:xfrm>
          <a:prstGeom prst="roundRect">
            <a:avLst>
              <a:gd name="adj" fmla="val 2694"/>
            </a:avLst>
          </a:prstGeom>
          <a:noFill/>
          <a:ln w="3175"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2400" dirty="0">
                <a:solidFill>
                  <a:prstClr val="black"/>
                </a:solidFill>
                <a:latin typeface="Arial Unicode MS" pitchFamily="34" charset="-128"/>
                <a:ea typeface="Arial Unicode MS" pitchFamily="34" charset="-128"/>
                <a:cs typeface="Arial Unicode MS" pitchFamily="34" charset="-128"/>
              </a:rPr>
              <a:t>Azione 2.2 - Sostegno alle aree territoriali colpite da crisi diffusa delle attività produttive  </a:t>
            </a:r>
          </a:p>
        </p:txBody>
      </p:sp>
      <p:sp>
        <p:nvSpPr>
          <p:cNvPr id="3" name="Right Arrow 7"/>
          <p:cNvSpPr/>
          <p:nvPr/>
        </p:nvSpPr>
        <p:spPr bwMode="ltGray">
          <a:xfrm rot="5400000">
            <a:off x="4300538" y="2492375"/>
            <a:ext cx="541338" cy="757237"/>
          </a:xfrm>
          <a:prstGeom prst="rightArrow">
            <a:avLst/>
          </a:prstGeom>
          <a:solidFill>
            <a:srgbClr val="9900FF">
              <a:alpha val="3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it-IT" dirty="0" err="1" smtClean="0">
              <a:solidFill>
                <a:prstClr val="white"/>
              </a:solidFill>
              <a:latin typeface="Georgia" pitchFamily="18" charset="0"/>
            </a:endParaRPr>
          </a:p>
        </p:txBody>
      </p:sp>
      <p:sp>
        <p:nvSpPr>
          <p:cNvPr id="4" name="TextBox 6"/>
          <p:cNvSpPr txBox="1"/>
          <p:nvPr/>
        </p:nvSpPr>
        <p:spPr>
          <a:xfrm>
            <a:off x="471488" y="3249613"/>
            <a:ext cx="8353425" cy="1463675"/>
          </a:xfrm>
          <a:prstGeom prst="rect">
            <a:avLst/>
          </a:prstGeom>
          <a:solidFill>
            <a:schemeClr val="bg1">
              <a:lumMod val="75000"/>
              <a:alpha val="19000"/>
            </a:schemeClr>
          </a:solidFill>
          <a:ln w="9525" cmpd="sng">
            <a:solidFill>
              <a:schemeClr val="bg1">
                <a:lumMod val="65000"/>
              </a:schemeClr>
            </a:solidFill>
            <a:prstDash val="solid"/>
          </a:ln>
        </p:spPr>
        <p:txBody>
          <a:bodyPr lIns="180000" tIns="0" rIns="180000" bIns="0"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274320" defTabSz="457200">
              <a:defRPr/>
            </a:pPr>
            <a:endParaRPr lang="it-IT" sz="2400" dirty="0" smtClean="0">
              <a:solidFill>
                <a:srgbClr val="595959"/>
              </a:solidFill>
              <a:latin typeface="Arial Unicode MS" pitchFamily="34" charset="-128"/>
              <a:ea typeface="Arial Unicode MS" pitchFamily="34" charset="-128"/>
              <a:cs typeface="Arial Unicode MS" pitchFamily="34" charset="-128"/>
            </a:endParaRPr>
          </a:p>
          <a:p>
            <a:pPr indent="-274320" defTabSz="457200">
              <a:defRPr/>
            </a:pPr>
            <a:endParaRPr lang="it-IT" sz="2400" dirty="0">
              <a:solidFill>
                <a:srgbClr val="595959"/>
              </a:solidFill>
              <a:latin typeface="Arial Unicode MS" pitchFamily="34" charset="-128"/>
              <a:ea typeface="Arial Unicode MS" pitchFamily="34" charset="-128"/>
              <a:cs typeface="Arial Unicode MS" pitchFamily="34" charset="-128"/>
            </a:endParaRPr>
          </a:p>
          <a:p>
            <a:pPr indent="-274320" defTabSz="457200">
              <a:defRPr/>
            </a:pPr>
            <a:r>
              <a:rPr lang="it-IT" sz="1600" dirty="0" smtClean="0">
                <a:solidFill>
                  <a:prstClr val="black"/>
                </a:solidFill>
                <a:latin typeface="Arial Unicode MS" pitchFamily="34" charset="-128"/>
                <a:ea typeface="Arial Unicode MS" pitchFamily="34" charset="-128"/>
                <a:cs typeface="Arial Unicode MS" pitchFamily="34" charset="-128"/>
              </a:rPr>
              <a:t>Azione </a:t>
            </a:r>
            <a:r>
              <a:rPr lang="it-IT" sz="1600" dirty="0">
                <a:solidFill>
                  <a:prstClr val="black"/>
                </a:solidFill>
                <a:latin typeface="Arial Unicode MS" pitchFamily="34" charset="-128"/>
                <a:ea typeface="Arial Unicode MS" pitchFamily="34" charset="-128"/>
                <a:cs typeface="Arial Unicode MS" pitchFamily="34" charset="-128"/>
              </a:rPr>
              <a:t>pilota che punta al rafforzamento della competitività delle imprese in specifiche aree di crisi. Sono previsti interventi territorialmente mirati, volti al recupero della competitività delle imprese, alla conservazione del livello occupazionale delle stesse e alla valorizzazione del territorio. </a:t>
            </a:r>
            <a:endParaRPr lang="it-IT" sz="1600" dirty="0" smtClean="0">
              <a:solidFill>
                <a:prstClr val="black"/>
              </a:solidFill>
              <a:latin typeface="Arial Unicode MS" pitchFamily="34" charset="-128"/>
              <a:ea typeface="Arial Unicode MS" pitchFamily="34" charset="-128"/>
              <a:cs typeface="Arial Unicode MS" pitchFamily="34" charset="-128"/>
            </a:endParaRPr>
          </a:p>
          <a:p>
            <a:pPr indent="-274320" defTabSz="457200">
              <a:defRPr/>
            </a:pPr>
            <a:endParaRPr lang="it-IT" sz="2400" dirty="0">
              <a:solidFill>
                <a:srgbClr val="595959"/>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34438468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554181" y="665655"/>
            <a:ext cx="8488219" cy="5478423"/>
          </a:xfrm>
          <a:prstGeom prst="rect">
            <a:avLst/>
          </a:prstGeom>
        </p:spPr>
        <p:txBody>
          <a:bodyPr wrap="square">
            <a:spAutoFit/>
          </a:bodyPr>
          <a:lstStyle/>
          <a:p>
            <a:pPr algn="just">
              <a:spcAft>
                <a:spcPts val="600"/>
              </a:spcAft>
            </a:pPr>
            <a:r>
              <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Per l’</a:t>
            </a: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internazionalizzazione </a:t>
            </a:r>
            <a:r>
              <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sono ammissibili le CONSULENZE per: </a:t>
            </a:r>
          </a:p>
          <a:p>
            <a:pPr marL="285750" indent="-285750" algn="just">
              <a:spcAft>
                <a:spcPts val="0"/>
              </a:spcAf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l’ideazione del brand e design del prodotto</a:t>
            </a:r>
          </a:p>
          <a:p>
            <a:pPr marL="285750" indent="-285750" algn="just">
              <a:spcAft>
                <a:spcPts val="0"/>
              </a:spcAf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commercializzazione di prodotti nuovi o di prodotti già esistenti</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studi di mercato e ricerca di partner</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l’organizzazione di workshop e di incontri con operatori esteri</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lo sviluppo di siti web destinati esclusivamente ad attività promozionali di stretta attinenza al progetto</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marketing internazionale</a:t>
            </a:r>
          </a:p>
          <a:p>
            <a:pPr algn="just"/>
            <a:endPar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spcAft>
                <a:spcPts val="600"/>
              </a:spcAft>
            </a:pPr>
            <a:r>
              <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Per la </a:t>
            </a: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partecipazione a fiere </a:t>
            </a:r>
            <a:r>
              <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sono ammissibili i COSTI per:</a:t>
            </a:r>
          </a:p>
          <a:p>
            <a:pPr marL="285750" indent="-285750" algn="just">
              <a:spcAft>
                <a:spcPts val="0"/>
              </a:spcAf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quota d’iscrizione e iscrizione a catalogo</a:t>
            </a:r>
          </a:p>
          <a:p>
            <a:pPr marL="285750" indent="-285750" algn="just">
              <a:spcAft>
                <a:spcPts val="0"/>
              </a:spcAf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locazione, l’installazione, l’allestimento, la gestione dello stand e arredi</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tutela legale all’estero</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i seguenti servizi connessi alla partecipazione fieristica: interpretariato, allacciamenti e assicurazioni</a:t>
            </a:r>
          </a:p>
          <a:p>
            <a:pPr marL="285750" indent="-285750" algn="jus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showroom temporanei all’estero, quali locazioni di locali/sale espositive e allestimenti, interpretariato, trasporti dei campionari espositivi e assicurazioni </a:t>
            </a:r>
          </a:p>
          <a:p>
            <a:pPr marL="285750" indent="-285750" algn="just">
              <a:spcAft>
                <a:spcPts val="1200"/>
              </a:spcAft>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la partecipazione ad eventi di tipo business to business (B2B)</a:t>
            </a:r>
          </a:p>
          <a:p>
            <a:pPr algn="just">
              <a:spcAft>
                <a:spcPts val="1200"/>
              </a:spcAft>
            </a:pP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Sono inoltre ammissibili, per il periodo di durata del progetto e  fino ad un massimo di 12 mesi, i costi salariali relativi alle </a:t>
            </a:r>
            <a:r>
              <a:rPr lang="it-IT" sz="14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nuove assunzioni </a:t>
            </a: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effettuate dalle imprese, contribuiti esclusivamente in regime “de </a:t>
            </a:r>
            <a:r>
              <a:rPr lang="it-IT" sz="1400" dirty="0" err="1"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sz="14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it-IT" sz="14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ttangolo 2"/>
          <p:cNvSpPr>
            <a:spLocks noChangeArrowheads="1"/>
          </p:cNvSpPr>
          <p:nvPr/>
        </p:nvSpPr>
        <p:spPr bwMode="auto">
          <a:xfrm>
            <a:off x="6530830" y="150344"/>
            <a:ext cx="2352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ヒラギノ角ゴ Pro W3" pitchFamily="2" charset="-128"/>
              </a:defRPr>
            </a:lvl1pPr>
            <a:lvl2pPr marL="742950" indent="-285750">
              <a:defRPr>
                <a:solidFill>
                  <a:schemeClr val="tx1"/>
                </a:solidFill>
                <a:latin typeface="Calibri" pitchFamily="34" charset="0"/>
                <a:ea typeface="ヒラギノ角ゴ Pro W3" pitchFamily="2" charset="-128"/>
              </a:defRPr>
            </a:lvl2pPr>
            <a:lvl3pPr marL="1143000" indent="-228600">
              <a:defRPr>
                <a:solidFill>
                  <a:schemeClr val="tx1"/>
                </a:solidFill>
                <a:latin typeface="Calibri" pitchFamily="34" charset="0"/>
                <a:ea typeface="ヒラギノ角ゴ Pro W3" pitchFamily="2" charset="-128"/>
              </a:defRPr>
            </a:lvl3pPr>
            <a:lvl4pPr marL="1600200" indent="-228600">
              <a:defRPr>
                <a:solidFill>
                  <a:schemeClr val="tx1"/>
                </a:solidFill>
                <a:latin typeface="Calibri" pitchFamily="34" charset="0"/>
                <a:ea typeface="ヒラギノ角ゴ Pro W3" pitchFamily="2" charset="-128"/>
              </a:defRPr>
            </a:lvl4pPr>
            <a:lvl5pPr marL="2057400" indent="-228600">
              <a:defRPr>
                <a:solidFill>
                  <a:schemeClr val="tx1"/>
                </a:solidFill>
                <a:latin typeface="Calibri" pitchFamily="34" charset="0"/>
                <a:ea typeface="ヒラギノ角ゴ Pro W3" pitchFamily="2" charset="-128"/>
              </a:defRPr>
            </a:lvl5pPr>
            <a:lvl6pPr marL="25146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6pPr>
            <a:lvl7pPr marL="29718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7pPr>
            <a:lvl8pPr marL="34290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8pPr>
            <a:lvl9pPr marL="3886200" indent="-228600" defTabSz="457200" eaLnBrk="0" fontAlgn="base" hangingPunct="0">
              <a:spcBef>
                <a:spcPct val="0"/>
              </a:spcBef>
              <a:spcAft>
                <a:spcPct val="0"/>
              </a:spcAft>
              <a:defRPr>
                <a:solidFill>
                  <a:schemeClr val="tx1"/>
                </a:solidFill>
                <a:latin typeface="Calibri" pitchFamily="34" charset="0"/>
                <a:ea typeface="ヒラギノ角ゴ Pro W3" pitchFamily="2" charset="-128"/>
              </a:defRPr>
            </a:lvl9pPr>
          </a:lstStyle>
          <a:p>
            <a:r>
              <a:rPr lang="it-IT" altLang="it-IT" sz="2400" b="1" dirty="0">
                <a:solidFill>
                  <a:srgbClr val="A32020"/>
                </a:solidFill>
                <a:latin typeface="Arial Unicode MS" pitchFamily="34" charset="-128"/>
                <a:ea typeface="Arial Unicode MS" pitchFamily="34" charset="-128"/>
                <a:cs typeface="Arial Unicode MS" pitchFamily="34" charset="-128"/>
              </a:rPr>
              <a:t>spese</a:t>
            </a:r>
            <a:r>
              <a:rPr lang="it-IT" altLang="it-IT" b="1" dirty="0">
                <a:solidFill>
                  <a:srgbClr val="A32020"/>
                </a:solidFill>
                <a:latin typeface="Arial Unicode MS" pitchFamily="34" charset="-128"/>
                <a:ea typeface="Arial Unicode MS" pitchFamily="34" charset="-128"/>
                <a:cs typeface="Arial Unicode MS" pitchFamily="34" charset="-128"/>
              </a:rPr>
              <a:t> - Sedia</a:t>
            </a:r>
            <a:endParaRPr lang="it-IT" altLang="it-IT"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39721072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434105" y="1013629"/>
            <a:ext cx="8349673" cy="5016758"/>
          </a:xfrm>
          <a:prstGeom prst="rect">
            <a:avLst/>
          </a:prstGeom>
        </p:spPr>
        <p:txBody>
          <a:bodyPr wrap="square">
            <a:spAutoFit/>
          </a:bodyPr>
          <a:lstStyle/>
          <a:p>
            <a:pPr algn="just">
              <a:spcBef>
                <a:spcPts val="0"/>
              </a:spcBef>
            </a:pP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Contributo 40% in regime di esenzione (Regolamento UE n. 651/2014) per le spese relative a:</a:t>
            </a:r>
          </a:p>
          <a:p>
            <a:pPr algn="just">
              <a:spcBef>
                <a:spcPts val="0"/>
              </a:spcBef>
            </a:pPr>
            <a:endPar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spcBef>
                <a:spcPts val="0"/>
              </a:spcBef>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consulenze per l’innovazione dell’organizzazione e del processo</a:t>
            </a:r>
          </a:p>
          <a:p>
            <a:pPr marL="285750" indent="-285750" algn="just">
              <a:spcBef>
                <a:spcPts val="0"/>
              </a:spcBef>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consulenze per l’internazionalizzazione</a:t>
            </a:r>
          </a:p>
          <a:p>
            <a:pPr algn="just">
              <a:spcBef>
                <a:spcPts val="0"/>
              </a:spcBef>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 </a:t>
            </a:r>
          </a:p>
          <a:p>
            <a:pPr algn="just">
              <a:spcBef>
                <a:spcPts val="0"/>
              </a:spcBef>
            </a:pP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Contributo 40% in regime “de </a:t>
            </a:r>
            <a:r>
              <a:rPr lang="it-IT" sz="1600" b="1" u="sng" dirty="0" err="1"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 (Regolamento UE n. 1407/2013) per le spese relative a:</a:t>
            </a:r>
          </a:p>
          <a:p>
            <a:pPr algn="just">
              <a:spcBef>
                <a:spcPts val="0"/>
              </a:spcBef>
            </a:pPr>
            <a:endPar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spcBef>
                <a:spcPts val="0"/>
              </a:spcBef>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partecipazione a fiere</a:t>
            </a:r>
          </a:p>
          <a:p>
            <a:pPr algn="just">
              <a:spcBef>
                <a:spcPts val="0"/>
              </a:spcBef>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 </a:t>
            </a:r>
          </a:p>
          <a:p>
            <a:pPr algn="just">
              <a:spcBef>
                <a:spcPts val="0"/>
              </a:spcBef>
            </a:pP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Contributo 40% in regime “de </a:t>
            </a:r>
            <a:r>
              <a:rPr lang="it-IT" sz="1600" b="1" u="sng" dirty="0" err="1"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minimis</a:t>
            </a:r>
            <a:r>
              <a:rPr lang="it-IT" sz="1600" b="1" u="sng"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 (Regolamento UE n. 1407/2013) per le spese relative a:</a:t>
            </a:r>
          </a:p>
          <a:p>
            <a:pPr algn="just">
              <a:spcBef>
                <a:spcPts val="0"/>
              </a:spcBef>
            </a:pPr>
            <a:endPar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lgn="just">
              <a:spcBef>
                <a:spcPts val="0"/>
              </a:spcBef>
              <a:buFont typeface="Wingdings" panose="05000000000000000000" pitchFamily="2" charset="2"/>
              <a:buChar char="ü"/>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costi salariali relativi a nuove assunzioni</a:t>
            </a:r>
          </a:p>
          <a:p>
            <a:pPr algn="just">
              <a:spcBef>
                <a:spcPts val="0"/>
              </a:spcBef>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 </a:t>
            </a:r>
          </a:p>
          <a:p>
            <a:pPr algn="just">
              <a:spcBef>
                <a:spcPts val="0"/>
              </a:spcBef>
            </a:pP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L’intensità di aiuto è elevata di 10 punti percentuali nel caso in cui l’impresa, nel periodo intercorrente tra la data di presentazione della domanda e la data di presentazione della rendicontazione, effettui </a:t>
            </a:r>
            <a:r>
              <a:rPr lang="it-IT" sz="16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nuove assunzioni</a:t>
            </a:r>
            <a:r>
              <a:rPr lang="it-IT"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 rendiconti il relativo costo salariale e mantenga le assunzioni medesime per almeno i dodici mesi successivi alla data di  rendicontazione.</a:t>
            </a:r>
            <a:endParaRPr lang="it-IT" sz="16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ttangolo 2"/>
          <p:cNvSpPr/>
          <p:nvPr/>
        </p:nvSpPr>
        <p:spPr>
          <a:xfrm>
            <a:off x="4719781" y="177860"/>
            <a:ext cx="4202546" cy="461665"/>
          </a:xfrm>
          <a:prstGeom prst="rect">
            <a:avLst/>
          </a:prstGeom>
        </p:spPr>
        <p:txBody>
          <a:bodyPr wrap="square">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intensità di aiuto </a:t>
            </a: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Sedia</a:t>
            </a: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3149298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434109" y="688461"/>
            <a:ext cx="8395854" cy="5093702"/>
          </a:xfrm>
          <a:prstGeom prst="rect">
            <a:avLst/>
          </a:prstGeom>
        </p:spPr>
        <p:txBody>
          <a:bodyPr wrap="square">
            <a:spAutoFit/>
          </a:bodyPr>
          <a:lstStyle/>
          <a:p>
            <a:pPr algn="ctr">
              <a:spcBef>
                <a:spcPts val="600"/>
              </a:spcBef>
            </a:pPr>
            <a:r>
              <a:rPr lang="it-IT" b="1" u="sng" cap="small" dirty="0" smtClean="0">
                <a:latin typeface="Arial Unicode MS" panose="020B0604020202020204" pitchFamily="34" charset="-128"/>
                <a:ea typeface="Arial Unicode MS" panose="020B0604020202020204" pitchFamily="34" charset="-128"/>
                <a:cs typeface="Arial Unicode MS" panose="020B0604020202020204" pitchFamily="34" charset="-128"/>
              </a:rPr>
              <a:t>Criteri di valutazione tecnica comuni alle iniziative</a:t>
            </a:r>
          </a:p>
          <a:p>
            <a:pPr algn="ctr">
              <a:spcBef>
                <a:spcPts val="600"/>
              </a:spcBef>
            </a:pPr>
            <a:endParaRPr lang="it-IT" b="1" u="sng" cap="small"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Chiarezza dell’iniziativa</a:t>
            </a: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Qualità del progetto </a:t>
            </a: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Prospettive di impatto dei risultati dell’iniziativa (ricadute occupazionali ed economiche)</a:t>
            </a:r>
          </a:p>
          <a:p>
            <a:pPr algn="ctr">
              <a:spcBef>
                <a:spcPts val="600"/>
              </a:spcBef>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it-IT" b="1" u="sng" cap="small" dirty="0" smtClean="0">
                <a:latin typeface="Arial Unicode MS" panose="020B0604020202020204" pitchFamily="34" charset="-128"/>
                <a:ea typeface="Arial Unicode MS" panose="020B0604020202020204" pitchFamily="34" charset="-128"/>
                <a:cs typeface="Arial Unicode MS" panose="020B0604020202020204" pitchFamily="34" charset="-128"/>
              </a:rPr>
              <a:t>Criteri di valutazione tecnica specifica per singola iniziativa</a:t>
            </a:r>
          </a:p>
          <a:p>
            <a:pPr algn="ctr">
              <a:spcBef>
                <a:spcPts val="600"/>
              </a:spcBef>
            </a:pPr>
            <a:endParaRPr lang="it-IT" b="1" cap="small"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lvl="0">
              <a:spcAft>
                <a:spcPts val="600"/>
              </a:spcAf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it-IT" b="1" dirty="0" smtClean="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Consulenze per innovazione</a:t>
            </a: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Progetto concernente ambiti relativi alle tecnologie abilitanti</a:t>
            </a: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Contributo alla sostenibilità ambientale</a:t>
            </a:r>
          </a:p>
          <a:p>
            <a:pPr lvl="0">
              <a:spcAft>
                <a:spcPts val="600"/>
              </a:spcAf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it-IT" b="1" dirty="0" smtClean="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Internazionalizzazione e partecipazione a fiere</a:t>
            </a: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Validità tecnico economica del progetto in termini di promozione e di inserimento sul mercato estero</a:t>
            </a:r>
          </a:p>
          <a:p>
            <a:pPr marL="285750" lvl="0" indent="-285750">
              <a:spcAft>
                <a:spcPts val="6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Aggregazione fra imprese</a:t>
            </a: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ttangolo 2"/>
          <p:cNvSpPr/>
          <p:nvPr/>
        </p:nvSpPr>
        <p:spPr>
          <a:xfrm>
            <a:off x="5218543" y="103686"/>
            <a:ext cx="3611419" cy="584775"/>
          </a:xfrm>
          <a:prstGeom prst="rect">
            <a:avLst/>
          </a:prstGeom>
        </p:spPr>
        <p:txBody>
          <a:bodyPr wrap="square">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valutazione</a:t>
            </a:r>
            <a:r>
              <a:rPr lang="it-IT" sz="32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Sedia</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t>
            </a: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6597150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3" name="Rettangolo 2"/>
          <p:cNvSpPr/>
          <p:nvPr/>
        </p:nvSpPr>
        <p:spPr>
          <a:xfrm>
            <a:off x="766617" y="1366982"/>
            <a:ext cx="7703127" cy="4093428"/>
          </a:xfrm>
          <a:prstGeom prst="rect">
            <a:avLst/>
          </a:prstGeom>
        </p:spPr>
        <p:txBody>
          <a:bodyPr wrap="square">
            <a:spAutoFit/>
          </a:bodyPr>
          <a:lstStyle/>
          <a:p>
            <a:pPr algn="ctr"/>
            <a:r>
              <a:rPr lang="it-IT" b="1" u="sng" cap="small" dirty="0" smtClean="0">
                <a:latin typeface="Arial Unicode MS" panose="020B0604020202020204" pitchFamily="34" charset="-128"/>
                <a:ea typeface="Arial Unicode MS" panose="020B0604020202020204" pitchFamily="34" charset="-128"/>
                <a:cs typeface="Arial Unicode MS" panose="020B0604020202020204" pitchFamily="34" charset="-128"/>
              </a:rPr>
              <a:t>Altri criteri di valutazione</a:t>
            </a:r>
            <a:endParaRPr lang="it-IT" b="1" cap="small"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spcAft>
                <a:spcPts val="1200"/>
              </a:spcAf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Minori dimensioni aziendali</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Imprenditoria femminile</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Imprenditoria giovanile</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Partecipazione dell’impresa a reti d’impresa</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Rioccupazione</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Impresa insediata negli ultimi due anni nell’Area di crisi della Sedia</a:t>
            </a:r>
          </a:p>
          <a:p>
            <a:pPr marL="285750" lvl="0" indent="-285750">
              <a:spcAft>
                <a:spcPts val="1200"/>
              </a:spcAft>
              <a:buFont typeface="Wingdings" panose="05000000000000000000" pitchFamily="2" charset="2"/>
              <a:buChar char="ü"/>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Cooperative</a:t>
            </a:r>
          </a:p>
          <a:p>
            <a:r>
              <a:rPr lang="it-IT" dirty="0" smtClean="0"/>
              <a:t> </a:t>
            </a:r>
            <a:endParaRPr lang="it-IT" dirty="0"/>
          </a:p>
        </p:txBody>
      </p:sp>
      <p:sp>
        <p:nvSpPr>
          <p:cNvPr id="4" name="Rettangolo 3"/>
          <p:cNvSpPr/>
          <p:nvPr/>
        </p:nvSpPr>
        <p:spPr>
          <a:xfrm>
            <a:off x="5218543" y="269941"/>
            <a:ext cx="3611419" cy="584775"/>
          </a:xfrm>
          <a:prstGeom prst="rect">
            <a:avLst/>
          </a:prstGeom>
        </p:spPr>
        <p:txBody>
          <a:bodyPr wrap="square">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valutazione</a:t>
            </a:r>
            <a:r>
              <a:rPr lang="it-IT" sz="32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Sedia</a:t>
            </a:r>
            <a:r>
              <a:rPr lang="it-IT" sz="2400" dirty="0" smtClean="0">
                <a:latin typeface="Arial Unicode MS" panose="020B0604020202020204" pitchFamily="34" charset="-128"/>
                <a:ea typeface="Arial Unicode MS" panose="020B0604020202020204" pitchFamily="34" charset="-128"/>
                <a:cs typeface="Arial Unicode MS" panose="020B0604020202020204" pitchFamily="34" charset="-128"/>
              </a:rPr>
              <a:t> </a:t>
            </a:r>
            <a:endParaRPr lang="it-IT"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5" name="Rettangolo 4"/>
          <p:cNvSpPr/>
          <p:nvPr/>
        </p:nvSpPr>
        <p:spPr>
          <a:xfrm>
            <a:off x="1914658" y="1762794"/>
            <a:ext cx="6673018" cy="169685"/>
          </a:xfrm>
          <a:prstGeom prst="rect">
            <a:avLst/>
          </a:prstGeom>
        </p:spPr>
        <p:txBody>
          <a:bodyPr wrap="square">
            <a:spAutoFit/>
          </a:bodyPr>
          <a:lstStyle/>
          <a:p>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una sola domanda di contributo</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ettangolo arrotondato 5"/>
          <p:cNvSpPr/>
          <p:nvPr/>
        </p:nvSpPr>
        <p:spPr bwMode="ltGray">
          <a:xfrm>
            <a:off x="1820089" y="1647581"/>
            <a:ext cx="6993160" cy="922656"/>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7" name="CasellaDiTesto 6"/>
          <p:cNvSpPr txBox="1"/>
          <p:nvPr/>
        </p:nvSpPr>
        <p:spPr>
          <a:xfrm>
            <a:off x="1931429" y="3026071"/>
            <a:ext cx="6961049" cy="1584176"/>
          </a:xfrm>
          <a:prstGeom prst="rect">
            <a:avLst/>
          </a:prstGeom>
          <a:noFill/>
        </p:spPr>
        <p:txBody>
          <a:bodyPr wrap="square" lIns="0" tIns="0" rIns="0" bIns="0" rtlCol="0">
            <a:noAutofit/>
          </a:bodyPr>
          <a:lstStyle/>
          <a:p>
            <a:pPr>
              <a:lnSpc>
                <a:spcPts val="2700"/>
              </a:lnSpc>
              <a:spcAft>
                <a:spcPts val="600"/>
              </a:spcAft>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p</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resentazione attraverso il sistema telematico</a:t>
            </a:r>
          </a:p>
          <a:p>
            <a:pPr>
              <a:lnSpc>
                <a:spcPts val="2700"/>
              </a:lnSpc>
              <a:spcAft>
                <a:spcPts val="600"/>
              </a:spcAft>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trasmissione:          </a:t>
            </a:r>
            <a:r>
              <a:rPr lang="it-IT" sz="2000" dirty="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dalle </a:t>
            </a:r>
            <a:r>
              <a:rPr lang="it-IT" sz="2000"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ore 10.00 del 10 maggio 2017</a:t>
            </a:r>
          </a:p>
          <a:p>
            <a:pPr>
              <a:lnSpc>
                <a:spcPts val="2700"/>
              </a:lnSpc>
              <a:spcAft>
                <a:spcPts val="600"/>
              </a:spcAft>
              <a:tabLst>
                <a:tab pos="2152650" algn="l"/>
              </a:tabLst>
            </a:pPr>
            <a:r>
              <a:rPr lang="it-IT" sz="2000" dirty="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it-IT" sz="2000"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alle ore 16.00  del 15 giugno 2017</a:t>
            </a:r>
          </a:p>
          <a:p>
            <a:pPr>
              <a:lnSpc>
                <a:spcPts val="2700"/>
              </a:lnSpc>
              <a:spcAft>
                <a:spcPts val="600"/>
              </a:spcAft>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s</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ottoscrizione con firma digitale</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 name="Rettangolo arrotondato 8"/>
          <p:cNvSpPr/>
          <p:nvPr/>
        </p:nvSpPr>
        <p:spPr bwMode="ltGray">
          <a:xfrm>
            <a:off x="1870931" y="2891726"/>
            <a:ext cx="6984776" cy="1852867"/>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11" name="Rettangolo arrotondato 10"/>
          <p:cNvSpPr/>
          <p:nvPr/>
        </p:nvSpPr>
        <p:spPr bwMode="ltGray">
          <a:xfrm>
            <a:off x="1682579" y="5103186"/>
            <a:ext cx="7137176" cy="792088"/>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12" name="CasellaDiTesto 11"/>
          <p:cNvSpPr txBox="1"/>
          <p:nvPr/>
        </p:nvSpPr>
        <p:spPr>
          <a:xfrm>
            <a:off x="1914658" y="5264458"/>
            <a:ext cx="6934606" cy="468798"/>
          </a:xfrm>
          <a:prstGeom prst="rect">
            <a:avLst/>
          </a:prstGeom>
          <a:noFill/>
        </p:spPr>
        <p:txBody>
          <a:bodyPr wrap="square" lIns="0" tIns="0" rIns="0" bIns="0" rtlCol="0">
            <a:noAutofit/>
          </a:bodyPr>
          <a:lstStyle/>
          <a:p>
            <a:pPr>
              <a:lnSpc>
                <a:spcPts val="2700"/>
              </a:lnSpc>
              <a:spcAft>
                <a:spcPts val="600"/>
              </a:spcAft>
            </a:pPr>
            <a:r>
              <a:rPr lang="it-IT" sz="2000" dirty="0" err="1" smtClean="0">
                <a:latin typeface="Arial Unicode MS" panose="020B0604020202020204" pitchFamily="34" charset="-128"/>
                <a:ea typeface="Arial Unicode MS" panose="020B0604020202020204" pitchFamily="34" charset="-128"/>
                <a:cs typeface="Arial Unicode MS" panose="020B0604020202020204" pitchFamily="34" charset="-128"/>
              </a:rPr>
              <a:t>fac-simili</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 pubblicati sul sito nella pagina Industria</a:t>
            </a:r>
            <a:endParaRPr lang="it-IT" sz="2000" u="sng"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5" name="Rettangolo 14"/>
          <p:cNvSpPr/>
          <p:nvPr/>
        </p:nvSpPr>
        <p:spPr>
          <a:xfrm>
            <a:off x="678119" y="1783428"/>
            <a:ext cx="413896" cy="438582"/>
          </a:xfrm>
          <a:prstGeom prst="rect">
            <a:avLst/>
          </a:prstGeom>
        </p:spPr>
        <p:txBody>
          <a:bodyPr wrap="none">
            <a:spAutoFit/>
          </a:bodyPr>
          <a:lstStyle/>
          <a:p>
            <a:pPr lvl="0" algn="ctr">
              <a:lnSpc>
                <a:spcPts val="2700"/>
              </a:lnSpc>
            </a:pPr>
            <a:r>
              <a:rPr lang="it-IT" sz="3200" b="1" dirty="0">
                <a:latin typeface="Arial Unicode MS" panose="020B0604020202020204" pitchFamily="34" charset="-128"/>
                <a:ea typeface="Arial Unicode MS" panose="020B0604020202020204" pitchFamily="34" charset="-128"/>
                <a:cs typeface="Arial Unicode MS" panose="020B0604020202020204" pitchFamily="34" charset="-128"/>
              </a:rPr>
              <a:t>1</a:t>
            </a:r>
          </a:p>
        </p:txBody>
      </p:sp>
      <p:sp>
        <p:nvSpPr>
          <p:cNvPr id="16" name="Rettangolo arrotondato 15"/>
          <p:cNvSpPr/>
          <p:nvPr/>
        </p:nvSpPr>
        <p:spPr bwMode="ltGray">
          <a:xfrm>
            <a:off x="402062" y="1647581"/>
            <a:ext cx="1024015" cy="710275"/>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17" name="CasellaDiTesto 16"/>
          <p:cNvSpPr txBox="1"/>
          <p:nvPr/>
        </p:nvSpPr>
        <p:spPr>
          <a:xfrm>
            <a:off x="569586" y="3519009"/>
            <a:ext cx="800472" cy="538086"/>
          </a:xfrm>
          <a:prstGeom prst="rect">
            <a:avLst/>
          </a:prstGeom>
          <a:noFill/>
        </p:spPr>
        <p:txBody>
          <a:bodyPr wrap="square" lIns="0" tIns="0" rIns="0" bIns="0" rtlCol="0" anchor="ctr">
            <a:noAutofit/>
          </a:bodyPr>
          <a:lstStyle/>
          <a:p>
            <a:pPr lvl="0" algn="ctr">
              <a:lnSpc>
                <a:spcPts val="2700"/>
              </a:lnSpc>
            </a:pPr>
            <a:r>
              <a:rPr lang="it-IT"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FEG</a:t>
            </a:r>
            <a:endParaRPr lang="it-IT" sz="2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8" name="Rettangolo arrotondato 17"/>
          <p:cNvSpPr/>
          <p:nvPr/>
        </p:nvSpPr>
        <p:spPr bwMode="ltGray">
          <a:xfrm>
            <a:off x="334465" y="3072469"/>
            <a:ext cx="1128278" cy="1491380"/>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19" name="CasellaDiTesto 18"/>
          <p:cNvSpPr txBox="1"/>
          <p:nvPr/>
        </p:nvSpPr>
        <p:spPr>
          <a:xfrm>
            <a:off x="477691" y="3519010"/>
            <a:ext cx="984262" cy="864096"/>
          </a:xfrm>
          <a:prstGeom prst="rect">
            <a:avLst/>
          </a:prstGeom>
          <a:noFill/>
        </p:spPr>
        <p:txBody>
          <a:bodyPr wrap="square" lIns="0" tIns="0" rIns="0" bIns="0" rtlCol="0" anchor="ctr">
            <a:noAutofit/>
          </a:bodyPr>
          <a:lstStyle/>
          <a:p>
            <a:pPr lvl="0" algn="ctr">
              <a:lnSpc>
                <a:spcPts val="2700"/>
              </a:lnSpc>
            </a:pPr>
            <a:endParaRPr lang="it-IT"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0" name="CasellaDiTesto 19"/>
          <p:cNvSpPr txBox="1"/>
          <p:nvPr/>
        </p:nvSpPr>
        <p:spPr>
          <a:xfrm>
            <a:off x="438241" y="5103186"/>
            <a:ext cx="984262" cy="612068"/>
          </a:xfrm>
          <a:prstGeom prst="rect">
            <a:avLst/>
          </a:prstGeom>
          <a:noFill/>
        </p:spPr>
        <p:txBody>
          <a:bodyPr wrap="square" lIns="0" tIns="0" rIns="0" bIns="0" rtlCol="0" anchor="ctr">
            <a:noAutofit/>
          </a:bodyPr>
          <a:lstStyle/>
          <a:p>
            <a:pPr lvl="0" algn="ctr">
              <a:lnSpc>
                <a:spcPts val="2700"/>
              </a:lnSpc>
            </a:pPr>
            <a:r>
              <a:rPr lang="it-IT" sz="2400" dirty="0" smtClean="0">
                <a:latin typeface="Arial Unicode MS" panose="020B0604020202020204" pitchFamily="34" charset="-128"/>
                <a:ea typeface="Arial Unicode MS" panose="020B0604020202020204" pitchFamily="34" charset="-128"/>
                <a:cs typeface="Arial Unicode MS" panose="020B0604020202020204" pitchFamily="34" charset="-128"/>
              </a:rPr>
              <a:t>moduli</a:t>
            </a:r>
            <a:endParaRPr lang="it-IT"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1" name="Rettangolo arrotondato 20"/>
          <p:cNvSpPr/>
          <p:nvPr/>
        </p:nvSpPr>
        <p:spPr bwMode="ltGray">
          <a:xfrm>
            <a:off x="374010" y="5085184"/>
            <a:ext cx="1080120" cy="771160"/>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25" name="Rettangolo 24"/>
          <p:cNvSpPr/>
          <p:nvPr/>
        </p:nvSpPr>
        <p:spPr>
          <a:xfrm>
            <a:off x="3662219" y="196395"/>
            <a:ext cx="5304150" cy="738664"/>
          </a:xfrm>
          <a:prstGeom prst="rect">
            <a:avLst/>
          </a:prstGeom>
        </p:spPr>
        <p:txBody>
          <a:bodyPr wrap="square">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domanda</a:t>
            </a:r>
          </a:p>
          <a:p>
            <a:pPr algn="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Aree  di crisi diffusa</a:t>
            </a:r>
            <a:endParaRPr lang="it-IT"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7456509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ttangolo 1"/>
          <p:cNvSpPr/>
          <p:nvPr/>
        </p:nvSpPr>
        <p:spPr>
          <a:xfrm>
            <a:off x="4160981" y="214868"/>
            <a:ext cx="4572000" cy="738664"/>
          </a:xfrm>
          <a:prstGeom prst="rect">
            <a:avLst/>
          </a:prstGeom>
        </p:spPr>
        <p:txBody>
          <a:bodyPr>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domanda</a:t>
            </a:r>
            <a:r>
              <a:rPr lang="it-IT" sz="2400"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 </a:t>
            </a: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modulistica</a:t>
            </a:r>
          </a:p>
          <a:p>
            <a:pPr algn="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Aree di crisi diffusa</a:t>
            </a:r>
            <a:endParaRPr lang="it-IT" b="1"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ttangolo 2"/>
          <p:cNvSpPr/>
          <p:nvPr/>
        </p:nvSpPr>
        <p:spPr>
          <a:xfrm>
            <a:off x="982542" y="1500839"/>
            <a:ext cx="7416824" cy="4093428"/>
          </a:xfrm>
          <a:prstGeom prst="rect">
            <a:avLst/>
          </a:prstGeom>
        </p:spPr>
        <p:txBody>
          <a:bodyPr wrap="square">
            <a:spAutoFit/>
          </a:bodyPr>
          <a:lstStyle/>
          <a:p>
            <a:pPr marL="285750" lvl="0" indent="-285750">
              <a:lnSpc>
                <a:spcPts val="2400"/>
              </a:lnSpc>
              <a:spcAft>
                <a:spcPts val="600"/>
              </a:spcAft>
              <a:buFont typeface="Wingdings" panose="05000000000000000000" pitchFamily="2" charset="2"/>
              <a:buChar char="ü"/>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relazione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dettagliata del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progetto</a:t>
            </a:r>
          </a:p>
          <a:p>
            <a:pPr marL="285750" lvl="0" indent="-285750">
              <a:lnSpc>
                <a:spcPts val="2400"/>
              </a:lnSpc>
              <a:spcAft>
                <a:spcPts val="600"/>
              </a:spcAft>
              <a:buFont typeface="Wingdings" panose="05000000000000000000" pitchFamily="2" charset="2"/>
              <a:buChar char="ü"/>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quadro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dettagliato di spesa</a:t>
            </a:r>
          </a:p>
          <a:p>
            <a:pPr marL="285750" lvl="0" indent="-285750">
              <a:lnSpc>
                <a:spcPts val="2400"/>
              </a:lnSpc>
              <a:spcAft>
                <a:spcPts val="600"/>
              </a:spcAft>
              <a:buFont typeface="Wingdings" panose="05000000000000000000" pitchFamily="2" charset="2"/>
              <a:buChar char="ü"/>
            </a:pPr>
            <a:r>
              <a:rPr lang="it-IT" sz="2000" dirty="0" smtClean="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copia </a:t>
            </a:r>
            <a:r>
              <a:rPr lang="it-IT"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F23 per pagamento </a:t>
            </a:r>
            <a:r>
              <a:rPr lang="it-IT" sz="2000" dirty="0" smtClean="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bollo</a:t>
            </a:r>
          </a:p>
          <a:p>
            <a:pPr marL="285750" indent="-285750">
              <a:lnSpc>
                <a:spcPts val="2400"/>
              </a:lnSpc>
              <a:spcAft>
                <a:spcPts val="600"/>
              </a:spcAft>
              <a:buFont typeface="Wingdings" panose="05000000000000000000" pitchFamily="2" charset="2"/>
              <a:buChar char="ü"/>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c</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ontratto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di consulenza stipulato con soggetti esterni all’impresa o lettera di incarico</a:t>
            </a:r>
          </a:p>
          <a:p>
            <a:pPr marL="285750" indent="-285750">
              <a:lnSpc>
                <a:spcPts val="2400"/>
              </a:lnSpc>
              <a:spcAft>
                <a:spcPts val="600"/>
              </a:spcAft>
              <a:buFont typeface="Wingdings" panose="05000000000000000000" pitchFamily="2" charset="2"/>
              <a:buChar char="ü"/>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c</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urriculum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o schede di presentazione soggetti prestatori di consulenze</a:t>
            </a:r>
          </a:p>
          <a:p>
            <a:pPr marL="285750" indent="-285750">
              <a:lnSpc>
                <a:spcPts val="2400"/>
              </a:lnSpc>
              <a:spcAft>
                <a:spcPts val="600"/>
              </a:spcAft>
              <a:buFont typeface="Wingdings" panose="05000000000000000000" pitchFamily="2" charset="2"/>
              <a:buChar char="ü"/>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p</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rocura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del firmatario non indicato in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visura</a:t>
            </a:r>
          </a:p>
          <a:p>
            <a:pPr marL="285750" indent="-285750">
              <a:lnSpc>
                <a:spcPts val="2400"/>
              </a:lnSpc>
              <a:spcAft>
                <a:spcPts val="600"/>
              </a:spcAft>
              <a:buFont typeface="Wingdings" panose="05000000000000000000" pitchFamily="2" charset="2"/>
              <a:buChar char="ü"/>
            </a:pPr>
            <a:r>
              <a:rPr lang="it-IT"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dichiarazioni antimafia se contributo </a:t>
            </a:r>
            <a:r>
              <a:rPr lang="it-IT" sz="2000" dirty="0" smtClean="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previsto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&gt;</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150.000,00</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lvl="0" indent="-285750">
              <a:lnSpc>
                <a:spcPts val="2400"/>
              </a:lnSpc>
              <a:spcAft>
                <a:spcPts val="600"/>
              </a:spcAft>
              <a:buFont typeface="Wingdings" panose="05000000000000000000" pitchFamily="2" charset="2"/>
              <a:buChar char="ü"/>
            </a:pPr>
            <a:r>
              <a:rPr lang="it-IT"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capacità </a:t>
            </a:r>
            <a:r>
              <a:rPr lang="it-IT" sz="2000" dirty="0" smtClean="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finanziaria: </a:t>
            </a:r>
            <a:r>
              <a:rPr lang="it-IT"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delibera aumento capitale o versamento</a:t>
            </a:r>
          </a:p>
          <a:p>
            <a:pPr marL="285750" indent="-285750">
              <a:lnSpc>
                <a:spcPts val="2400"/>
              </a:lnSpc>
              <a:spcAft>
                <a:spcPts val="600"/>
              </a:spcAft>
              <a:buFont typeface="Wingdings" panose="05000000000000000000" pitchFamily="2" charset="2"/>
              <a:buChar char="ü"/>
            </a:pPr>
            <a:r>
              <a:rPr lang="it-IT" sz="2000" dirty="0" smtClean="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elenco </a:t>
            </a:r>
            <a:r>
              <a:rPr lang="it-IT"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dichiarazioni inerenti requisiti e </a:t>
            </a:r>
            <a:r>
              <a:rPr lang="it-IT" sz="2000" dirty="0" smtClean="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impegni</a:t>
            </a:r>
            <a:endParaRPr lang="it-IT"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4" name="Freccia a destra 3"/>
          <p:cNvSpPr/>
          <p:nvPr/>
        </p:nvSpPr>
        <p:spPr bwMode="ltGray">
          <a:xfrm>
            <a:off x="431736" y="1052736"/>
            <a:ext cx="8388736" cy="4752528"/>
          </a:xfrm>
          <a:prstGeom prst="rightArrow">
            <a:avLst/>
          </a:prstGeom>
          <a:solidFill>
            <a:srgbClr val="F1E3A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6" name="CasellaDiTesto 5"/>
          <p:cNvSpPr txBox="1"/>
          <p:nvPr/>
        </p:nvSpPr>
        <p:spPr>
          <a:xfrm>
            <a:off x="539552" y="2295203"/>
            <a:ext cx="2059666" cy="1018809"/>
          </a:xfrm>
          <a:prstGeom prst="rect">
            <a:avLst/>
          </a:prstGeom>
          <a:solidFill>
            <a:schemeClr val="bg1"/>
          </a:solidFill>
          <a:ln w="3175">
            <a:solidFill>
              <a:schemeClr val="accent1">
                <a:shade val="95000"/>
                <a:satMod val="105000"/>
              </a:schemeClr>
            </a:solidFill>
          </a:ln>
        </p:spPr>
        <p:txBody>
          <a:bodyPr wrap="square" lIns="0" tIns="0" rIns="0" bIns="0" rtlCol="0">
            <a:noAutofit/>
          </a:bodyPr>
          <a:lstStyle/>
          <a:p>
            <a:pPr indent="-274320" algn="ctr">
              <a:lnSpc>
                <a:spcPts val="2500"/>
              </a:lnSpc>
            </a:pPr>
            <a:r>
              <a:rPr lang="it-IT" sz="2400" dirty="0" smtClean="0">
                <a:latin typeface="Calibri" pitchFamily="34" charset="0"/>
              </a:rPr>
              <a:t>termine</a:t>
            </a:r>
          </a:p>
          <a:p>
            <a:pPr indent="-274320" algn="ctr">
              <a:lnSpc>
                <a:spcPts val="2500"/>
              </a:lnSpc>
            </a:pPr>
            <a:r>
              <a:rPr lang="it-IT" sz="2400" dirty="0">
                <a:latin typeface="Calibri" pitchFamily="34" charset="0"/>
              </a:rPr>
              <a:t>p</a:t>
            </a:r>
            <a:r>
              <a:rPr lang="it-IT" sz="2400" dirty="0" smtClean="0">
                <a:latin typeface="Calibri" pitchFamily="34" charset="0"/>
              </a:rPr>
              <a:t>resentazione domande </a:t>
            </a:r>
          </a:p>
        </p:txBody>
      </p:sp>
      <p:sp>
        <p:nvSpPr>
          <p:cNvPr id="7" name="Rettangolo arrotondato 6"/>
          <p:cNvSpPr/>
          <p:nvPr/>
        </p:nvSpPr>
        <p:spPr bwMode="ltGray">
          <a:xfrm>
            <a:off x="2118366" y="3519010"/>
            <a:ext cx="932528" cy="2160240"/>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8" name="CasellaDiTesto 7"/>
          <p:cNvSpPr txBox="1"/>
          <p:nvPr/>
        </p:nvSpPr>
        <p:spPr>
          <a:xfrm rot="16200000">
            <a:off x="1717121" y="4254502"/>
            <a:ext cx="1764195" cy="676925"/>
          </a:xfrm>
          <a:prstGeom prst="rect">
            <a:avLst/>
          </a:prstGeom>
          <a:noFill/>
        </p:spPr>
        <p:txBody>
          <a:bodyPr wrap="square" lIns="0" tIns="0" rIns="0" bIns="0" rtlCol="0">
            <a:noAutofit/>
          </a:bodyPr>
          <a:lstStyle/>
          <a:p>
            <a:pPr indent="-274320" algn="ctr">
              <a:lnSpc>
                <a:spcPts val="2500"/>
              </a:lnSpc>
            </a:pPr>
            <a:r>
              <a:rPr lang="it-IT" sz="2400" dirty="0" smtClean="0">
                <a:latin typeface="Calibri" pitchFamily="34" charset="0"/>
              </a:rPr>
              <a:t>istruttoria</a:t>
            </a:r>
          </a:p>
          <a:p>
            <a:pPr indent="-274320" algn="ctr">
              <a:lnSpc>
                <a:spcPts val="2500"/>
              </a:lnSpc>
            </a:pPr>
            <a:r>
              <a:rPr lang="it-IT" sz="2400" dirty="0" smtClean="0">
                <a:latin typeface="Calibri" pitchFamily="34" charset="0"/>
              </a:rPr>
              <a:t>preliminare</a:t>
            </a:r>
          </a:p>
        </p:txBody>
      </p:sp>
      <p:sp>
        <p:nvSpPr>
          <p:cNvPr id="9" name="Rettangolo arrotondato 8"/>
          <p:cNvSpPr/>
          <p:nvPr/>
        </p:nvSpPr>
        <p:spPr bwMode="ltGray">
          <a:xfrm>
            <a:off x="3995936" y="3501008"/>
            <a:ext cx="1004537" cy="2195332"/>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0" name="CasellaDiTesto 9"/>
          <p:cNvSpPr txBox="1"/>
          <p:nvPr/>
        </p:nvSpPr>
        <p:spPr>
          <a:xfrm rot="16200000">
            <a:off x="3646447" y="4260667"/>
            <a:ext cx="1692188" cy="676925"/>
          </a:xfrm>
          <a:prstGeom prst="rect">
            <a:avLst/>
          </a:prstGeom>
          <a:noFill/>
        </p:spPr>
        <p:txBody>
          <a:bodyPr wrap="square" lIns="0" tIns="0" rIns="0" bIns="0" rtlCol="0">
            <a:noAutofit/>
          </a:bodyPr>
          <a:lstStyle/>
          <a:p>
            <a:pPr indent="-274320" algn="ctr">
              <a:lnSpc>
                <a:spcPts val="2500"/>
              </a:lnSpc>
            </a:pPr>
            <a:r>
              <a:rPr lang="it-IT" sz="2400" dirty="0" smtClean="0">
                <a:latin typeface="Calibri" pitchFamily="34" charset="0"/>
              </a:rPr>
              <a:t>istruttoria</a:t>
            </a:r>
          </a:p>
          <a:p>
            <a:pPr indent="-274320" algn="ctr">
              <a:lnSpc>
                <a:spcPts val="2500"/>
              </a:lnSpc>
            </a:pPr>
            <a:r>
              <a:rPr lang="it-IT" sz="2400" dirty="0" smtClean="0">
                <a:latin typeface="Calibri" pitchFamily="34" charset="0"/>
              </a:rPr>
              <a:t>completa</a:t>
            </a:r>
          </a:p>
        </p:txBody>
      </p:sp>
      <p:sp>
        <p:nvSpPr>
          <p:cNvPr id="11" name="Rettangolo arrotondato 10"/>
          <p:cNvSpPr/>
          <p:nvPr/>
        </p:nvSpPr>
        <p:spPr bwMode="ltGray">
          <a:xfrm>
            <a:off x="6300193" y="3501008"/>
            <a:ext cx="748934" cy="2195332"/>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2" name="CasellaDiTesto 11"/>
          <p:cNvSpPr txBox="1"/>
          <p:nvPr/>
        </p:nvSpPr>
        <p:spPr>
          <a:xfrm rot="16200000">
            <a:off x="5864569" y="4260667"/>
            <a:ext cx="1692188" cy="676925"/>
          </a:xfrm>
          <a:prstGeom prst="rect">
            <a:avLst/>
          </a:prstGeom>
          <a:noFill/>
        </p:spPr>
        <p:txBody>
          <a:bodyPr wrap="square" lIns="0" tIns="0" rIns="0" bIns="0" rtlCol="0">
            <a:noAutofit/>
          </a:bodyPr>
          <a:lstStyle/>
          <a:p>
            <a:pPr indent="-274320" algn="ctr">
              <a:lnSpc>
                <a:spcPts val="2500"/>
              </a:lnSpc>
            </a:pPr>
            <a:r>
              <a:rPr lang="it-IT" sz="2400" dirty="0" smtClean="0">
                <a:latin typeface="Calibri" pitchFamily="34" charset="0"/>
              </a:rPr>
              <a:t>istruttoria</a:t>
            </a:r>
          </a:p>
          <a:p>
            <a:pPr indent="-274320" algn="ctr">
              <a:lnSpc>
                <a:spcPts val="2500"/>
              </a:lnSpc>
            </a:pPr>
            <a:r>
              <a:rPr lang="it-IT" sz="2400" dirty="0" smtClean="0">
                <a:latin typeface="Calibri" pitchFamily="34" charset="0"/>
              </a:rPr>
              <a:t>conclusiva</a:t>
            </a:r>
          </a:p>
        </p:txBody>
      </p:sp>
      <p:sp>
        <p:nvSpPr>
          <p:cNvPr id="13" name="CasellaDiTesto 12"/>
          <p:cNvSpPr txBox="1"/>
          <p:nvPr/>
        </p:nvSpPr>
        <p:spPr>
          <a:xfrm>
            <a:off x="5122378" y="5805264"/>
            <a:ext cx="3456964" cy="276441"/>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200" dirty="0" smtClean="0">
                <a:latin typeface="Calibri" pitchFamily="34" charset="0"/>
              </a:rPr>
              <a:t>(*)al netto delle sospensioni</a:t>
            </a:r>
          </a:p>
        </p:txBody>
      </p:sp>
      <p:sp>
        <p:nvSpPr>
          <p:cNvPr id="14" name="CasellaDiTesto 13"/>
          <p:cNvSpPr txBox="1"/>
          <p:nvPr/>
        </p:nvSpPr>
        <p:spPr>
          <a:xfrm>
            <a:off x="4139952" y="2060848"/>
            <a:ext cx="1774514" cy="322324"/>
          </a:xfrm>
          <a:prstGeom prst="rect">
            <a:avLst/>
          </a:prstGeom>
          <a:solidFill>
            <a:schemeClr val="bg1"/>
          </a:solidFill>
          <a:ln w="3175">
            <a:solidFill>
              <a:schemeClr val="accent1">
                <a:shade val="50000"/>
              </a:schemeClr>
            </a:solidFill>
          </a:ln>
        </p:spPr>
        <p:txBody>
          <a:bodyPr wrap="square" lIns="0" tIns="0" rIns="0" bIns="0" rtlCol="0">
            <a:noAutofit/>
          </a:bodyPr>
          <a:lstStyle/>
          <a:p>
            <a:pPr indent="-274320" algn="ctr">
              <a:lnSpc>
                <a:spcPts val="2600"/>
              </a:lnSpc>
            </a:pPr>
            <a:r>
              <a:rPr lang="it-IT" sz="2400" dirty="0" smtClean="0">
                <a:latin typeface="Calibri" pitchFamily="34" charset="0"/>
              </a:rPr>
              <a:t>graduatoria</a:t>
            </a:r>
          </a:p>
        </p:txBody>
      </p:sp>
      <p:sp>
        <p:nvSpPr>
          <p:cNvPr id="15" name="CasellaDiTesto 14"/>
          <p:cNvSpPr txBox="1"/>
          <p:nvPr/>
        </p:nvSpPr>
        <p:spPr>
          <a:xfrm>
            <a:off x="6223989" y="2060848"/>
            <a:ext cx="1735878" cy="322326"/>
          </a:xfrm>
          <a:prstGeom prst="rect">
            <a:avLst/>
          </a:prstGeom>
          <a:solidFill>
            <a:schemeClr val="bg1"/>
          </a:solidFill>
          <a:ln w="3175">
            <a:solidFill>
              <a:schemeClr val="accent1">
                <a:shade val="95000"/>
                <a:satMod val="105000"/>
              </a:schemeClr>
            </a:solidFill>
          </a:ln>
        </p:spPr>
        <p:txBody>
          <a:bodyPr wrap="square" lIns="0" tIns="0" rIns="0" bIns="0" rtlCol="0">
            <a:noAutofit/>
          </a:bodyPr>
          <a:lstStyle/>
          <a:p>
            <a:pPr indent="-274320" algn="ctr">
              <a:lnSpc>
                <a:spcPts val="2600"/>
              </a:lnSpc>
            </a:pPr>
            <a:r>
              <a:rPr lang="it-IT" sz="2400" dirty="0" smtClean="0">
                <a:latin typeface="Calibri" pitchFamily="34" charset="0"/>
              </a:rPr>
              <a:t>concessione</a:t>
            </a:r>
          </a:p>
        </p:txBody>
      </p:sp>
      <p:cxnSp>
        <p:nvCxnSpPr>
          <p:cNvPr id="16" name="Connettore 2 15"/>
          <p:cNvCxnSpPr/>
          <p:nvPr/>
        </p:nvCxnSpPr>
        <p:spPr>
          <a:xfrm>
            <a:off x="516594" y="3487322"/>
            <a:ext cx="799288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CasellaDiTesto 16"/>
          <p:cNvSpPr txBox="1"/>
          <p:nvPr/>
        </p:nvSpPr>
        <p:spPr>
          <a:xfrm rot="16200000">
            <a:off x="735515" y="4241149"/>
            <a:ext cx="1671059" cy="334793"/>
          </a:xfrm>
          <a:prstGeom prst="rect">
            <a:avLst/>
          </a:prstGeom>
          <a:no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15/06/2017</a:t>
            </a:r>
          </a:p>
        </p:txBody>
      </p:sp>
      <p:cxnSp>
        <p:nvCxnSpPr>
          <p:cNvPr id="19" name="Connettore 1 18"/>
          <p:cNvCxnSpPr/>
          <p:nvPr/>
        </p:nvCxnSpPr>
        <p:spPr>
          <a:xfrm>
            <a:off x="1547664" y="170080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7020272" y="170080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3721883" y="1671213"/>
            <a:ext cx="1167003" cy="334793"/>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120 gg*</a:t>
            </a:r>
          </a:p>
        </p:txBody>
      </p:sp>
      <p:cxnSp>
        <p:nvCxnSpPr>
          <p:cNvPr id="24" name="Connettore 1 23"/>
          <p:cNvCxnSpPr/>
          <p:nvPr/>
        </p:nvCxnSpPr>
        <p:spPr>
          <a:xfrm>
            <a:off x="5338402" y="3513436"/>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flipV="1">
            <a:off x="5326747" y="3138461"/>
            <a:ext cx="4195" cy="34203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rot="16200000">
            <a:off x="4996403" y="2618872"/>
            <a:ext cx="792088" cy="396121"/>
          </a:xfrm>
          <a:prstGeom prst="rect">
            <a:avLst/>
          </a:prstGeom>
          <a:noFill/>
          <a:ln w="3175">
            <a:noFill/>
          </a:ln>
        </p:spPr>
        <p:txBody>
          <a:bodyPr wrap="square" lIns="0" tIns="0" rIns="0" bIns="0" rtlCol="0">
            <a:noAutofit/>
          </a:bodyPr>
          <a:lstStyle/>
          <a:p>
            <a:pPr indent="-274320" algn="ctr">
              <a:lnSpc>
                <a:spcPts val="2600"/>
              </a:lnSpc>
            </a:pPr>
            <a:r>
              <a:rPr lang="it-IT" sz="2400" dirty="0" smtClean="0">
                <a:latin typeface="Calibri" pitchFamily="34" charset="0"/>
              </a:rPr>
              <a:t>PEC</a:t>
            </a:r>
          </a:p>
        </p:txBody>
      </p:sp>
      <p:cxnSp>
        <p:nvCxnSpPr>
          <p:cNvPr id="27" name="Connettore 1 26"/>
          <p:cNvCxnSpPr/>
          <p:nvPr/>
        </p:nvCxnSpPr>
        <p:spPr>
          <a:xfrm>
            <a:off x="5122378" y="2420888"/>
            <a:ext cx="0" cy="108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1700063" y="1991010"/>
            <a:ext cx="5501463"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a:off x="6219794" y="3123685"/>
            <a:ext cx="4195" cy="34203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6228184" y="350100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5277206" y="3776612"/>
            <a:ext cx="1022987" cy="326745"/>
          </a:xfrm>
          <a:prstGeom prst="rect">
            <a:avLst/>
          </a:prstGeom>
          <a:no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15 gg</a:t>
            </a:r>
          </a:p>
        </p:txBody>
      </p:sp>
      <p:cxnSp>
        <p:nvCxnSpPr>
          <p:cNvPr id="35" name="Connettore 2 34"/>
          <p:cNvCxnSpPr/>
          <p:nvPr/>
        </p:nvCxnSpPr>
        <p:spPr>
          <a:xfrm flipV="1">
            <a:off x="7224641" y="3138461"/>
            <a:ext cx="4195" cy="34203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a:off x="7069045" y="2420888"/>
            <a:ext cx="0" cy="1080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rot="16200000">
            <a:off x="5886185" y="2618872"/>
            <a:ext cx="792088" cy="396121"/>
          </a:xfrm>
          <a:prstGeom prst="rect">
            <a:avLst/>
          </a:prstGeom>
          <a:noFill/>
          <a:ln w="3175">
            <a:noFill/>
          </a:ln>
        </p:spPr>
        <p:txBody>
          <a:bodyPr wrap="square" lIns="0" tIns="0" rIns="0" bIns="0" rtlCol="0">
            <a:noAutofit/>
          </a:bodyPr>
          <a:lstStyle/>
          <a:p>
            <a:pPr indent="-274320" algn="ctr">
              <a:lnSpc>
                <a:spcPts val="2600"/>
              </a:lnSpc>
            </a:pPr>
            <a:r>
              <a:rPr lang="it-IT" sz="2400" dirty="0" smtClean="0">
                <a:latin typeface="Calibri" pitchFamily="34" charset="0"/>
              </a:rPr>
              <a:t>PEC</a:t>
            </a:r>
          </a:p>
        </p:txBody>
      </p:sp>
      <p:sp>
        <p:nvSpPr>
          <p:cNvPr id="38" name="CasellaDiTesto 37"/>
          <p:cNvSpPr txBox="1"/>
          <p:nvPr/>
        </p:nvSpPr>
        <p:spPr>
          <a:xfrm rot="16200000">
            <a:off x="6995300" y="2719907"/>
            <a:ext cx="792088" cy="396121"/>
          </a:xfrm>
          <a:prstGeom prst="rect">
            <a:avLst/>
          </a:prstGeom>
          <a:noFill/>
          <a:ln w="3175">
            <a:noFill/>
          </a:ln>
        </p:spPr>
        <p:txBody>
          <a:bodyPr wrap="square" lIns="0" tIns="0" rIns="0" bIns="0" rtlCol="0">
            <a:noAutofit/>
          </a:bodyPr>
          <a:lstStyle/>
          <a:p>
            <a:pPr indent="-274320" algn="ctr">
              <a:lnSpc>
                <a:spcPts val="2600"/>
              </a:lnSpc>
            </a:pPr>
            <a:r>
              <a:rPr lang="it-IT" sz="2400" dirty="0" smtClean="0">
                <a:latin typeface="Calibri" pitchFamily="34" charset="0"/>
              </a:rPr>
              <a:t>PEC</a:t>
            </a:r>
          </a:p>
        </p:txBody>
      </p:sp>
      <p:cxnSp>
        <p:nvCxnSpPr>
          <p:cNvPr id="41" name="Connettore 1 40"/>
          <p:cNvCxnSpPr/>
          <p:nvPr/>
        </p:nvCxnSpPr>
        <p:spPr>
          <a:xfrm>
            <a:off x="1524714" y="3314012"/>
            <a:ext cx="0" cy="20499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4" name="Rettangolo 43"/>
          <p:cNvSpPr/>
          <p:nvPr/>
        </p:nvSpPr>
        <p:spPr>
          <a:xfrm>
            <a:off x="3995936" y="406400"/>
            <a:ext cx="5000281" cy="1231106"/>
          </a:xfrm>
          <a:prstGeom prst="rect">
            <a:avLst/>
          </a:prstGeom>
        </p:spPr>
        <p:txBody>
          <a:bodyPr wrap="square">
            <a:spAutoFit/>
          </a:bodyPr>
          <a:lstStyle/>
          <a:p>
            <a:pPr algn="r"/>
            <a:r>
              <a:rPr lang="it-IT" sz="32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graduatoria – concessione</a:t>
            </a:r>
          </a:p>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Aree di crisi diffusa</a:t>
            </a:r>
          </a:p>
          <a:p>
            <a:pPr algn="r"/>
            <a:endParaRPr lang="it-IT" i="1" dirty="0">
              <a:solidFill>
                <a:srgbClr val="A32020"/>
              </a:solidFill>
              <a:latin typeface="DecimaWE Rg" panose="02000000000000000000" pitchFamily="2" charset="0"/>
            </a:endParaRPr>
          </a:p>
        </p:txBody>
      </p:sp>
    </p:spTree>
    <p:extLst>
      <p:ext uri="{BB962C8B-B14F-4D97-AF65-F5344CB8AC3E}">
        <p14:creationId xmlns:p14="http://schemas.microsoft.com/office/powerpoint/2010/main" val="40292171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42" name="CasellaDiTesto 41"/>
          <p:cNvSpPr txBox="1"/>
          <p:nvPr/>
        </p:nvSpPr>
        <p:spPr>
          <a:xfrm>
            <a:off x="837329" y="1691952"/>
            <a:ext cx="8028893" cy="1224137"/>
          </a:xfrm>
          <a:prstGeom prst="rect">
            <a:avLst/>
          </a:prstGeom>
          <a:noFill/>
        </p:spPr>
        <p:txBody>
          <a:bodyPr wrap="square" lIns="0" tIns="0" rIns="0" bIns="0" rtlCol="0">
            <a:noAutofit/>
          </a:bodyPr>
          <a:lstStyle/>
          <a:p>
            <a:pPr>
              <a:lnSpc>
                <a:spcPts val="2500"/>
              </a:lnSpc>
            </a:pPr>
            <a:r>
              <a:rPr lang="it-IT"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dalla PEC che comunica l’assegnazione del contributo:</a:t>
            </a:r>
          </a:p>
          <a:p>
            <a:pPr marL="180975" indent="-180975">
              <a:lnSpc>
                <a:spcPts val="2500"/>
              </a:lnSpc>
              <a:buFont typeface="Arial" pitchFamily="34" charset="0"/>
              <a:buChar char="•"/>
              <a:tabLst>
                <a:tab pos="85725" algn="l"/>
              </a:tabLst>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entro 15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gg. riscontro via PEC con date avvio</a:t>
            </a: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0975" indent="-180975">
              <a:lnSpc>
                <a:spcPts val="2500"/>
              </a:lnSpc>
              <a:buFont typeface="Arial" pitchFamily="34" charset="0"/>
              <a:buChar char="•"/>
              <a:tabLst>
                <a:tab pos="85725" algn="l"/>
              </a:tabLst>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entro 60 gg</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avvio progetto (*)</a:t>
            </a:r>
          </a:p>
        </p:txBody>
      </p:sp>
      <p:sp>
        <p:nvSpPr>
          <p:cNvPr id="43" name="Rettangolo arrotondato 42"/>
          <p:cNvSpPr/>
          <p:nvPr/>
        </p:nvSpPr>
        <p:spPr bwMode="ltGray">
          <a:xfrm>
            <a:off x="657563" y="1606857"/>
            <a:ext cx="8208659" cy="1309231"/>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47" name="CasellaDiTesto 46"/>
          <p:cNvSpPr txBox="1"/>
          <p:nvPr/>
        </p:nvSpPr>
        <p:spPr>
          <a:xfrm>
            <a:off x="837329" y="3444536"/>
            <a:ext cx="8423575" cy="1793289"/>
          </a:xfrm>
          <a:prstGeom prst="rect">
            <a:avLst/>
          </a:prstGeom>
          <a:noFill/>
        </p:spPr>
        <p:txBody>
          <a:bodyPr wrap="square" lIns="0" tIns="0" rIns="0" bIns="0" rtlCol="0">
            <a:noAutofit/>
          </a:bodyPr>
          <a:lstStyle/>
          <a:p>
            <a:pPr>
              <a:lnSpc>
                <a:spcPts val="2500"/>
              </a:lnSpc>
            </a:pPr>
            <a:r>
              <a:rPr lang="it-IT" dirty="0" smtClean="0">
                <a:effectLst>
                  <a:outerShdw blurRad="38100" dist="38100" dir="2700000" algn="tl">
                    <a:srgbClr val="000000">
                      <a:alpha val="43137"/>
                    </a:srgbClr>
                  </a:outerShdw>
                </a:effectLst>
                <a:latin typeface="DecimaWE Rg" panose="02000000000000000000" pitchFamily="2" charset="0"/>
              </a:rPr>
              <a:t> </a:t>
            </a:r>
            <a:r>
              <a:rPr lang="it-IT"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realizzazione progetto e variazioni:</a:t>
            </a:r>
          </a:p>
          <a:p>
            <a:pPr marL="268288" lvl="1" indent="-268288">
              <a:lnSpc>
                <a:spcPts val="2500"/>
              </a:lnSpc>
              <a:buFont typeface="Arial" pitchFamily="34" charset="0"/>
              <a:buChar char="•"/>
              <a:tabLst>
                <a:tab pos="176213" algn="l"/>
              </a:tabLs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realizzazione del progetto conforme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al preventivo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approvato </a:t>
            </a:r>
          </a:p>
          <a:p>
            <a:pPr marL="268288" lvl="1" indent="-268288">
              <a:lnSpc>
                <a:spcPts val="2500"/>
              </a:lnSpc>
              <a:buFont typeface="Arial" pitchFamily="34" charset="0"/>
              <a:buChar char="•"/>
              <a:tabLst>
                <a:tab pos="176213" algn="l"/>
              </a:tabLs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eventuali variazioni da comunicarsi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nei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termini</a:t>
            </a:r>
          </a:p>
          <a:p>
            <a:pPr marL="268288" lvl="1" indent="-268288">
              <a:lnSpc>
                <a:spcPts val="2500"/>
              </a:lnSpc>
              <a:buFont typeface="Arial" pitchFamily="34" charset="0"/>
              <a:buChar char="•"/>
              <a:tabLst>
                <a:tab pos="176213" algn="l"/>
              </a:tabLs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mantenimento requisiti (in particolare incremento occupazionale)</a:t>
            </a:r>
          </a:p>
          <a:p>
            <a:pPr marL="268288" lvl="1" indent="-268288">
              <a:lnSpc>
                <a:spcPts val="2500"/>
              </a:lnSpc>
              <a:buFont typeface="Arial" pitchFamily="34" charset="0"/>
              <a:buChar char="•"/>
              <a:tabLst>
                <a:tab pos="176213" algn="l"/>
              </a:tabLst>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eventuale trasferimento della sede progetto solo previa comunicazione</a:t>
            </a: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0" name="Rettangolo arrotondato 49"/>
          <p:cNvSpPr/>
          <p:nvPr/>
        </p:nvSpPr>
        <p:spPr bwMode="ltGray">
          <a:xfrm>
            <a:off x="584448" y="3382392"/>
            <a:ext cx="8281775" cy="1855433"/>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52" name="TextBox 5"/>
          <p:cNvSpPr txBox="1"/>
          <p:nvPr/>
        </p:nvSpPr>
        <p:spPr>
          <a:xfrm>
            <a:off x="4944596" y="368649"/>
            <a:ext cx="4193042" cy="784830"/>
          </a:xfrm>
          <a:prstGeom prst="rect">
            <a:avLst/>
          </a:prstGeom>
          <a:noFill/>
        </p:spPr>
        <p:txBody>
          <a:bodyPr wrap="square" rtlCol="0">
            <a:spAutoFit/>
          </a:bodyPr>
          <a:lstStyle/>
          <a:p>
            <a:pPr algn="r">
              <a:lnSpc>
                <a:spcPts val="2700"/>
              </a:lnSpc>
            </a:pPr>
            <a:r>
              <a:rPr lang="it-IT" sz="3200" b="1"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p</a:t>
            </a:r>
            <a:r>
              <a:rPr lang="it-IT" sz="32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ost graduatoria</a:t>
            </a:r>
          </a:p>
          <a:p>
            <a:pPr algn="r">
              <a:lnSpc>
                <a:spcPts val="2700"/>
              </a:lnSpc>
            </a:pP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Aree di crisi diffusa</a:t>
            </a:r>
            <a:endParaRPr lang="it-IT" sz="2400" b="1"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042989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l="-3000" r="-3000"/>
          </a:stretch>
        </a:blipFill>
        <a:effectLst/>
      </p:bgPr>
    </p:bg>
    <p:spTree>
      <p:nvGrpSpPr>
        <p:cNvPr id="1" name=""/>
        <p:cNvGrpSpPr/>
        <p:nvPr/>
      </p:nvGrpSpPr>
      <p:grpSpPr>
        <a:xfrm>
          <a:off x="0" y="0"/>
          <a:ext cx="0" cy="0"/>
          <a:chOff x="0" y="0"/>
          <a:chExt cx="0" cy="0"/>
        </a:xfrm>
      </p:grpSpPr>
      <p:sp>
        <p:nvSpPr>
          <p:cNvPr id="2" name="CasellaDiTesto 1"/>
          <p:cNvSpPr txBox="1"/>
          <p:nvPr/>
        </p:nvSpPr>
        <p:spPr>
          <a:xfrm>
            <a:off x="467544" y="1348509"/>
            <a:ext cx="7971720" cy="856355"/>
          </a:xfrm>
          <a:prstGeom prst="rect">
            <a:avLst/>
          </a:prstGeom>
          <a:noFill/>
        </p:spPr>
        <p:txBody>
          <a:bodyPr wrap="square" lIns="0" tIns="0" rIns="0" bIns="0" rtlCol="0" anchor="t">
            <a:noAutofit/>
          </a:bodyPr>
          <a:lstStyle/>
          <a:p>
            <a:pPr marL="1524000" lvl="4">
              <a:lnSpc>
                <a:spcPts val="2500"/>
              </a:lnSpc>
            </a:pPr>
            <a:r>
              <a:rPr lang="it-IT" sz="2000" b="1" dirty="0" smtClean="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 </a:t>
            </a:r>
            <a:r>
              <a:rPr lang="it-IT"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beneficiari sono tenuti ad informare il pubblico </a:t>
            </a:r>
            <a:r>
              <a:rPr lang="it-IT" sz="2000" b="1" dirty="0" smtClean="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 merito al sostegno </a:t>
            </a:r>
            <a:r>
              <a:rPr lang="it-IT"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ottenuto dal </a:t>
            </a:r>
            <a:r>
              <a:rPr lang="it-IT" sz="2000" b="1" dirty="0" smtClean="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FESR:</a:t>
            </a:r>
            <a:endParaRPr lang="it-IT"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CasellaDiTesto 2"/>
          <p:cNvSpPr txBox="1"/>
          <p:nvPr/>
        </p:nvSpPr>
        <p:spPr>
          <a:xfrm>
            <a:off x="2339752" y="2204864"/>
            <a:ext cx="4413656" cy="360040"/>
          </a:xfrm>
          <a:prstGeom prst="rect">
            <a:avLst/>
          </a:prstGeom>
          <a:noFill/>
        </p:spPr>
        <p:txBody>
          <a:bodyPr wrap="square" lIns="0" tIns="0" rIns="0" bIns="0" rtlCol="0">
            <a:noAutofit/>
          </a:bodyPr>
          <a:lstStyle/>
          <a:p>
            <a:r>
              <a:rPr lang="it-IT" sz="2400" b="1" dirty="0">
                <a:sym typeface="Symbol"/>
              </a:rPr>
              <a:t></a:t>
            </a:r>
            <a:r>
              <a:rPr lang="it-IT" sz="2400" dirty="0">
                <a:sym typeface="Symbol"/>
              </a:rPr>
              <a:t>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sul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sito web del beneficiario</a:t>
            </a:r>
          </a:p>
        </p:txBody>
      </p:sp>
      <p:sp>
        <p:nvSpPr>
          <p:cNvPr id="4" name="CasellaDiTesto 3"/>
          <p:cNvSpPr txBox="1"/>
          <p:nvPr/>
        </p:nvSpPr>
        <p:spPr>
          <a:xfrm>
            <a:off x="2339752" y="2636912"/>
            <a:ext cx="6099512" cy="339225"/>
          </a:xfrm>
          <a:prstGeom prst="rect">
            <a:avLst/>
          </a:prstGeom>
          <a:noFill/>
        </p:spPr>
        <p:txBody>
          <a:bodyPr wrap="square" lIns="0" tIns="0" rIns="0" bIns="0" rtlCol="0">
            <a:noAutofit/>
          </a:bodyPr>
          <a:lstStyle/>
          <a:p>
            <a:pPr>
              <a:lnSpc>
                <a:spcPts val="2400"/>
              </a:lnSpc>
            </a:pPr>
            <a:r>
              <a:rPr lang="it-IT" sz="2400" b="1" dirty="0">
                <a:sym typeface="Symbol"/>
              </a:rPr>
              <a:t></a:t>
            </a:r>
            <a:r>
              <a:rPr lang="it-IT" sz="2400" dirty="0">
                <a:sym typeface="Symbol"/>
              </a:rPr>
              <a:t>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poster in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luogo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visibile </a:t>
            </a: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al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pubblico (almeno A3)</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CasellaDiTesto 4"/>
          <p:cNvSpPr txBox="1"/>
          <p:nvPr/>
        </p:nvSpPr>
        <p:spPr>
          <a:xfrm>
            <a:off x="3026119" y="3068960"/>
            <a:ext cx="2626001" cy="1296144"/>
          </a:xfrm>
          <a:prstGeom prst="rect">
            <a:avLst/>
          </a:prstGeom>
          <a:noFill/>
        </p:spPr>
        <p:txBody>
          <a:bodyPr wrap="square" lIns="0" tIns="0" rIns="0" bIns="0" rtlCol="0">
            <a:noAutofit/>
          </a:bodyPr>
          <a:lstStyle/>
          <a:p>
            <a:pPr algn="ctr">
              <a:lnSpc>
                <a:spcPts val="2400"/>
              </a:lnSpc>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entro 3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mesi dall’avvio progetto </a:t>
            </a:r>
            <a:b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b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(o dalla concessione se avviato prima)</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CasellaDiTesto 5"/>
          <p:cNvSpPr txBox="1"/>
          <p:nvPr/>
        </p:nvSpPr>
        <p:spPr>
          <a:xfrm>
            <a:off x="6156176" y="3068960"/>
            <a:ext cx="2520280" cy="1224136"/>
          </a:xfrm>
          <a:prstGeom prst="rect">
            <a:avLst/>
          </a:prstGeom>
          <a:noFill/>
        </p:spPr>
        <p:txBody>
          <a:bodyPr wrap="square" lIns="0" tIns="0" rIns="0" bIns="0" rtlCol="0">
            <a:noAutofit/>
          </a:bodyPr>
          <a:lstStyle/>
          <a:p>
            <a:pPr algn="ctr">
              <a:lnSpc>
                <a:spcPts val="2400"/>
              </a:lnSpc>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fino all’adozione dell’atto di approvazione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rendicontazione</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Freccia a sinistra 6"/>
          <p:cNvSpPr/>
          <p:nvPr/>
        </p:nvSpPr>
        <p:spPr bwMode="ltGray">
          <a:xfrm flipH="1">
            <a:off x="5796136" y="3212976"/>
            <a:ext cx="576064" cy="813905"/>
          </a:xfrm>
          <a:prstGeom prst="leftArrow">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8" name="CasellaDiTesto 7"/>
          <p:cNvSpPr txBox="1"/>
          <p:nvPr/>
        </p:nvSpPr>
        <p:spPr>
          <a:xfrm>
            <a:off x="593557" y="4509120"/>
            <a:ext cx="8154906" cy="288032"/>
          </a:xfrm>
          <a:prstGeom prst="rect">
            <a:avLst/>
          </a:prstGeom>
          <a:noFill/>
        </p:spPr>
        <p:txBody>
          <a:bodyPr wrap="square" lIns="0" tIns="0" rIns="0" bIns="0" rtlCol="0" anchor="t">
            <a:noAutofit/>
          </a:bodyPr>
          <a:lstStyle/>
          <a:p>
            <a:pPr marL="177800" lvl="0" indent="-177800">
              <a:lnSpc>
                <a:spcPts val="2500"/>
              </a:lnSpc>
              <a:buFont typeface="Arial" pitchFamily="34" charset="0"/>
              <a:buChar char="•"/>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eventi e pubblicazioni per iniziativa dei beneficiari </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 name="CasellaDiTesto 8"/>
          <p:cNvSpPr txBox="1"/>
          <p:nvPr/>
        </p:nvSpPr>
        <p:spPr>
          <a:xfrm>
            <a:off x="593557" y="4904022"/>
            <a:ext cx="8208912" cy="360040"/>
          </a:xfrm>
          <a:prstGeom prst="rect">
            <a:avLst/>
          </a:prstGeom>
          <a:noFill/>
        </p:spPr>
        <p:txBody>
          <a:bodyPr wrap="square" lIns="0" tIns="0" rIns="0" bIns="0" rtlCol="0" anchor="t">
            <a:noAutofit/>
          </a:bodyPr>
          <a:lstStyle/>
          <a:p>
            <a:pPr marL="177800" lvl="0" indent="-177800">
              <a:lnSpc>
                <a:spcPts val="2500"/>
              </a:lnSpc>
              <a:buFont typeface="Arial" pitchFamily="34" charset="0"/>
              <a:buChar char="•"/>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titolo/descrizione breve sul sito della Regione</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CasellaDiTesto 9"/>
          <p:cNvSpPr txBox="1"/>
          <p:nvPr/>
        </p:nvSpPr>
        <p:spPr>
          <a:xfrm>
            <a:off x="593557" y="5264062"/>
            <a:ext cx="7964360" cy="380473"/>
          </a:xfrm>
          <a:prstGeom prst="rect">
            <a:avLst/>
          </a:prstGeom>
          <a:noFill/>
        </p:spPr>
        <p:txBody>
          <a:bodyPr wrap="square" lIns="0" tIns="0" rIns="0" bIns="0" rtlCol="0" anchor="t">
            <a:noAutofit/>
          </a:bodyPr>
          <a:lstStyle/>
          <a:p>
            <a:pPr marL="177800" lvl="0" indent="-177800">
              <a:lnSpc>
                <a:spcPts val="2500"/>
              </a:lnSpc>
              <a:buFont typeface="Arial" pitchFamily="34" charset="0"/>
              <a:buChar char="•"/>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sintesi/obiettivi sul sito della Regione e nei rapporti</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1" name="Rettangolo arrotondato 12"/>
          <p:cNvSpPr/>
          <p:nvPr/>
        </p:nvSpPr>
        <p:spPr bwMode="auto">
          <a:xfrm rot="16200000">
            <a:off x="7367867" y="2768485"/>
            <a:ext cx="2869203" cy="324036"/>
          </a:xfrm>
          <a:prstGeom prst="roundRect">
            <a:avLst>
              <a:gd name="adj" fmla="val 4305"/>
            </a:avLst>
          </a:prstGeom>
          <a:solidFill>
            <a:schemeClr val="accent6">
              <a:alpha val="21000"/>
            </a:schemeClr>
          </a:solidFill>
          <a:ln w="25400" cap="flat" cmpd="sng" algn="ctr">
            <a:solidFill>
              <a:srgbClr val="002060"/>
            </a:solidFill>
            <a:prstDash val="solid"/>
          </a:ln>
          <a:effectLst/>
        </p:spPr>
        <p:txBody>
          <a:bodyPr anchor="ctr"/>
          <a:lstStyle/>
          <a:p>
            <a:pPr lvl="0" algn="ctr">
              <a:defRPr/>
            </a:pPr>
            <a:r>
              <a:rPr lang="it-IT" sz="2400" dirty="0" smtClean="0">
                <a:solidFill>
                  <a:schemeClr val="bg2">
                    <a:lumMod val="25000"/>
                  </a:schemeClr>
                </a:solidFill>
                <a:latin typeface="Calibri" panose="020F0502020204030204" pitchFamily="34" charset="0"/>
                <a:ea typeface="Calibri"/>
                <a:cs typeface="Times New Roman"/>
              </a:rPr>
              <a:t> </a:t>
            </a:r>
            <a:r>
              <a:rPr lang="it-IT" sz="2000" dirty="0" smtClean="0">
                <a:solidFill>
                  <a:schemeClr val="bg2">
                    <a:lumMod val="2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siti beneficiario</a:t>
            </a:r>
          </a:p>
        </p:txBody>
      </p:sp>
      <p:sp>
        <p:nvSpPr>
          <p:cNvPr id="12" name="Rettangolo arrotondato 12"/>
          <p:cNvSpPr/>
          <p:nvPr/>
        </p:nvSpPr>
        <p:spPr bwMode="auto">
          <a:xfrm rot="16200000">
            <a:off x="7992469" y="5102044"/>
            <a:ext cx="1620000" cy="324036"/>
          </a:xfrm>
          <a:prstGeom prst="roundRect">
            <a:avLst>
              <a:gd name="adj" fmla="val 4305"/>
            </a:avLst>
          </a:prstGeom>
          <a:solidFill>
            <a:schemeClr val="accent6">
              <a:alpha val="21000"/>
            </a:schemeClr>
          </a:solidFill>
          <a:ln w="25400" cap="flat" cmpd="sng" algn="ctr">
            <a:solidFill>
              <a:srgbClr val="0070C0"/>
            </a:solidFill>
            <a:prstDash val="solid"/>
          </a:ln>
          <a:effectLst/>
        </p:spPr>
        <p:txBody>
          <a:bodyPr anchor="ctr"/>
          <a:lstStyle/>
          <a:p>
            <a:pPr lvl="0" algn="ctr">
              <a:defRPr/>
            </a:pPr>
            <a:r>
              <a:rPr lang="it-IT" sz="2000" dirty="0" smtClean="0">
                <a:solidFill>
                  <a:schemeClr val="bg2">
                    <a:lumMod val="2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siti pubblici</a:t>
            </a:r>
          </a:p>
        </p:txBody>
      </p:sp>
      <p:grpSp>
        <p:nvGrpSpPr>
          <p:cNvPr id="14" name="Gruppo 13"/>
          <p:cNvGrpSpPr/>
          <p:nvPr/>
        </p:nvGrpSpPr>
        <p:grpSpPr>
          <a:xfrm>
            <a:off x="593558" y="2276872"/>
            <a:ext cx="1526306" cy="1285595"/>
            <a:chOff x="776744" y="2924944"/>
            <a:chExt cx="1436295" cy="1213587"/>
          </a:xfrm>
        </p:grpSpPr>
        <p:grpSp>
          <p:nvGrpSpPr>
            <p:cNvPr id="15" name="Gruppo 14"/>
            <p:cNvGrpSpPr/>
            <p:nvPr/>
          </p:nvGrpSpPr>
          <p:grpSpPr>
            <a:xfrm>
              <a:off x="776744" y="2924944"/>
              <a:ext cx="1436295" cy="1213587"/>
              <a:chOff x="1170321" y="3068960"/>
              <a:chExt cx="1961519" cy="1656184"/>
            </a:xfrm>
          </p:grpSpPr>
          <p:pic>
            <p:nvPicPr>
              <p:cNvPr id="17" name="Immagine 16"/>
              <p:cNvPicPr>
                <a:picLocks noChangeAspect="1"/>
              </p:cNvPicPr>
              <p:nvPr/>
            </p:nvPicPr>
            <p:blipFill rotWithShape="1">
              <a:blip r:embed="rId4" cstate="print">
                <a:extLst>
                  <a:ext uri="{28A0092B-C50C-407E-A947-70E740481C1C}">
                    <a14:useLocalDpi xmlns:a14="http://schemas.microsoft.com/office/drawing/2010/main" val="0"/>
                  </a:ext>
                </a:extLst>
              </a:blip>
              <a:srcRect l="9322" r="5502"/>
              <a:stretch/>
            </p:blipFill>
            <p:spPr>
              <a:xfrm>
                <a:off x="1170321" y="3068960"/>
                <a:ext cx="1961519" cy="1656184"/>
              </a:xfrm>
              <a:prstGeom prst="rect">
                <a:avLst/>
              </a:prstGeom>
            </p:spPr>
          </p:pic>
          <p:sp>
            <p:nvSpPr>
              <p:cNvPr id="18" name="CasellaDiTesto 17"/>
              <p:cNvSpPr txBox="1"/>
              <p:nvPr/>
            </p:nvSpPr>
            <p:spPr>
              <a:xfrm rot="21182089">
                <a:off x="1417608" y="3704141"/>
                <a:ext cx="1440440" cy="778608"/>
              </a:xfrm>
              <a:prstGeom prst="rect">
                <a:avLst/>
              </a:prstGeom>
              <a:solidFill>
                <a:schemeClr val="bg1"/>
              </a:solidFill>
            </p:spPr>
            <p:txBody>
              <a:bodyPr wrap="square" lIns="0" tIns="0" rIns="0" bIns="0" rtlCol="0">
                <a:noAutofit/>
              </a:bodyPr>
              <a:lstStyle/>
              <a:p>
                <a:pPr algn="ctr">
                  <a:lnSpc>
                    <a:spcPts val="2000"/>
                  </a:lnSpc>
                </a:pPr>
                <a:endParaRPr lang="it-IT" sz="2000" dirty="0">
                  <a:latin typeface="Calibri" pitchFamily="34" charset="0"/>
                </a:endParaRPr>
              </a:p>
            </p:txBody>
          </p:sp>
        </p:grpSp>
        <p:sp>
          <p:nvSpPr>
            <p:cNvPr id="16" name="CasellaDiTesto 15"/>
            <p:cNvSpPr txBox="1"/>
            <p:nvPr/>
          </p:nvSpPr>
          <p:spPr>
            <a:xfrm rot="21182089">
              <a:off x="969743" y="3427119"/>
              <a:ext cx="1069971" cy="495211"/>
            </a:xfrm>
            <a:prstGeom prst="rect">
              <a:avLst/>
            </a:prstGeom>
            <a:solidFill>
              <a:schemeClr val="bg1"/>
            </a:solidFill>
          </p:spPr>
          <p:txBody>
            <a:bodyPr wrap="square" lIns="0" tIns="0" rIns="0" bIns="0" rtlCol="0">
              <a:noAutofit/>
            </a:bodyPr>
            <a:lstStyle/>
            <a:p>
              <a:pPr algn="ctr">
                <a:lnSpc>
                  <a:spcPts val="2000"/>
                </a:lnSpc>
              </a:pPr>
              <a:r>
                <a:rPr lang="it-IT" sz="2000" dirty="0" smtClean="0">
                  <a:latin typeface="Calibri" pitchFamily="34" charset="0"/>
                </a:rPr>
                <a:t>Progetto FESR</a:t>
              </a:r>
              <a:endParaRPr lang="it-IT" sz="2000" dirty="0">
                <a:latin typeface="Calibri" pitchFamily="34" charset="0"/>
              </a:endParaRPr>
            </a:p>
          </p:txBody>
        </p:sp>
      </p:grpSp>
      <p:grpSp>
        <p:nvGrpSpPr>
          <p:cNvPr id="19" name="Gruppo 18"/>
          <p:cNvGrpSpPr/>
          <p:nvPr/>
        </p:nvGrpSpPr>
        <p:grpSpPr>
          <a:xfrm>
            <a:off x="1598504" y="2904129"/>
            <a:ext cx="1316676" cy="1316676"/>
            <a:chOff x="1691680" y="3480193"/>
            <a:chExt cx="1316676" cy="1316676"/>
          </a:xfrm>
        </p:grpSpPr>
        <p:pic>
          <p:nvPicPr>
            <p:cNvPr id="20" name="Picture 2" descr="C:\Users\135675\Pictures\istruzioni\j044133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3480193"/>
              <a:ext cx="1316676" cy="1316676"/>
            </a:xfrm>
            <a:prstGeom prst="rect">
              <a:avLst/>
            </a:prstGeom>
            <a:noFill/>
            <a:extLst>
              <a:ext uri="{909E8E84-426E-40DD-AFC4-6F175D3DCCD1}">
                <a14:hiddenFill xmlns:a14="http://schemas.microsoft.com/office/drawing/2010/main">
                  <a:solidFill>
                    <a:srgbClr val="FFFFFF"/>
                  </a:solidFill>
                </a14:hiddenFill>
              </a:ext>
            </a:extLst>
          </p:spPr>
        </p:pic>
        <p:sp>
          <p:nvSpPr>
            <p:cNvPr id="21" name="CasellaDiTesto 20"/>
            <p:cNvSpPr txBox="1"/>
            <p:nvPr/>
          </p:nvSpPr>
          <p:spPr>
            <a:xfrm rot="257972">
              <a:off x="1791682" y="3781707"/>
              <a:ext cx="1124780" cy="589683"/>
            </a:xfrm>
            <a:prstGeom prst="rect">
              <a:avLst/>
            </a:prstGeom>
            <a:noFill/>
          </p:spPr>
          <p:txBody>
            <a:bodyPr wrap="square" lIns="0" tIns="0" rIns="0" bIns="0" rtlCol="0">
              <a:noAutofit/>
            </a:bodyPr>
            <a:lstStyle/>
            <a:p>
              <a:pPr algn="ctr">
                <a:lnSpc>
                  <a:spcPts val="2000"/>
                </a:lnSpc>
              </a:pPr>
              <a:r>
                <a:rPr lang="it-IT" dirty="0" smtClean="0">
                  <a:latin typeface="Calibri" pitchFamily="34" charset="0"/>
                </a:rPr>
                <a:t>Progetto</a:t>
              </a:r>
            </a:p>
            <a:p>
              <a:pPr algn="ctr">
                <a:lnSpc>
                  <a:spcPts val="2000"/>
                </a:lnSpc>
              </a:pPr>
              <a:r>
                <a:rPr lang="it-IT" dirty="0" smtClean="0">
                  <a:latin typeface="Calibri" pitchFamily="34" charset="0"/>
                </a:rPr>
                <a:t>FESR</a:t>
              </a:r>
              <a:endParaRPr lang="it-IT" dirty="0">
                <a:latin typeface="Calibri" pitchFamily="34" charset="0"/>
              </a:endParaRPr>
            </a:p>
          </p:txBody>
        </p:sp>
      </p:grpSp>
      <p:sp>
        <p:nvSpPr>
          <p:cNvPr id="22" name="Rettangolo arrotondato 12"/>
          <p:cNvSpPr/>
          <p:nvPr/>
        </p:nvSpPr>
        <p:spPr bwMode="auto">
          <a:xfrm>
            <a:off x="4339119" y="461934"/>
            <a:ext cx="4553361" cy="648072"/>
          </a:xfrm>
          <a:prstGeom prst="roundRect">
            <a:avLst>
              <a:gd name="adj" fmla="val 0"/>
            </a:avLst>
          </a:prstGeom>
          <a:solidFill>
            <a:srgbClr val="FFC000"/>
          </a:solidFill>
          <a:ln w="25400" cap="flat" cmpd="sng" algn="ctr">
            <a:noFill/>
            <a:prstDash val="solid"/>
          </a:ln>
          <a:effectLst/>
        </p:spPr>
        <p:txBody>
          <a:bodyPr anchor="ctr"/>
          <a:lstStyle/>
          <a:p>
            <a:pPr lvl="0" algn="ctr">
              <a:defRPr/>
            </a:pPr>
            <a:r>
              <a:rPr lang="it-IT" sz="2400" u="sng" dirty="0">
                <a:solidFill>
                  <a:schemeClr val="bg2">
                    <a:lumMod val="2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a:t>
            </a:r>
            <a:r>
              <a:rPr lang="it-IT" sz="2400" u="sng" dirty="0" smtClean="0">
                <a:solidFill>
                  <a:schemeClr val="bg2">
                    <a:lumMod val="2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nformazioni al pubblico</a:t>
            </a:r>
          </a:p>
        </p:txBody>
      </p:sp>
    </p:spTree>
    <p:extLst>
      <p:ext uri="{BB962C8B-B14F-4D97-AF65-F5344CB8AC3E}">
        <p14:creationId xmlns:p14="http://schemas.microsoft.com/office/powerpoint/2010/main" val="37973981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Ovale 1"/>
          <p:cNvSpPr/>
          <p:nvPr/>
        </p:nvSpPr>
        <p:spPr>
          <a:xfrm>
            <a:off x="503548" y="431660"/>
            <a:ext cx="4392488" cy="1130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latin typeface="Arial Unicode MS" panose="020B0604020202020204" pitchFamily="34" charset="-128"/>
                <a:ea typeface="Arial Unicode MS" panose="020B0604020202020204" pitchFamily="34" charset="-128"/>
                <a:cs typeface="Arial Unicode MS" panose="020B0604020202020204" pitchFamily="34" charset="-128"/>
              </a:rPr>
              <a:t>Solo per  </a:t>
            </a:r>
            <a:r>
              <a:rPr lang="it-IT" b="1" smtClean="0">
                <a:latin typeface="Arial Unicode MS" panose="020B0604020202020204" pitchFamily="34" charset="-128"/>
                <a:ea typeface="Arial Unicode MS" panose="020B0604020202020204" pitchFamily="34" charset="-128"/>
                <a:cs typeface="Arial Unicode MS" panose="020B0604020202020204" pitchFamily="34" charset="-128"/>
              </a:rPr>
              <a:t>investimenti nel  </a:t>
            </a:r>
            <a:r>
              <a:rPr lang="it-IT" b="1" dirty="0" smtClean="0">
                <a:latin typeface="Arial Unicode MS" panose="020B0604020202020204" pitchFamily="34" charset="-128"/>
                <a:ea typeface="Arial Unicode MS" panose="020B0604020202020204" pitchFamily="34" charset="-128"/>
                <a:cs typeface="Arial Unicode MS" panose="020B0604020202020204" pitchFamily="34" charset="-128"/>
              </a:rPr>
              <a:t>settore della nautica da diporto e del relativo indotto</a:t>
            </a:r>
            <a:endParaRPr lang="it-IT"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CasellaDiTesto 2"/>
          <p:cNvSpPr txBox="1"/>
          <p:nvPr/>
        </p:nvSpPr>
        <p:spPr>
          <a:xfrm>
            <a:off x="755576" y="2325950"/>
            <a:ext cx="8280920" cy="843378"/>
          </a:xfrm>
          <a:prstGeom prst="rect">
            <a:avLst/>
          </a:prstGeom>
          <a:noFill/>
        </p:spPr>
        <p:txBody>
          <a:bodyPr wrap="square" lIns="0" tIns="0" rIns="0" bIns="0" rtlCol="0" anchor="t">
            <a:noAutofit/>
          </a:bodyPr>
          <a:lstStyle/>
          <a:p>
            <a:pPr marL="180975" indent="-180975">
              <a:lnSpc>
                <a:spcPts val="2800"/>
              </a:lnSpc>
              <a:buFont typeface="Arial" pitchFamily="34" charset="0"/>
              <a:buChar char="•"/>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misura massima: 40% del contributo concesso</a:t>
            </a:r>
          </a:p>
          <a:p>
            <a:pPr marL="180975" indent="-180975">
              <a:lnSpc>
                <a:spcPts val="2800"/>
              </a:lnSpc>
              <a:buFont typeface="Arial" pitchFamily="34" charset="0"/>
              <a:buChar char="•"/>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richiesta: entro 9 mesi dalla comunicazione di assegnazione del contributo</a:t>
            </a:r>
          </a:p>
          <a:p>
            <a:pPr marL="180975" indent="-180975">
              <a:lnSpc>
                <a:spcPts val="2800"/>
              </a:lnSpc>
              <a:buFont typeface="Arial" pitchFamily="34" charset="0"/>
              <a:buChar char="•"/>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l</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iquidazione: entro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60 </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giorni dalla presentazione della richiesta</a:t>
            </a:r>
          </a:p>
        </p:txBody>
      </p:sp>
      <p:sp>
        <p:nvSpPr>
          <p:cNvPr id="4" name="Rettangolo 3"/>
          <p:cNvSpPr/>
          <p:nvPr/>
        </p:nvSpPr>
        <p:spPr>
          <a:xfrm>
            <a:off x="609600" y="3600387"/>
            <a:ext cx="8128000" cy="2426305"/>
          </a:xfrm>
          <a:prstGeom prst="rect">
            <a:avLst/>
          </a:prstGeom>
        </p:spPr>
        <p:txBody>
          <a:bodyPr wrap="square">
            <a:spAutoFit/>
          </a:bodyPr>
          <a:lstStyle/>
          <a:p>
            <a:pPr marL="180975" indent="-180975">
              <a:lnSpc>
                <a:spcPts val="2600"/>
              </a:lnSpc>
              <a:buFont typeface="Arial" pitchFamily="34" charset="0"/>
              <a:buChar char="•"/>
            </a:pPr>
            <a:endPar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180975" indent="-180975">
              <a:lnSpc>
                <a:spcPts val="2600"/>
              </a:lnSpc>
              <a:buFont typeface="Arial" pitchFamily="34" charset="0"/>
              <a:buChar char="•"/>
            </a:pP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0975" indent="-180975">
              <a:lnSpc>
                <a:spcPts val="2600"/>
              </a:lnSpc>
              <a:buFont typeface="Arial" pitchFamily="34" charset="0"/>
              <a:buChar char="•"/>
            </a:pPr>
            <a:endPar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180975" indent="-180975">
              <a:lnSpc>
                <a:spcPts val="2600"/>
              </a:lnSpc>
              <a:buFont typeface="Arial" pitchFamily="34" charset="0"/>
              <a:buChar char="•"/>
            </a:pP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garanzia fideiussoria sottoscritta digitalmente</a:t>
            </a:r>
          </a:p>
          <a:p>
            <a:pPr marL="180975" indent="-180975">
              <a:lnSpc>
                <a:spcPts val="2600"/>
              </a:lnSpc>
              <a:buFont typeface="Arial" pitchFamily="34" charset="0"/>
              <a:buChar char="•"/>
            </a:pPr>
            <a:r>
              <a:rPr lang="it-IT" sz="2000" dirty="0">
                <a:latin typeface="Arial Unicode MS" panose="020B0604020202020204" pitchFamily="34" charset="-128"/>
                <a:ea typeface="Arial Unicode MS" panose="020B0604020202020204" pitchFamily="34" charset="-128"/>
                <a:cs typeface="Arial Unicode MS" panose="020B0604020202020204" pitchFamily="34" charset="-128"/>
              </a:rPr>
              <a:t>v</a:t>
            </a:r>
            <a:r>
              <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rPr>
              <a:t>erifica della regolarità contributiva</a:t>
            </a:r>
            <a:endParaRPr lang="it-IT"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0975" indent="-180975">
              <a:lnSpc>
                <a:spcPts val="2600"/>
              </a:lnSpc>
              <a:buFont typeface="Arial" pitchFamily="34" charset="0"/>
              <a:buChar char="•"/>
            </a:pPr>
            <a:endParaRPr lang="it-IT"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nSpc>
                <a:spcPts val="2600"/>
              </a:lnSpc>
            </a:pPr>
            <a:endParaRPr lang="it-IT" dirty="0">
              <a:latin typeface="DecimaWE Rg" panose="02000000000000000000" pitchFamily="2" charset="0"/>
            </a:endParaRPr>
          </a:p>
        </p:txBody>
      </p:sp>
      <p:sp>
        <p:nvSpPr>
          <p:cNvPr id="5" name="Rettangolo arrotondato 4"/>
          <p:cNvSpPr/>
          <p:nvPr/>
        </p:nvSpPr>
        <p:spPr bwMode="ltGray">
          <a:xfrm>
            <a:off x="323528" y="4429957"/>
            <a:ext cx="8496944" cy="1100831"/>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6" name="Rettangolo arrotondato 5"/>
          <p:cNvSpPr/>
          <p:nvPr/>
        </p:nvSpPr>
        <p:spPr bwMode="ltGray">
          <a:xfrm>
            <a:off x="323528" y="2060848"/>
            <a:ext cx="8414072" cy="1951860"/>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7" name="Rettangolo 6"/>
          <p:cNvSpPr/>
          <p:nvPr/>
        </p:nvSpPr>
        <p:spPr>
          <a:xfrm>
            <a:off x="5190836" y="138547"/>
            <a:ext cx="3343564" cy="584775"/>
          </a:xfrm>
          <a:prstGeom prst="rect">
            <a:avLst/>
          </a:prstGeom>
        </p:spPr>
        <p:txBody>
          <a:bodyPr wrap="square">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anticipo</a:t>
            </a:r>
            <a:r>
              <a:rPr lang="it-IT" sz="32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Isontino</a:t>
            </a:r>
            <a:endParaRPr lang="it-IT"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556723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ttangolo 21"/>
          <p:cNvSpPr/>
          <p:nvPr/>
        </p:nvSpPr>
        <p:spPr>
          <a:xfrm>
            <a:off x="185738" y="573088"/>
            <a:ext cx="1687512" cy="54800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1" name="Rettangolo 20"/>
          <p:cNvSpPr/>
          <p:nvPr/>
        </p:nvSpPr>
        <p:spPr>
          <a:xfrm>
            <a:off x="7750175" y="573088"/>
            <a:ext cx="1117600" cy="54800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pic>
        <p:nvPicPr>
          <p:cNvPr id="30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3250" y="568325"/>
            <a:ext cx="5894388" cy="548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077" name="Connettore 1 2"/>
          <p:cNvCxnSpPr>
            <a:cxnSpLocks noChangeShapeType="1"/>
            <a:endCxn id="3081" idx="1"/>
          </p:cNvCxnSpPr>
          <p:nvPr/>
        </p:nvCxnSpPr>
        <p:spPr bwMode="auto">
          <a:xfrm flipV="1">
            <a:off x="5654675" y="3656013"/>
            <a:ext cx="1104900" cy="2032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 name="CasellaDiTesto 3"/>
          <p:cNvSpPr txBox="1"/>
          <p:nvPr/>
        </p:nvSpPr>
        <p:spPr>
          <a:xfrm>
            <a:off x="7021513" y="4316413"/>
            <a:ext cx="1873250" cy="261937"/>
          </a:xfrm>
          <a:prstGeom prst="rect">
            <a:avLst/>
          </a:prstGeom>
          <a:noFill/>
        </p:spPr>
        <p:txBody>
          <a:bodyPr>
            <a:spAutoFit/>
          </a:bodyPr>
          <a:lstStyle/>
          <a:p>
            <a:pPr>
              <a:defRPr/>
            </a:pPr>
            <a:r>
              <a:rPr lang="it-IT" sz="1050" dirty="0">
                <a:solidFill>
                  <a:srgbClr val="595959"/>
                </a:solidFill>
                <a:latin typeface="Arial Unicode MS" pitchFamily="34" charset="-128"/>
                <a:ea typeface="Arial Unicode MS" pitchFamily="34" charset="-128"/>
                <a:cs typeface="Arial Unicode MS" pitchFamily="34" charset="-128"/>
              </a:rPr>
              <a:t>Area crisi diffusa Isontino</a:t>
            </a:r>
          </a:p>
        </p:txBody>
      </p:sp>
      <p:sp>
        <p:nvSpPr>
          <p:cNvPr id="5" name="CasellaDiTesto 4"/>
          <p:cNvSpPr txBox="1"/>
          <p:nvPr/>
        </p:nvSpPr>
        <p:spPr>
          <a:xfrm>
            <a:off x="541338" y="3036888"/>
            <a:ext cx="3284537" cy="415925"/>
          </a:xfrm>
          <a:prstGeom prst="rect">
            <a:avLst/>
          </a:prstGeom>
          <a:noFill/>
        </p:spPr>
        <p:txBody>
          <a:bodyPr>
            <a:spAutoFit/>
          </a:bodyPr>
          <a:lstStyle/>
          <a:p>
            <a:pPr>
              <a:defRPr/>
            </a:pPr>
            <a:r>
              <a:rPr lang="it-IT" sz="1050" dirty="0">
                <a:solidFill>
                  <a:srgbClr val="595959"/>
                </a:solidFill>
                <a:latin typeface="Arial Unicode MS" pitchFamily="34" charset="-128"/>
                <a:ea typeface="Arial Unicode MS" pitchFamily="34" charset="-128"/>
                <a:cs typeface="Arial Unicode MS" pitchFamily="34" charset="-128"/>
              </a:rPr>
              <a:t>Area crisi diffusa 107_3_ c</a:t>
            </a:r>
          </a:p>
          <a:p>
            <a:pPr>
              <a:defRPr/>
            </a:pPr>
            <a:r>
              <a:rPr lang="it-IT" sz="1050" dirty="0">
                <a:solidFill>
                  <a:srgbClr val="595959"/>
                </a:solidFill>
                <a:latin typeface="Arial Unicode MS" pitchFamily="34" charset="-128"/>
                <a:ea typeface="Arial Unicode MS" pitchFamily="34" charset="-128"/>
                <a:cs typeface="Arial Unicode MS" pitchFamily="34" charset="-128"/>
              </a:rPr>
              <a:t>estesa al distretto del mobile</a:t>
            </a:r>
          </a:p>
        </p:txBody>
      </p:sp>
      <p:cxnSp>
        <p:nvCxnSpPr>
          <p:cNvPr id="3080" name="Connettore 1 5"/>
          <p:cNvCxnSpPr>
            <a:cxnSpLocks noChangeShapeType="1"/>
            <a:stCxn id="3083" idx="3"/>
          </p:cNvCxnSpPr>
          <p:nvPr/>
        </p:nvCxnSpPr>
        <p:spPr bwMode="auto">
          <a:xfrm flipV="1">
            <a:off x="1374775" y="5022850"/>
            <a:ext cx="3630613" cy="13811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081" name="Rettangolo 6"/>
          <p:cNvSpPr>
            <a:spLocks noChangeArrowheads="1"/>
          </p:cNvSpPr>
          <p:nvPr/>
        </p:nvSpPr>
        <p:spPr bwMode="auto">
          <a:xfrm>
            <a:off x="6759575" y="3551238"/>
            <a:ext cx="287338" cy="211137"/>
          </a:xfrm>
          <a:prstGeom prst="rect">
            <a:avLst/>
          </a:prstGeom>
          <a:solidFill>
            <a:srgbClr val="FFCC99"/>
          </a:solidFill>
          <a:ln w="9525" algn="ctr">
            <a:solidFill>
              <a:schemeClr val="tx1"/>
            </a:solidFill>
            <a:round/>
            <a:headEnd/>
            <a:tailEnd/>
          </a:ln>
        </p:spPr>
        <p:txBody>
          <a:bodyPr anchor="ct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defTabSz="914400" eaLnBrk="1" hangingPunct="1">
              <a:buFontTx/>
              <a:buChar char="•"/>
            </a:pPr>
            <a:endParaRPr lang="it-IT" altLang="it-IT" sz="1800">
              <a:latin typeface="Verdana" pitchFamily="34" charset="0"/>
            </a:endParaRPr>
          </a:p>
        </p:txBody>
      </p:sp>
      <p:sp>
        <p:nvSpPr>
          <p:cNvPr id="8" name="Rettangolo 7"/>
          <p:cNvSpPr/>
          <p:nvPr/>
        </p:nvSpPr>
        <p:spPr bwMode="auto">
          <a:xfrm>
            <a:off x="6759575" y="4354513"/>
            <a:ext cx="312738" cy="198437"/>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anchor="ctr">
            <a:spAutoFit/>
          </a:bodyPr>
          <a:lstStyle/>
          <a:p>
            <a:pPr algn="ctr" defTabSz="914400" eaLnBrk="1" hangingPunct="1">
              <a:spcBef>
                <a:spcPct val="20000"/>
              </a:spcBef>
              <a:buFontTx/>
              <a:buChar char="•"/>
              <a:defRPr/>
            </a:pPr>
            <a:endParaRPr lang="it-IT">
              <a:latin typeface="Verdana" pitchFamily="34" charset="0"/>
            </a:endParaRPr>
          </a:p>
        </p:txBody>
      </p:sp>
      <p:sp>
        <p:nvSpPr>
          <p:cNvPr id="3083" name="Rettangolo 8"/>
          <p:cNvSpPr>
            <a:spLocks noChangeArrowheads="1"/>
          </p:cNvSpPr>
          <p:nvPr/>
        </p:nvSpPr>
        <p:spPr bwMode="auto">
          <a:xfrm>
            <a:off x="1095375" y="5053013"/>
            <a:ext cx="279400" cy="215900"/>
          </a:xfrm>
          <a:prstGeom prst="rect">
            <a:avLst/>
          </a:prstGeom>
          <a:pattFill prst="ltUpDiag">
            <a:fgClr>
              <a:schemeClr val="tx1"/>
            </a:fgClr>
            <a:bgClr>
              <a:schemeClr val="bg1"/>
            </a:bgClr>
          </a:pattFill>
          <a:ln w="9525" algn="ctr">
            <a:solidFill>
              <a:schemeClr val="tx1"/>
            </a:solidFill>
            <a:round/>
            <a:headEnd/>
            <a:tailEnd/>
          </a:ln>
        </p:spPr>
        <p:txBody>
          <a:bodyPr anchor="ct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defTabSz="914400" eaLnBrk="1" hangingPunct="1">
              <a:buFontTx/>
              <a:buChar char="•"/>
            </a:pPr>
            <a:endParaRPr lang="it-IT" altLang="it-IT" sz="1800">
              <a:latin typeface="Verdana" pitchFamily="34" charset="0"/>
            </a:endParaRPr>
          </a:p>
        </p:txBody>
      </p:sp>
      <p:cxnSp>
        <p:nvCxnSpPr>
          <p:cNvPr id="3084" name="Connettore 1 9"/>
          <p:cNvCxnSpPr>
            <a:cxnSpLocks noChangeShapeType="1"/>
            <a:endCxn id="8" idx="1"/>
          </p:cNvCxnSpPr>
          <p:nvPr/>
        </p:nvCxnSpPr>
        <p:spPr bwMode="auto">
          <a:xfrm flipV="1">
            <a:off x="6302375" y="4452938"/>
            <a:ext cx="457200" cy="25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5" name="Connettore 1 10"/>
          <p:cNvCxnSpPr>
            <a:cxnSpLocks noChangeShapeType="1"/>
            <a:stCxn id="3083" idx="3"/>
          </p:cNvCxnSpPr>
          <p:nvPr/>
        </p:nvCxnSpPr>
        <p:spPr bwMode="auto">
          <a:xfrm flipV="1">
            <a:off x="1374775" y="4592638"/>
            <a:ext cx="1255713" cy="568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6" name="Connettore 1 11"/>
          <p:cNvCxnSpPr>
            <a:cxnSpLocks noChangeShapeType="1"/>
          </p:cNvCxnSpPr>
          <p:nvPr/>
        </p:nvCxnSpPr>
        <p:spPr bwMode="auto">
          <a:xfrm>
            <a:off x="398463" y="3397250"/>
            <a:ext cx="2038350" cy="461963"/>
          </a:xfrm>
          <a:prstGeom prst="line">
            <a:avLst/>
          </a:prstGeom>
          <a:noFill/>
          <a:ln w="9525" algn="ctr">
            <a:solidFill>
              <a:schemeClr val="tx1"/>
            </a:solidFill>
            <a:round/>
            <a:headEnd/>
            <a:tailEnd/>
          </a:ln>
          <a:effectLst>
            <a:outerShdw sx="999" sy="999" algn="ctr" rotWithShape="0">
              <a:srgbClr val="4D4D4D"/>
            </a:outerShdw>
          </a:effectLst>
          <a:extLst>
            <a:ext uri="{909E8E84-426E-40DD-AFC4-6F175D3DCCD1}">
              <a14:hiddenFill xmlns:a14="http://schemas.microsoft.com/office/drawing/2010/main">
                <a:noFill/>
              </a14:hiddenFill>
            </a:ext>
          </a:extLst>
        </p:spPr>
      </p:cxnSp>
      <p:sp>
        <p:nvSpPr>
          <p:cNvPr id="15" name="CasellaDiTesto 14"/>
          <p:cNvSpPr txBox="1"/>
          <p:nvPr/>
        </p:nvSpPr>
        <p:spPr>
          <a:xfrm>
            <a:off x="109538" y="5022850"/>
            <a:ext cx="1079500" cy="261938"/>
          </a:xfrm>
          <a:prstGeom prst="rect">
            <a:avLst/>
          </a:prstGeom>
          <a:noFill/>
        </p:spPr>
        <p:txBody>
          <a:bodyPr>
            <a:spAutoFit/>
          </a:bodyPr>
          <a:lstStyle/>
          <a:p>
            <a:pPr>
              <a:defRPr/>
            </a:pPr>
            <a:r>
              <a:rPr lang="it-IT" sz="1050" dirty="0">
                <a:solidFill>
                  <a:srgbClr val="595959"/>
                </a:solidFill>
                <a:latin typeface="Arial Unicode MS" pitchFamily="34" charset="-128"/>
                <a:ea typeface="Arial Unicode MS" pitchFamily="34" charset="-128"/>
                <a:cs typeface="Arial Unicode MS" pitchFamily="34" charset="-128"/>
              </a:rPr>
              <a:t>Aree 107_3_c</a:t>
            </a:r>
          </a:p>
        </p:txBody>
      </p:sp>
      <p:sp>
        <p:nvSpPr>
          <p:cNvPr id="16" name="CasellaDiTesto 15"/>
          <p:cNvSpPr txBox="1"/>
          <p:nvPr/>
        </p:nvSpPr>
        <p:spPr>
          <a:xfrm>
            <a:off x="7021513" y="3397250"/>
            <a:ext cx="2160587" cy="431800"/>
          </a:xfrm>
          <a:prstGeom prst="rect">
            <a:avLst/>
          </a:prstGeom>
          <a:noFill/>
        </p:spPr>
        <p:txBody>
          <a:bodyPr>
            <a:spAutoFit/>
          </a:bodyPr>
          <a:lstStyle/>
          <a:p>
            <a:pPr>
              <a:defRPr/>
            </a:pPr>
            <a:r>
              <a:rPr lang="it-IT" sz="1050" dirty="0">
                <a:solidFill>
                  <a:srgbClr val="595959"/>
                </a:solidFill>
                <a:latin typeface="Arial Unicode MS" pitchFamily="34" charset="-128"/>
                <a:ea typeface="Arial Unicode MS" pitchFamily="34" charset="-128"/>
                <a:cs typeface="Arial Unicode MS" pitchFamily="34" charset="-128"/>
              </a:rPr>
              <a:t>Area crisi diffusa 107_3_c</a:t>
            </a:r>
          </a:p>
          <a:p>
            <a:pPr>
              <a:defRPr/>
            </a:pPr>
            <a:r>
              <a:rPr lang="it-IT" sz="1050" dirty="0">
                <a:solidFill>
                  <a:srgbClr val="595959"/>
                </a:solidFill>
                <a:latin typeface="Arial Unicode MS" pitchFamily="34" charset="-128"/>
                <a:ea typeface="Arial Unicode MS" pitchFamily="34" charset="-128"/>
                <a:cs typeface="Arial Unicode MS" pitchFamily="34" charset="-128"/>
              </a:rPr>
              <a:t>estesa al distretto della sedia</a:t>
            </a:r>
          </a:p>
        </p:txBody>
      </p:sp>
      <p:sp>
        <p:nvSpPr>
          <p:cNvPr id="3089" name="Rettangolo 17"/>
          <p:cNvSpPr>
            <a:spLocks noChangeArrowheads="1"/>
          </p:cNvSpPr>
          <p:nvPr/>
        </p:nvSpPr>
        <p:spPr bwMode="auto">
          <a:xfrm>
            <a:off x="265113" y="3176588"/>
            <a:ext cx="268287" cy="220662"/>
          </a:xfrm>
          <a:prstGeom prst="rect">
            <a:avLst/>
          </a:prstGeom>
          <a:solidFill>
            <a:srgbClr val="FFFFCC"/>
          </a:solidFill>
          <a:ln w="9525" algn="ctr">
            <a:solidFill>
              <a:schemeClr val="tx1"/>
            </a:solidFill>
            <a:round/>
            <a:headEnd/>
            <a:tailEnd/>
          </a:ln>
        </p:spPr>
        <p:txBody>
          <a:bodyPr anchor="ct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defTabSz="914400" eaLnBrk="1" hangingPunct="1">
              <a:buFontTx/>
              <a:buChar char="•"/>
            </a:pPr>
            <a:endParaRPr lang="it-IT" altLang="it-IT" sz="1800">
              <a:latin typeface="Verdana" pitchFamily="34" charset="0"/>
            </a:endParaRPr>
          </a:p>
        </p:txBody>
      </p:sp>
      <p:sp>
        <p:nvSpPr>
          <p:cNvPr id="3090" name="CasellaDiTesto 9"/>
          <p:cNvSpPr txBox="1">
            <a:spLocks noChangeArrowheads="1"/>
          </p:cNvSpPr>
          <p:nvPr/>
        </p:nvSpPr>
        <p:spPr bwMode="auto">
          <a:xfrm>
            <a:off x="466725" y="150813"/>
            <a:ext cx="82867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2200" b="1" dirty="0">
                <a:solidFill>
                  <a:srgbClr val="005092"/>
                </a:solidFill>
                <a:latin typeface="Arial Unicode MS" pitchFamily="34" charset="-128"/>
              </a:rPr>
              <a:t>LE AREE DI CRISI DIFFUSA (LR 3/2015 art. </a:t>
            </a:r>
            <a:r>
              <a:rPr lang="it-IT" altLang="it-IT" sz="2200" b="1" dirty="0" smtClean="0">
                <a:solidFill>
                  <a:srgbClr val="005092"/>
                </a:solidFill>
                <a:latin typeface="Arial Unicode MS" pitchFamily="34" charset="-128"/>
              </a:rPr>
              <a:t>27 </a:t>
            </a:r>
            <a:r>
              <a:rPr lang="it-IT" altLang="it-IT" sz="2200" b="1" dirty="0">
                <a:solidFill>
                  <a:srgbClr val="005092"/>
                </a:solidFill>
                <a:latin typeface="Arial Unicode MS" pitchFamily="34" charset="-128"/>
              </a:rPr>
              <a:t>– DGR 933/15)</a:t>
            </a:r>
          </a:p>
        </p:txBody>
      </p:sp>
    </p:spTree>
    <p:extLst>
      <p:ext uri="{BB962C8B-B14F-4D97-AF65-F5344CB8AC3E}">
        <p14:creationId xmlns:p14="http://schemas.microsoft.com/office/powerpoint/2010/main" val="3655123470"/>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Ovale 1"/>
          <p:cNvSpPr/>
          <p:nvPr/>
        </p:nvSpPr>
        <p:spPr>
          <a:xfrm>
            <a:off x="776647" y="63690"/>
            <a:ext cx="3038049" cy="13345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latin typeface="DecimaWE Rg" panose="02000000000000000000" pitchFamily="2" charset="0"/>
              </a:rPr>
              <a:t>12 </a:t>
            </a:r>
            <a:r>
              <a:rPr lang="it-IT" b="1" dirty="0" smtClean="0">
                <a:latin typeface="DecimaWE Rg" panose="02000000000000000000" pitchFamily="2" charset="0"/>
              </a:rPr>
              <a:t>mesi</a:t>
            </a:r>
          </a:p>
          <a:p>
            <a:pPr algn="ctr"/>
            <a:r>
              <a:rPr lang="it-IT" b="1" dirty="0" smtClean="0">
                <a:latin typeface="DecimaWE Rg" panose="02000000000000000000" pitchFamily="2" charset="0"/>
              </a:rPr>
              <a:t>se incremento occupazionale costi salariali rendicontati</a:t>
            </a:r>
            <a:endParaRPr lang="it-IT" b="1" dirty="0">
              <a:latin typeface="DecimaWE Rg" panose="02000000000000000000" pitchFamily="2" charset="0"/>
            </a:endParaRPr>
          </a:p>
        </p:txBody>
      </p:sp>
      <p:sp>
        <p:nvSpPr>
          <p:cNvPr id="3" name="TextBox 5"/>
          <p:cNvSpPr txBox="1"/>
          <p:nvPr/>
        </p:nvSpPr>
        <p:spPr>
          <a:xfrm>
            <a:off x="5190836" y="165444"/>
            <a:ext cx="3668555" cy="1131079"/>
          </a:xfrm>
          <a:prstGeom prst="rect">
            <a:avLst/>
          </a:prstGeom>
          <a:noFill/>
        </p:spPr>
        <p:txBody>
          <a:bodyPr wrap="square" rtlCol="0">
            <a:spAutoFit/>
          </a:bodyPr>
          <a:lstStyle/>
          <a:p>
            <a:pPr algn="r">
              <a:lnSpc>
                <a:spcPts val="2700"/>
              </a:lnSpc>
            </a:pP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Rendicontazione</a:t>
            </a:r>
          </a:p>
          <a:p>
            <a:pPr algn="r">
              <a:lnSpc>
                <a:spcPts val="2700"/>
              </a:lnSpc>
            </a:pP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Sedia</a:t>
            </a:r>
            <a:b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br>
            <a:endParaRPr lang="it-IT"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Freccia a destra 3"/>
          <p:cNvSpPr/>
          <p:nvPr/>
        </p:nvSpPr>
        <p:spPr bwMode="ltGray">
          <a:xfrm>
            <a:off x="538432" y="1138198"/>
            <a:ext cx="8388736" cy="4608512"/>
          </a:xfrm>
          <a:prstGeom prst="rightArrow">
            <a:avLst/>
          </a:prstGeom>
          <a:solidFill>
            <a:srgbClr val="F1E3A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5" name="CasellaDiTesto 4"/>
          <p:cNvSpPr txBox="1"/>
          <p:nvPr/>
        </p:nvSpPr>
        <p:spPr>
          <a:xfrm>
            <a:off x="323528" y="2252713"/>
            <a:ext cx="1225470" cy="504545"/>
          </a:xfrm>
          <a:prstGeom prst="rect">
            <a:avLst/>
          </a:prstGeom>
          <a:solidFill>
            <a:schemeClr val="bg1"/>
          </a:solidFill>
          <a:ln w="3175">
            <a:solidFill>
              <a:schemeClr val="accent1">
                <a:shade val="95000"/>
                <a:satMod val="105000"/>
              </a:schemeClr>
            </a:solidFill>
          </a:ln>
        </p:spPr>
        <p:txBody>
          <a:bodyPr wrap="square" lIns="0" tIns="0" rIns="0" bIns="0" rtlCol="0">
            <a:noAutofit/>
          </a:bodyPr>
          <a:lstStyle/>
          <a:p>
            <a:pPr algn="ctr">
              <a:lnSpc>
                <a:spcPts val="2000"/>
              </a:lnSpc>
            </a:pPr>
            <a:r>
              <a:rPr lang="it-IT" sz="2200" dirty="0" smtClean="0">
                <a:latin typeface="Calibri" pitchFamily="34" charset="0"/>
              </a:rPr>
              <a:t>avvio iniziativa</a:t>
            </a:r>
          </a:p>
        </p:txBody>
      </p:sp>
      <p:sp>
        <p:nvSpPr>
          <p:cNvPr id="6" name="CasellaDiTesto 5"/>
          <p:cNvSpPr txBox="1"/>
          <p:nvPr/>
        </p:nvSpPr>
        <p:spPr>
          <a:xfrm>
            <a:off x="3036082" y="2276872"/>
            <a:ext cx="1944216" cy="322324"/>
          </a:xfrm>
          <a:prstGeom prst="rect">
            <a:avLst/>
          </a:prstGeom>
          <a:solidFill>
            <a:schemeClr val="bg1"/>
          </a:solidFill>
          <a:ln w="3175">
            <a:solidFill>
              <a:schemeClr val="accent1">
                <a:shade val="50000"/>
              </a:schemeClr>
            </a:solidFill>
          </a:ln>
        </p:spPr>
        <p:txBody>
          <a:bodyPr wrap="square" lIns="0" tIns="0" rIns="0" bIns="0" rtlCol="0">
            <a:noAutofit/>
          </a:bodyPr>
          <a:lstStyle/>
          <a:p>
            <a:pPr indent="-274320" algn="ctr">
              <a:lnSpc>
                <a:spcPts val="2600"/>
              </a:lnSpc>
            </a:pPr>
            <a:r>
              <a:rPr lang="it-IT" sz="2200" dirty="0" smtClean="0">
                <a:latin typeface="Calibri" pitchFamily="34" charset="0"/>
              </a:rPr>
              <a:t>rendicontazione</a:t>
            </a:r>
          </a:p>
        </p:txBody>
      </p:sp>
      <p:sp>
        <p:nvSpPr>
          <p:cNvPr id="7" name="CasellaDiTesto 6"/>
          <p:cNvSpPr txBox="1"/>
          <p:nvPr/>
        </p:nvSpPr>
        <p:spPr>
          <a:xfrm>
            <a:off x="5364244" y="2276872"/>
            <a:ext cx="1803691" cy="322326"/>
          </a:xfrm>
          <a:prstGeom prst="rect">
            <a:avLst/>
          </a:prstGeom>
          <a:solidFill>
            <a:schemeClr val="bg1"/>
          </a:solidFill>
          <a:ln w="3175">
            <a:solidFill>
              <a:schemeClr val="accent1">
                <a:shade val="95000"/>
                <a:satMod val="105000"/>
              </a:schemeClr>
            </a:solidFill>
          </a:ln>
        </p:spPr>
        <p:txBody>
          <a:bodyPr wrap="square" lIns="0" tIns="0" rIns="0" bIns="0" rtlCol="0">
            <a:noAutofit/>
          </a:bodyPr>
          <a:lstStyle/>
          <a:p>
            <a:pPr indent="-274320" algn="ctr">
              <a:lnSpc>
                <a:spcPts val="2600"/>
              </a:lnSpc>
            </a:pPr>
            <a:r>
              <a:rPr lang="it-IT" sz="2400" dirty="0" smtClean="0">
                <a:latin typeface="Calibri" pitchFamily="34" charset="0"/>
              </a:rPr>
              <a:t>liquidazione</a:t>
            </a:r>
          </a:p>
        </p:txBody>
      </p:sp>
      <p:sp>
        <p:nvSpPr>
          <p:cNvPr id="8" name="Rettangolo arrotondato 7"/>
          <p:cNvSpPr/>
          <p:nvPr/>
        </p:nvSpPr>
        <p:spPr bwMode="ltGray">
          <a:xfrm>
            <a:off x="4080577" y="3554190"/>
            <a:ext cx="652223" cy="1770768"/>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0" name="Rettangolo arrotondato 9"/>
          <p:cNvSpPr/>
          <p:nvPr/>
        </p:nvSpPr>
        <p:spPr bwMode="ltGray">
          <a:xfrm>
            <a:off x="4756320" y="3549267"/>
            <a:ext cx="652223" cy="1763816"/>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1" name="Rettangolo arrotondato 10"/>
          <p:cNvSpPr/>
          <p:nvPr/>
        </p:nvSpPr>
        <p:spPr bwMode="ltGray">
          <a:xfrm>
            <a:off x="5420704" y="3550714"/>
            <a:ext cx="652223" cy="1770768"/>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2" name="CasellaDiTesto 11"/>
          <p:cNvSpPr txBox="1"/>
          <p:nvPr/>
        </p:nvSpPr>
        <p:spPr>
          <a:xfrm rot="16200000">
            <a:off x="4249039" y="4124251"/>
            <a:ext cx="1581374" cy="613848"/>
          </a:xfrm>
          <a:prstGeom prst="rect">
            <a:avLst/>
          </a:prstGeom>
          <a:noFill/>
        </p:spPr>
        <p:txBody>
          <a:bodyPr wrap="square" lIns="0" tIns="0" rIns="0" bIns="0" rtlCol="0">
            <a:noAutofit/>
          </a:bodyPr>
          <a:lstStyle/>
          <a:p>
            <a:pPr indent="-274320">
              <a:lnSpc>
                <a:spcPts val="2300"/>
              </a:lnSpc>
            </a:pPr>
            <a:r>
              <a:rPr lang="it-IT" sz="2200" dirty="0" smtClean="0">
                <a:latin typeface="Calibri" pitchFamily="34" charset="0"/>
              </a:rPr>
              <a:t>valutazione tecnica</a:t>
            </a:r>
          </a:p>
        </p:txBody>
      </p:sp>
      <p:sp>
        <p:nvSpPr>
          <p:cNvPr id="13" name="CasellaDiTesto 12"/>
          <p:cNvSpPr txBox="1"/>
          <p:nvPr/>
        </p:nvSpPr>
        <p:spPr>
          <a:xfrm rot="16200000">
            <a:off x="3471375" y="4061306"/>
            <a:ext cx="1870628" cy="613849"/>
          </a:xfrm>
          <a:prstGeom prst="rect">
            <a:avLst/>
          </a:prstGeom>
          <a:noFill/>
        </p:spPr>
        <p:txBody>
          <a:bodyPr wrap="square" lIns="0" tIns="0" rIns="0" bIns="0" rtlCol="0">
            <a:noAutofit/>
          </a:bodyPr>
          <a:lstStyle/>
          <a:p>
            <a:pPr indent="-274320">
              <a:lnSpc>
                <a:spcPts val="2300"/>
              </a:lnSpc>
            </a:pPr>
            <a:r>
              <a:rPr lang="it-IT" sz="2200" dirty="0" smtClean="0">
                <a:latin typeface="Calibri" pitchFamily="34" charset="0"/>
              </a:rPr>
              <a:t>istruttoria </a:t>
            </a:r>
            <a:br>
              <a:rPr lang="it-IT" sz="2200" dirty="0" smtClean="0">
                <a:latin typeface="Calibri" pitchFamily="34" charset="0"/>
              </a:rPr>
            </a:br>
            <a:r>
              <a:rPr lang="it-IT" sz="2200" dirty="0" smtClean="0">
                <a:latin typeface="Calibri" pitchFamily="34" charset="0"/>
              </a:rPr>
              <a:t>amministrativa</a:t>
            </a:r>
          </a:p>
        </p:txBody>
      </p:sp>
      <p:sp>
        <p:nvSpPr>
          <p:cNvPr id="14" name="CasellaDiTesto 13"/>
          <p:cNvSpPr txBox="1"/>
          <p:nvPr/>
        </p:nvSpPr>
        <p:spPr>
          <a:xfrm rot="16200000">
            <a:off x="4989266" y="4138201"/>
            <a:ext cx="1553473" cy="613849"/>
          </a:xfrm>
          <a:prstGeom prst="rect">
            <a:avLst/>
          </a:prstGeom>
          <a:noFill/>
        </p:spPr>
        <p:txBody>
          <a:bodyPr wrap="square" lIns="0" tIns="0" rIns="0" bIns="0" rtlCol="0">
            <a:noAutofit/>
          </a:bodyPr>
          <a:lstStyle/>
          <a:p>
            <a:pPr indent="-274320">
              <a:lnSpc>
                <a:spcPts val="2300"/>
              </a:lnSpc>
            </a:pPr>
            <a:r>
              <a:rPr lang="it-IT" sz="2200" dirty="0">
                <a:latin typeface="Calibri" pitchFamily="34" charset="0"/>
              </a:rPr>
              <a:t>c</a:t>
            </a:r>
            <a:r>
              <a:rPr lang="it-IT" sz="2200" dirty="0" smtClean="0">
                <a:latin typeface="Calibri" pitchFamily="34" charset="0"/>
              </a:rPr>
              <a:t>ontrollo in loco</a:t>
            </a:r>
          </a:p>
        </p:txBody>
      </p:sp>
      <p:cxnSp>
        <p:nvCxnSpPr>
          <p:cNvPr id="15" name="Connettore 2 14"/>
          <p:cNvCxnSpPr/>
          <p:nvPr/>
        </p:nvCxnSpPr>
        <p:spPr>
          <a:xfrm flipV="1">
            <a:off x="431736" y="3501008"/>
            <a:ext cx="8640000" cy="1535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899592" y="2757258"/>
            <a:ext cx="0" cy="75910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4008190" y="2599196"/>
            <a:ext cx="0" cy="9171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6217675" y="2599196"/>
            <a:ext cx="0" cy="90181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1305535" y="5136148"/>
            <a:ext cx="2509162" cy="334793"/>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400" dirty="0" smtClean="0">
                <a:latin typeface="Calibri" pitchFamily="34" charset="0"/>
              </a:rPr>
              <a:t>vincoli PMI </a:t>
            </a:r>
            <a:r>
              <a:rPr lang="it-IT" sz="2400" b="1" dirty="0" smtClean="0">
                <a:latin typeface="Calibri" pitchFamily="34" charset="0"/>
              </a:rPr>
              <a:t>3 anni</a:t>
            </a:r>
          </a:p>
        </p:txBody>
      </p:sp>
      <p:cxnSp>
        <p:nvCxnSpPr>
          <p:cNvPr id="20" name="Connettore 1 19"/>
          <p:cNvCxnSpPr/>
          <p:nvPr/>
        </p:nvCxnSpPr>
        <p:spPr>
          <a:xfrm>
            <a:off x="924100" y="5563993"/>
            <a:ext cx="702000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107504" y="5746710"/>
            <a:ext cx="2808312" cy="330273"/>
          </a:xfrm>
          <a:prstGeom prst="rect">
            <a:avLst/>
          </a:prstGeom>
          <a:solidFill>
            <a:schemeClr val="bg1"/>
          </a:solidFill>
          <a:ln w="3175">
            <a:noFill/>
          </a:ln>
        </p:spPr>
        <p:txBody>
          <a:bodyPr wrap="square" lIns="0" tIns="0" rIns="0" bIns="0" rtlCol="0">
            <a:noAutofit/>
          </a:bodyPr>
          <a:lstStyle/>
          <a:p>
            <a:pPr indent="-274320">
              <a:lnSpc>
                <a:spcPts val="2600"/>
              </a:lnSpc>
            </a:pPr>
            <a:r>
              <a:rPr lang="it-IT" sz="1600" dirty="0" smtClean="0">
                <a:latin typeface="DecimaWE Rg" panose="02000000000000000000" pitchFamily="2" charset="0"/>
              </a:rPr>
              <a:t>(</a:t>
            </a:r>
            <a:r>
              <a:rPr lang="it-IT" sz="2000" dirty="0" smtClean="0">
                <a:latin typeface="DecimaWE Rg" panose="02000000000000000000" pitchFamily="2" charset="0"/>
              </a:rPr>
              <a:t>*)al netto delle sospensioni</a:t>
            </a:r>
          </a:p>
        </p:txBody>
      </p:sp>
      <p:cxnSp>
        <p:nvCxnSpPr>
          <p:cNvPr id="22" name="Connettore 1 21"/>
          <p:cNvCxnSpPr/>
          <p:nvPr/>
        </p:nvCxnSpPr>
        <p:spPr>
          <a:xfrm>
            <a:off x="971600" y="1845194"/>
            <a:ext cx="288000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a:off x="3995936" y="170080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3995936" y="1838610"/>
            <a:ext cx="216000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1835696" y="1677797"/>
            <a:ext cx="1167003" cy="574916"/>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9 mesi</a:t>
            </a:r>
          </a:p>
        </p:txBody>
      </p:sp>
      <p:sp>
        <p:nvSpPr>
          <p:cNvPr id="26" name="CasellaDiTesto 25"/>
          <p:cNvSpPr txBox="1"/>
          <p:nvPr/>
        </p:nvSpPr>
        <p:spPr>
          <a:xfrm>
            <a:off x="4572000" y="1671213"/>
            <a:ext cx="995479" cy="334793"/>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90 gg*</a:t>
            </a:r>
          </a:p>
        </p:txBody>
      </p:sp>
      <p:cxnSp>
        <p:nvCxnSpPr>
          <p:cNvPr id="27" name="Connettore 1 26"/>
          <p:cNvCxnSpPr/>
          <p:nvPr/>
        </p:nvCxnSpPr>
        <p:spPr>
          <a:xfrm>
            <a:off x="899592" y="1707392"/>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6181329" y="1707392"/>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2399947" y="143178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776647" y="5372624"/>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8090101" y="541025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8575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Ovale 1"/>
          <p:cNvSpPr/>
          <p:nvPr/>
        </p:nvSpPr>
        <p:spPr>
          <a:xfrm>
            <a:off x="1200728" y="97203"/>
            <a:ext cx="2419928" cy="13345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12 mesi</a:t>
            </a:r>
          </a:p>
          <a:p>
            <a:pPr algn="ctr"/>
            <a:r>
              <a:rPr lang="it-IT"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se incremento occupazionale costi salariali rendicontati</a:t>
            </a:r>
            <a:endParaRPr lang="it-IT"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TextBox 5"/>
          <p:cNvSpPr txBox="1"/>
          <p:nvPr/>
        </p:nvSpPr>
        <p:spPr>
          <a:xfrm>
            <a:off x="5190836" y="169121"/>
            <a:ext cx="3668555" cy="784830"/>
          </a:xfrm>
          <a:prstGeom prst="rect">
            <a:avLst/>
          </a:prstGeom>
          <a:noFill/>
        </p:spPr>
        <p:txBody>
          <a:bodyPr wrap="square" rtlCol="0">
            <a:spAutoFit/>
          </a:bodyPr>
          <a:lstStyle/>
          <a:p>
            <a:pPr algn="r">
              <a:lnSpc>
                <a:spcPts val="2700"/>
              </a:lnSpc>
            </a:pP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Rendicontazione</a:t>
            </a:r>
          </a:p>
          <a:p>
            <a:pPr algn="r">
              <a:lnSpc>
                <a:spcPts val="2700"/>
              </a:lnSpc>
            </a:pP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Isontino</a:t>
            </a:r>
            <a:endParaRPr lang="it-IT"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Freccia a destra 3"/>
          <p:cNvSpPr/>
          <p:nvPr/>
        </p:nvSpPr>
        <p:spPr bwMode="ltGray">
          <a:xfrm>
            <a:off x="538432" y="1138198"/>
            <a:ext cx="8388736" cy="4608512"/>
          </a:xfrm>
          <a:prstGeom prst="rightArrow">
            <a:avLst/>
          </a:prstGeom>
          <a:solidFill>
            <a:srgbClr val="F1E3A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5" name="CasellaDiTesto 4"/>
          <p:cNvSpPr txBox="1"/>
          <p:nvPr/>
        </p:nvSpPr>
        <p:spPr>
          <a:xfrm>
            <a:off x="323528" y="2252713"/>
            <a:ext cx="1225470" cy="504545"/>
          </a:xfrm>
          <a:prstGeom prst="rect">
            <a:avLst/>
          </a:prstGeom>
          <a:solidFill>
            <a:schemeClr val="bg1"/>
          </a:solidFill>
          <a:ln w="3175">
            <a:solidFill>
              <a:schemeClr val="accent1">
                <a:shade val="95000"/>
                <a:satMod val="105000"/>
              </a:schemeClr>
            </a:solidFill>
          </a:ln>
        </p:spPr>
        <p:txBody>
          <a:bodyPr wrap="square" lIns="0" tIns="0" rIns="0" bIns="0" rtlCol="0">
            <a:noAutofit/>
          </a:bodyPr>
          <a:lstStyle/>
          <a:p>
            <a:pPr algn="ctr">
              <a:lnSpc>
                <a:spcPts val="2000"/>
              </a:lnSpc>
            </a:pPr>
            <a:r>
              <a:rPr lang="it-IT" sz="2200" dirty="0" smtClean="0">
                <a:latin typeface="Calibri" pitchFamily="34" charset="0"/>
              </a:rPr>
              <a:t>avvio iniziativa</a:t>
            </a:r>
          </a:p>
        </p:txBody>
      </p:sp>
      <p:sp>
        <p:nvSpPr>
          <p:cNvPr id="6" name="CasellaDiTesto 5"/>
          <p:cNvSpPr txBox="1"/>
          <p:nvPr/>
        </p:nvSpPr>
        <p:spPr>
          <a:xfrm>
            <a:off x="3036082" y="2276872"/>
            <a:ext cx="1944216" cy="322324"/>
          </a:xfrm>
          <a:prstGeom prst="rect">
            <a:avLst/>
          </a:prstGeom>
          <a:solidFill>
            <a:schemeClr val="bg1"/>
          </a:solidFill>
          <a:ln w="3175">
            <a:solidFill>
              <a:schemeClr val="accent1">
                <a:shade val="50000"/>
              </a:schemeClr>
            </a:solidFill>
          </a:ln>
        </p:spPr>
        <p:txBody>
          <a:bodyPr wrap="square" lIns="0" tIns="0" rIns="0" bIns="0" rtlCol="0">
            <a:noAutofit/>
          </a:bodyPr>
          <a:lstStyle/>
          <a:p>
            <a:pPr indent="-274320" algn="ctr">
              <a:lnSpc>
                <a:spcPts val="2600"/>
              </a:lnSpc>
            </a:pPr>
            <a:r>
              <a:rPr lang="it-IT" sz="2200" dirty="0" smtClean="0">
                <a:latin typeface="Calibri" pitchFamily="34" charset="0"/>
              </a:rPr>
              <a:t>rendicontazione</a:t>
            </a:r>
          </a:p>
        </p:txBody>
      </p:sp>
      <p:sp>
        <p:nvSpPr>
          <p:cNvPr id="7" name="CasellaDiTesto 6"/>
          <p:cNvSpPr txBox="1"/>
          <p:nvPr/>
        </p:nvSpPr>
        <p:spPr>
          <a:xfrm>
            <a:off x="5364244" y="2276872"/>
            <a:ext cx="1803691" cy="322326"/>
          </a:xfrm>
          <a:prstGeom prst="rect">
            <a:avLst/>
          </a:prstGeom>
          <a:solidFill>
            <a:schemeClr val="bg1"/>
          </a:solidFill>
          <a:ln w="3175">
            <a:solidFill>
              <a:schemeClr val="accent1">
                <a:shade val="95000"/>
                <a:satMod val="105000"/>
              </a:schemeClr>
            </a:solidFill>
          </a:ln>
        </p:spPr>
        <p:txBody>
          <a:bodyPr wrap="square" lIns="0" tIns="0" rIns="0" bIns="0" rtlCol="0">
            <a:noAutofit/>
          </a:bodyPr>
          <a:lstStyle/>
          <a:p>
            <a:pPr indent="-274320" algn="ctr">
              <a:lnSpc>
                <a:spcPts val="2600"/>
              </a:lnSpc>
            </a:pPr>
            <a:r>
              <a:rPr lang="it-IT" sz="2400" dirty="0" smtClean="0">
                <a:latin typeface="Calibri" pitchFamily="34" charset="0"/>
              </a:rPr>
              <a:t>liquidazione</a:t>
            </a:r>
          </a:p>
        </p:txBody>
      </p:sp>
      <p:sp>
        <p:nvSpPr>
          <p:cNvPr id="8" name="Rettangolo arrotondato 7"/>
          <p:cNvSpPr/>
          <p:nvPr/>
        </p:nvSpPr>
        <p:spPr bwMode="ltGray">
          <a:xfrm>
            <a:off x="4080577" y="3554190"/>
            <a:ext cx="652223" cy="1770768"/>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0" name="Rettangolo arrotondato 9"/>
          <p:cNvSpPr/>
          <p:nvPr/>
        </p:nvSpPr>
        <p:spPr bwMode="ltGray">
          <a:xfrm>
            <a:off x="4756320" y="3549267"/>
            <a:ext cx="652223" cy="1763816"/>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1" name="Rettangolo arrotondato 10"/>
          <p:cNvSpPr/>
          <p:nvPr/>
        </p:nvSpPr>
        <p:spPr bwMode="ltGray">
          <a:xfrm>
            <a:off x="5420704" y="3550714"/>
            <a:ext cx="652223" cy="1770768"/>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solidFill>
                <a:schemeClr val="bg1"/>
              </a:solidFill>
              <a:latin typeface="Georgia" pitchFamily="18" charset="0"/>
            </a:endParaRPr>
          </a:p>
        </p:txBody>
      </p:sp>
      <p:sp>
        <p:nvSpPr>
          <p:cNvPr id="12" name="CasellaDiTesto 11"/>
          <p:cNvSpPr txBox="1"/>
          <p:nvPr/>
        </p:nvSpPr>
        <p:spPr>
          <a:xfrm rot="16200000">
            <a:off x="4249039" y="4124251"/>
            <a:ext cx="1581374" cy="613848"/>
          </a:xfrm>
          <a:prstGeom prst="rect">
            <a:avLst/>
          </a:prstGeom>
          <a:noFill/>
        </p:spPr>
        <p:txBody>
          <a:bodyPr wrap="square" lIns="0" tIns="0" rIns="0" bIns="0" rtlCol="0">
            <a:noAutofit/>
          </a:bodyPr>
          <a:lstStyle/>
          <a:p>
            <a:pPr indent="-274320">
              <a:lnSpc>
                <a:spcPts val="2300"/>
              </a:lnSpc>
            </a:pPr>
            <a:r>
              <a:rPr lang="it-IT" sz="2200" dirty="0" smtClean="0">
                <a:latin typeface="Calibri" pitchFamily="34" charset="0"/>
              </a:rPr>
              <a:t>valutazione tecnica</a:t>
            </a:r>
          </a:p>
        </p:txBody>
      </p:sp>
      <p:sp>
        <p:nvSpPr>
          <p:cNvPr id="13" name="CasellaDiTesto 12"/>
          <p:cNvSpPr txBox="1"/>
          <p:nvPr/>
        </p:nvSpPr>
        <p:spPr>
          <a:xfrm rot="16200000">
            <a:off x="3471375" y="4061306"/>
            <a:ext cx="1870628" cy="613849"/>
          </a:xfrm>
          <a:prstGeom prst="rect">
            <a:avLst/>
          </a:prstGeom>
          <a:noFill/>
        </p:spPr>
        <p:txBody>
          <a:bodyPr wrap="square" lIns="0" tIns="0" rIns="0" bIns="0" rtlCol="0">
            <a:noAutofit/>
          </a:bodyPr>
          <a:lstStyle/>
          <a:p>
            <a:pPr indent="-274320">
              <a:lnSpc>
                <a:spcPts val="2300"/>
              </a:lnSpc>
            </a:pPr>
            <a:r>
              <a:rPr lang="it-IT" sz="2200" dirty="0" smtClean="0">
                <a:latin typeface="Calibri" pitchFamily="34" charset="0"/>
              </a:rPr>
              <a:t>istruttoria </a:t>
            </a:r>
            <a:br>
              <a:rPr lang="it-IT" sz="2200" dirty="0" smtClean="0">
                <a:latin typeface="Calibri" pitchFamily="34" charset="0"/>
              </a:rPr>
            </a:br>
            <a:r>
              <a:rPr lang="it-IT" sz="2200" dirty="0" smtClean="0">
                <a:latin typeface="Calibri" pitchFamily="34" charset="0"/>
              </a:rPr>
              <a:t>amministrativa</a:t>
            </a:r>
          </a:p>
        </p:txBody>
      </p:sp>
      <p:sp>
        <p:nvSpPr>
          <p:cNvPr id="14" name="CasellaDiTesto 13"/>
          <p:cNvSpPr txBox="1"/>
          <p:nvPr/>
        </p:nvSpPr>
        <p:spPr>
          <a:xfrm rot="16200000">
            <a:off x="4989266" y="4138201"/>
            <a:ext cx="1553473" cy="613849"/>
          </a:xfrm>
          <a:prstGeom prst="rect">
            <a:avLst/>
          </a:prstGeom>
          <a:noFill/>
        </p:spPr>
        <p:txBody>
          <a:bodyPr wrap="square" lIns="0" tIns="0" rIns="0" bIns="0" rtlCol="0">
            <a:noAutofit/>
          </a:bodyPr>
          <a:lstStyle/>
          <a:p>
            <a:pPr indent="-274320">
              <a:lnSpc>
                <a:spcPts val="2300"/>
              </a:lnSpc>
            </a:pPr>
            <a:r>
              <a:rPr lang="it-IT" sz="2200" dirty="0">
                <a:latin typeface="Calibri" pitchFamily="34" charset="0"/>
              </a:rPr>
              <a:t>c</a:t>
            </a:r>
            <a:r>
              <a:rPr lang="it-IT" sz="2200" dirty="0" smtClean="0">
                <a:latin typeface="Calibri" pitchFamily="34" charset="0"/>
              </a:rPr>
              <a:t>ontrollo in loco</a:t>
            </a:r>
          </a:p>
        </p:txBody>
      </p:sp>
      <p:cxnSp>
        <p:nvCxnSpPr>
          <p:cNvPr id="15" name="Connettore 2 14"/>
          <p:cNvCxnSpPr/>
          <p:nvPr/>
        </p:nvCxnSpPr>
        <p:spPr>
          <a:xfrm flipV="1">
            <a:off x="431736" y="3501008"/>
            <a:ext cx="8640000" cy="1535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899592" y="2757258"/>
            <a:ext cx="0" cy="75910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4008190" y="2599196"/>
            <a:ext cx="0" cy="9171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6217675" y="2599196"/>
            <a:ext cx="0" cy="90181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1290228" y="5002718"/>
            <a:ext cx="2509162" cy="334793"/>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vincoli PMI </a:t>
            </a:r>
            <a:r>
              <a:rPr lang="it-IT" b="1" dirty="0" smtClean="0">
                <a:latin typeface="Arial Unicode MS" panose="020B0604020202020204" pitchFamily="34" charset="-128"/>
                <a:ea typeface="Arial Unicode MS" panose="020B0604020202020204" pitchFamily="34" charset="-128"/>
                <a:cs typeface="Arial Unicode MS" panose="020B0604020202020204" pitchFamily="34" charset="-128"/>
              </a:rPr>
              <a:t>3 anni</a:t>
            </a:r>
          </a:p>
        </p:txBody>
      </p:sp>
      <p:cxnSp>
        <p:nvCxnSpPr>
          <p:cNvPr id="20" name="Connettore 1 19"/>
          <p:cNvCxnSpPr/>
          <p:nvPr/>
        </p:nvCxnSpPr>
        <p:spPr>
          <a:xfrm>
            <a:off x="902770" y="5385562"/>
            <a:ext cx="7007837"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107504" y="5746710"/>
            <a:ext cx="2808312" cy="330273"/>
          </a:xfrm>
          <a:prstGeom prst="rect">
            <a:avLst/>
          </a:prstGeom>
          <a:solidFill>
            <a:schemeClr val="bg1"/>
          </a:solidFill>
          <a:ln w="3175">
            <a:noFill/>
          </a:ln>
        </p:spPr>
        <p:txBody>
          <a:bodyPr wrap="square" lIns="0" tIns="0" rIns="0" bIns="0" rtlCol="0">
            <a:noAutofit/>
          </a:bodyPr>
          <a:lstStyle/>
          <a:p>
            <a:pPr indent="-274320">
              <a:lnSpc>
                <a:spcPts val="2600"/>
              </a:lnSpc>
            </a:pPr>
            <a:r>
              <a:rPr lang="it-IT" sz="1600" dirty="0" smtClean="0">
                <a:latin typeface="DecimaWE Rg" panose="02000000000000000000" pitchFamily="2" charset="0"/>
              </a:rPr>
              <a:t>(</a:t>
            </a:r>
            <a:r>
              <a:rPr lang="it-IT" sz="2000" dirty="0" smtClean="0">
                <a:latin typeface="DecimaWE Rg" panose="02000000000000000000" pitchFamily="2" charset="0"/>
              </a:rPr>
              <a:t>*)al netto delle sospensioni</a:t>
            </a:r>
          </a:p>
        </p:txBody>
      </p:sp>
      <p:cxnSp>
        <p:nvCxnSpPr>
          <p:cNvPr id="22" name="Connettore 1 21"/>
          <p:cNvCxnSpPr/>
          <p:nvPr/>
        </p:nvCxnSpPr>
        <p:spPr>
          <a:xfrm>
            <a:off x="971600" y="1845194"/>
            <a:ext cx="288000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a:off x="3995936" y="170080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3995936" y="1838610"/>
            <a:ext cx="216000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1835696" y="1677797"/>
            <a:ext cx="1167003" cy="574916"/>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9 mesi</a:t>
            </a:r>
          </a:p>
        </p:txBody>
      </p:sp>
      <p:sp>
        <p:nvSpPr>
          <p:cNvPr id="26" name="CasellaDiTesto 25"/>
          <p:cNvSpPr txBox="1"/>
          <p:nvPr/>
        </p:nvSpPr>
        <p:spPr>
          <a:xfrm>
            <a:off x="4572000" y="1671213"/>
            <a:ext cx="995479" cy="334793"/>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sz="2400" b="1" dirty="0" smtClean="0">
                <a:latin typeface="Calibri" pitchFamily="34" charset="0"/>
              </a:rPr>
              <a:t>90 gg*</a:t>
            </a:r>
          </a:p>
        </p:txBody>
      </p:sp>
      <p:cxnSp>
        <p:nvCxnSpPr>
          <p:cNvPr id="27" name="Connettore 1 26"/>
          <p:cNvCxnSpPr/>
          <p:nvPr/>
        </p:nvCxnSpPr>
        <p:spPr>
          <a:xfrm>
            <a:off x="899592" y="1707392"/>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6181329" y="1707392"/>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2399947" y="143178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776647" y="5372624"/>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8090101" y="5410258"/>
            <a:ext cx="0" cy="2756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2" name="Ovale 31"/>
          <p:cNvSpPr/>
          <p:nvPr/>
        </p:nvSpPr>
        <p:spPr>
          <a:xfrm>
            <a:off x="6155936" y="756471"/>
            <a:ext cx="1884218" cy="10821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24 mesi per investimenti nautica e indotto</a:t>
            </a:r>
            <a:endParaRPr lang="it-IT"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3" name="Freccia a destra 32"/>
          <p:cNvSpPr/>
          <p:nvPr/>
        </p:nvSpPr>
        <p:spPr>
          <a:xfrm rot="389780">
            <a:off x="3815630" y="842263"/>
            <a:ext cx="2315099" cy="314324"/>
          </a:xfrm>
          <a:prstGeom prst="rightArrow">
            <a:avLst>
              <a:gd name="adj1" fmla="val 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CasellaDiTesto 33"/>
          <p:cNvSpPr txBox="1"/>
          <p:nvPr/>
        </p:nvSpPr>
        <p:spPr>
          <a:xfrm>
            <a:off x="1290228" y="5411917"/>
            <a:ext cx="6059055" cy="334793"/>
          </a:xfrm>
          <a:prstGeom prst="rect">
            <a:avLst/>
          </a:prstGeom>
          <a:solidFill>
            <a:schemeClr val="bg1"/>
          </a:solidFill>
          <a:ln w="3175">
            <a:noFill/>
          </a:ln>
        </p:spPr>
        <p:txBody>
          <a:bodyPr wrap="square" lIns="0" tIns="0" rIns="0" bIns="0" rtlCol="0">
            <a:noAutofit/>
          </a:bodyPr>
          <a:lstStyle/>
          <a:p>
            <a:pPr indent="-274320" algn="ctr">
              <a:lnSpc>
                <a:spcPts val="2600"/>
              </a:lnSpc>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vincoli PMI </a:t>
            </a:r>
            <a:r>
              <a:rPr lang="it-IT" b="1" dirty="0">
                <a:latin typeface="Arial Unicode MS" panose="020B0604020202020204" pitchFamily="34" charset="-128"/>
                <a:ea typeface="Arial Unicode MS" panose="020B0604020202020204" pitchFamily="34" charset="-128"/>
                <a:cs typeface="Arial Unicode MS" panose="020B0604020202020204" pitchFamily="34" charset="-128"/>
              </a:rPr>
              <a:t>5</a:t>
            </a:r>
            <a:r>
              <a:rPr lang="it-IT" b="1" dirty="0" smtClean="0">
                <a:latin typeface="Arial Unicode MS" panose="020B0604020202020204" pitchFamily="34" charset="-128"/>
                <a:ea typeface="Arial Unicode MS" panose="020B0604020202020204" pitchFamily="34" charset="-128"/>
                <a:cs typeface="Arial Unicode MS" panose="020B0604020202020204" pitchFamily="34" charset="-128"/>
              </a:rPr>
              <a:t> anni per investimenti nautica e indotto</a:t>
            </a:r>
          </a:p>
        </p:txBody>
      </p:sp>
    </p:spTree>
    <p:extLst>
      <p:ext uri="{BB962C8B-B14F-4D97-AF65-F5344CB8AC3E}">
        <p14:creationId xmlns:p14="http://schemas.microsoft.com/office/powerpoint/2010/main" val="246767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3" name="CasellaDiTesto 2"/>
          <p:cNvSpPr txBox="1"/>
          <p:nvPr/>
        </p:nvSpPr>
        <p:spPr>
          <a:xfrm>
            <a:off x="521550" y="1438183"/>
            <a:ext cx="8136904" cy="1535095"/>
          </a:xfrm>
          <a:prstGeom prst="rect">
            <a:avLst/>
          </a:prstGeom>
          <a:noFill/>
        </p:spPr>
        <p:txBody>
          <a:bodyPr wrap="square" lIns="0" tIns="0" rIns="0" bIns="0" rtlCol="0" anchor="t">
            <a:noAutofit/>
          </a:bodyPr>
          <a:lstStyle/>
          <a:p>
            <a:pPr marL="180975" indent="-180975">
              <a:lnSpc>
                <a:spcPts val="2400"/>
              </a:lnSpc>
              <a:buFont typeface="Arial" pitchFamily="34" charset="0"/>
              <a:buChar char="•"/>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conformi al preventivo e alle variazioni autorizzate</a:t>
            </a:r>
          </a:p>
          <a:p>
            <a:pPr marL="180975" indent="-180975">
              <a:lnSpc>
                <a:spcPts val="2400"/>
              </a:lnSpc>
              <a:buFont typeface="Arial" pitchFamily="34" charset="0"/>
              <a:buChar char="•"/>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sostenute tra l’avvio e la rendicontazione</a:t>
            </a:r>
          </a:p>
          <a:p>
            <a:pPr marL="180975" indent="-180975">
              <a:lnSpc>
                <a:spcPts val="2400"/>
              </a:lnSpc>
              <a:buFont typeface="Arial" pitchFamily="34" charset="0"/>
              <a:buChar char="•"/>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pagate entro la rendicontazione con le modalità consentite (*)</a:t>
            </a:r>
          </a:p>
          <a:p>
            <a:pPr marL="180975" indent="-180975">
              <a:lnSpc>
                <a:spcPts val="2400"/>
              </a:lnSpc>
              <a:buFont typeface="Arial" pitchFamily="34" charset="0"/>
              <a:buChar char="•"/>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tracciabili con documentazione bancaria e tracciate nella contabilità </a:t>
            </a:r>
          </a:p>
        </p:txBody>
      </p:sp>
      <p:sp>
        <p:nvSpPr>
          <p:cNvPr id="4" name="Rettangolo arrotondato 3"/>
          <p:cNvSpPr/>
          <p:nvPr/>
        </p:nvSpPr>
        <p:spPr bwMode="ltGray">
          <a:xfrm>
            <a:off x="341530" y="1438183"/>
            <a:ext cx="8496944" cy="1340528"/>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5" name="CasellaDiTesto 4"/>
          <p:cNvSpPr txBox="1"/>
          <p:nvPr/>
        </p:nvSpPr>
        <p:spPr>
          <a:xfrm>
            <a:off x="539552" y="3053919"/>
            <a:ext cx="8100900" cy="1313895"/>
          </a:xfrm>
          <a:prstGeom prst="rect">
            <a:avLst/>
          </a:prstGeom>
          <a:noFill/>
        </p:spPr>
        <p:txBody>
          <a:bodyPr wrap="square" lIns="0" tIns="0" rIns="0" bIns="0" rtlCol="0" anchor="t">
            <a:noAutofit/>
          </a:bodyPr>
          <a:lstStyle/>
          <a:p>
            <a:pPr>
              <a:lnSpc>
                <a:spcPts val="2400"/>
              </a:lnSpc>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con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transazione bancaria/postale documentata da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a:r>
            <a:b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b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e/c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bancario, attestazione di bonifico, ri.ba, e/c carta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credito aziendale </a:t>
            </a:r>
            <a:r>
              <a:rPr lang="it-IT" dirty="0">
                <a:latin typeface="Arial Unicode MS" panose="020B0604020202020204" pitchFamily="34" charset="-128"/>
                <a:ea typeface="Arial Unicode MS" panose="020B0604020202020204" pitchFamily="34" charset="-128"/>
                <a:cs typeface="Arial Unicode MS" panose="020B0604020202020204" pitchFamily="34" charset="-128"/>
              </a:rPr>
              <a:t>e relativo addebito bancario, bollettino/vaglia </a:t>
            </a: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postale</a:t>
            </a:r>
          </a:p>
          <a:p>
            <a:pPr>
              <a:lnSpc>
                <a:spcPts val="2400"/>
              </a:lnSpc>
            </a:pPr>
            <a:r>
              <a:rPr lang="it-IT"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NO contanti, assegni, note di credito, compensazione, ecc.</a:t>
            </a:r>
            <a:endParaRPr lang="it-IT" dirty="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ettangolo arrotondato 5"/>
          <p:cNvSpPr/>
          <p:nvPr/>
        </p:nvSpPr>
        <p:spPr bwMode="ltGray">
          <a:xfrm>
            <a:off x="346854" y="2973279"/>
            <a:ext cx="8450291" cy="1463834"/>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7" name="CasellaDiTesto 6"/>
          <p:cNvSpPr txBox="1"/>
          <p:nvPr/>
        </p:nvSpPr>
        <p:spPr>
          <a:xfrm>
            <a:off x="528688" y="4722919"/>
            <a:ext cx="8280920" cy="1116133"/>
          </a:xfrm>
          <a:prstGeom prst="rect">
            <a:avLst/>
          </a:prstGeom>
          <a:noFill/>
        </p:spPr>
        <p:txBody>
          <a:bodyPr wrap="square" lIns="0" tIns="0" rIns="0" bIns="0" rtlCol="0" anchor="t">
            <a:noAutofit/>
          </a:bodyPr>
          <a:lstStyle/>
          <a:p>
            <a:pPr>
              <a:lnSpc>
                <a:spcPts val="2400"/>
              </a:lnSpc>
            </a:pP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Per agevolare i controlli e ridurre i tempi di liquidazione, fatture: </a:t>
            </a:r>
            <a:b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b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che includano solo beni/servizi relativi al progetto e distinte per voci di spesa</a:t>
            </a:r>
            <a:b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br>
            <a: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t>- chiaramente indicata natura del bene/servizio e la parte imputabile al progetto.</a:t>
            </a:r>
            <a:br>
              <a:rPr lang="it-IT" dirty="0" smtClean="0">
                <a:latin typeface="Arial Unicode MS" panose="020B0604020202020204" pitchFamily="34" charset="-128"/>
                <a:ea typeface="Arial Unicode MS" panose="020B0604020202020204" pitchFamily="34" charset="-128"/>
                <a:cs typeface="Arial Unicode MS" panose="020B0604020202020204" pitchFamily="34" charset="-128"/>
              </a:rPr>
            </a:br>
            <a:endParaRPr lang="it-IT"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ettangolo arrotondato 7"/>
          <p:cNvSpPr/>
          <p:nvPr/>
        </p:nvSpPr>
        <p:spPr bwMode="ltGray">
          <a:xfrm>
            <a:off x="323528" y="4614917"/>
            <a:ext cx="8496944" cy="1296144"/>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
        <p:nvSpPr>
          <p:cNvPr id="9" name="Rettangolo 8"/>
          <p:cNvSpPr/>
          <p:nvPr/>
        </p:nvSpPr>
        <p:spPr>
          <a:xfrm>
            <a:off x="4534818" y="270286"/>
            <a:ext cx="4433691" cy="738664"/>
          </a:xfrm>
          <a:prstGeom prst="rect">
            <a:avLst/>
          </a:prstGeom>
        </p:spPr>
        <p:txBody>
          <a:bodyPr wrap="square">
            <a:spAutoFit/>
          </a:bodyPr>
          <a:lstStyle/>
          <a:p>
            <a:pPr algn="r"/>
            <a:r>
              <a:rPr lang="it-IT" sz="2400"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Spese</a:t>
            </a:r>
          </a:p>
          <a:p>
            <a:pPr algn="r"/>
            <a:r>
              <a:rPr lang="it-IT" b="1" dirty="0" smtClean="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rPr>
              <a:t>Aree di crisi diffusa</a:t>
            </a:r>
            <a:endParaRPr lang="it-IT" dirty="0">
              <a:solidFill>
                <a:srgbClr val="A3202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3839526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CasellaDiTesto 1"/>
          <p:cNvSpPr txBox="1"/>
          <p:nvPr/>
        </p:nvSpPr>
        <p:spPr>
          <a:xfrm>
            <a:off x="2784054" y="1174157"/>
            <a:ext cx="3456384" cy="360040"/>
          </a:xfrm>
          <a:prstGeom prst="rect">
            <a:avLst/>
          </a:prstGeom>
          <a:noFill/>
        </p:spPr>
        <p:txBody>
          <a:bodyPr wrap="square" lIns="0" tIns="0" rIns="0" bIns="0" rtlCol="0" anchor="t">
            <a:noAutofit/>
          </a:bodyPr>
          <a:lstStyle/>
          <a:p>
            <a:pPr algn="ctr">
              <a:lnSpc>
                <a:spcPts val="2400"/>
              </a:lnSpc>
            </a:pPr>
            <a:r>
              <a:rPr lang="it-IT" sz="2800" b="1" dirty="0" smtClean="0">
                <a:latin typeface="Arial Unicode MS" panose="020B0604020202020204" pitchFamily="34" charset="-128"/>
                <a:ea typeface="Arial Unicode MS" panose="020B0604020202020204" pitchFamily="34" charset="-128"/>
                <a:cs typeface="Arial Unicode MS" panose="020B0604020202020204" pitchFamily="34" charset="-128"/>
              </a:rPr>
              <a:t>Grazie dell’attenzione</a:t>
            </a:r>
          </a:p>
          <a:p>
            <a:pPr>
              <a:lnSpc>
                <a:spcPts val="2400"/>
              </a:lnSpc>
            </a:pPr>
            <a:endParaRPr lang="it-IT" sz="2400" dirty="0" smtClean="0">
              <a:latin typeface="DecimaWE Rg" panose="02000000000000000000" pitchFamily="2" charset="0"/>
            </a:endParaRPr>
          </a:p>
        </p:txBody>
      </p:sp>
      <p:sp>
        <p:nvSpPr>
          <p:cNvPr id="3" name="CasellaDiTesto 2"/>
          <p:cNvSpPr txBox="1"/>
          <p:nvPr/>
        </p:nvSpPr>
        <p:spPr>
          <a:xfrm>
            <a:off x="2267744" y="1828800"/>
            <a:ext cx="4680520" cy="1062182"/>
          </a:xfrm>
          <a:prstGeom prst="rect">
            <a:avLst/>
          </a:prstGeom>
          <a:noFill/>
        </p:spPr>
        <p:txBody>
          <a:bodyPr wrap="square" lIns="0" tIns="0" rIns="0" bIns="0" rtlCol="0" anchor="t">
            <a:noAutofit/>
          </a:bodyPr>
          <a:lstStyle/>
          <a:p>
            <a:pPr algn="ctr">
              <a:lnSpc>
                <a:spcPts val="2400"/>
              </a:lnSpc>
              <a:spcAft>
                <a:spcPts val="600"/>
              </a:spcAft>
            </a:pPr>
            <a:r>
              <a:rPr lang="it-IT" sz="2400" dirty="0" smtClean="0">
                <a:latin typeface="Arial Unicode MS" panose="020B0604020202020204" pitchFamily="34" charset="-128"/>
                <a:ea typeface="Arial Unicode MS" panose="020B0604020202020204" pitchFamily="34" charset="-128"/>
                <a:cs typeface="Arial Unicode MS" panose="020B0604020202020204" pitchFamily="34" charset="-128"/>
              </a:rPr>
              <a:t>Direzione centrale attività produttive, turismo e cooperazione</a:t>
            </a:r>
          </a:p>
          <a:p>
            <a:pPr algn="ctr">
              <a:lnSpc>
                <a:spcPts val="2400"/>
              </a:lnSpc>
            </a:pPr>
            <a:r>
              <a:rPr lang="it-IT" sz="2400" dirty="0" smtClean="0">
                <a:latin typeface="Arial Unicode MS" panose="020B0604020202020204" pitchFamily="34" charset="-128"/>
                <a:ea typeface="Arial Unicode MS" panose="020B0604020202020204" pitchFamily="34" charset="-128"/>
                <a:cs typeface="Arial Unicode MS" panose="020B0604020202020204" pitchFamily="34" charset="-128"/>
              </a:rPr>
              <a:t>Servizio industria e artigianato</a:t>
            </a:r>
          </a:p>
          <a:p>
            <a:pPr>
              <a:lnSpc>
                <a:spcPts val="2400"/>
              </a:lnSpc>
            </a:pPr>
            <a:endParaRPr lang="it-IT" sz="2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Rettangolo arrotondato 3"/>
          <p:cNvSpPr/>
          <p:nvPr/>
        </p:nvSpPr>
        <p:spPr bwMode="ltGray">
          <a:xfrm>
            <a:off x="1511660" y="902715"/>
            <a:ext cx="6192688" cy="2160240"/>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cxnSp>
        <p:nvCxnSpPr>
          <p:cNvPr id="5" name="Connettore 1 4"/>
          <p:cNvCxnSpPr/>
          <p:nvPr/>
        </p:nvCxnSpPr>
        <p:spPr>
          <a:xfrm>
            <a:off x="2316002" y="1664825"/>
            <a:ext cx="4392488" cy="0"/>
          </a:xfrm>
          <a:prstGeom prst="line">
            <a:avLst/>
          </a:prstGeom>
          <a:ln w="19050">
            <a:solidFill>
              <a:srgbClr val="C9DCEF"/>
            </a:solidFill>
          </a:ln>
        </p:spPr>
        <p:style>
          <a:lnRef idx="1">
            <a:schemeClr val="accent1"/>
          </a:lnRef>
          <a:fillRef idx="0">
            <a:schemeClr val="accent1"/>
          </a:fillRef>
          <a:effectRef idx="0">
            <a:schemeClr val="accent1"/>
          </a:effectRef>
          <a:fontRef idx="minor">
            <a:schemeClr val="tx1"/>
          </a:fontRef>
        </p:style>
      </p:cxnSp>
      <p:sp>
        <p:nvSpPr>
          <p:cNvPr id="6" name="CasellaDiTesto 5"/>
          <p:cNvSpPr txBox="1"/>
          <p:nvPr/>
        </p:nvSpPr>
        <p:spPr>
          <a:xfrm>
            <a:off x="323528" y="4005064"/>
            <a:ext cx="8496944" cy="1296144"/>
          </a:xfrm>
          <a:prstGeom prst="rect">
            <a:avLst/>
          </a:prstGeom>
          <a:noFill/>
        </p:spPr>
        <p:txBody>
          <a:bodyPr wrap="square" lIns="0" tIns="0" rIns="0" bIns="0" rtlCol="0" anchor="t">
            <a:noAutofit/>
          </a:bodyPr>
          <a:lstStyle/>
          <a:p>
            <a:pPr algn="ctr">
              <a:lnSpc>
                <a:spcPts val="2400"/>
              </a:lnSpc>
            </a:pPr>
            <a:r>
              <a:rPr lang="it-IT" sz="2200"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per approfondimenti: </a:t>
            </a:r>
            <a:r>
              <a:rPr lang="it-IT" sz="2200"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hlinkClick r:id="rId3"/>
              </a:rPr>
              <a:t>www.regione.fvg.it</a:t>
            </a:r>
            <a:endParaRPr lang="it-IT" sz="2200"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economia imprese &gt; industria &gt; </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interventi di sostegno ad aree territoriali colpite da crisi diffusa</a:t>
            </a:r>
            <a:endParaRPr lang="it-IT" sz="16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lnSpc>
                <a:spcPts val="2400"/>
              </a:lnSpc>
            </a:pP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http://www.regione.fvg.it/rafvg/cms/RAFVG/economia-imprese/industria/FOGLIA11</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algn="ctr">
              <a:lnSpc>
                <a:spcPts val="2400"/>
              </a:lnSpc>
            </a:pPr>
            <a:endParaRPr lang="it-IT" sz="2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ettangolo arrotondato 6"/>
          <p:cNvSpPr/>
          <p:nvPr/>
        </p:nvSpPr>
        <p:spPr bwMode="ltGray">
          <a:xfrm>
            <a:off x="263773" y="3897745"/>
            <a:ext cx="8695499" cy="1257456"/>
          </a:xfrm>
          <a:prstGeom prst="roundRect">
            <a:avLst/>
          </a:prstGeom>
          <a:noFill/>
          <a:ln w="38100">
            <a:solidFill>
              <a:srgbClr val="005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smtClean="0">
              <a:noFill/>
              <a:latin typeface="Georgia" pitchFamily="18" charset="0"/>
            </a:endParaRPr>
          </a:p>
        </p:txBody>
      </p:sp>
    </p:spTree>
    <p:extLst>
      <p:ext uri="{BB962C8B-B14F-4D97-AF65-F5344CB8AC3E}">
        <p14:creationId xmlns:p14="http://schemas.microsoft.com/office/powerpoint/2010/main" val="746382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9"/>
          <p:cNvSpPr txBox="1">
            <a:spLocks noChangeArrowheads="1"/>
          </p:cNvSpPr>
          <p:nvPr/>
        </p:nvSpPr>
        <p:spPr bwMode="auto">
          <a:xfrm>
            <a:off x="468313" y="517525"/>
            <a:ext cx="5187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2400" b="1" dirty="0">
                <a:solidFill>
                  <a:srgbClr val="005092"/>
                </a:solidFill>
                <a:latin typeface="Arial Unicode MS" pitchFamily="34" charset="-128"/>
              </a:rPr>
              <a:t>Tavolo </a:t>
            </a:r>
            <a:r>
              <a:rPr lang="it-IT" altLang="it-IT" sz="2400" b="1" dirty="0" smtClean="0">
                <a:solidFill>
                  <a:srgbClr val="005092"/>
                </a:solidFill>
                <a:latin typeface="Arial Unicode MS" pitchFamily="34" charset="-128"/>
              </a:rPr>
              <a:t>Isontino</a:t>
            </a:r>
            <a:endParaRPr lang="it-IT" altLang="it-IT" sz="2400" b="1" dirty="0">
              <a:solidFill>
                <a:srgbClr val="005092"/>
              </a:solidFill>
              <a:latin typeface="Arial Unicode MS" pitchFamily="34"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285" y="1204060"/>
            <a:ext cx="6818035" cy="467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01914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asellaDiTesto 9"/>
          <p:cNvSpPr txBox="1">
            <a:spLocks noChangeArrowheads="1"/>
          </p:cNvSpPr>
          <p:nvPr/>
        </p:nvSpPr>
        <p:spPr bwMode="auto">
          <a:xfrm>
            <a:off x="468313" y="517525"/>
            <a:ext cx="5187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2400" b="1">
                <a:solidFill>
                  <a:srgbClr val="005092"/>
                </a:solidFill>
                <a:latin typeface="Arial Unicode MS" pitchFamily="34" charset="-128"/>
              </a:rPr>
              <a:t>Tavolo sedia</a:t>
            </a:r>
          </a:p>
        </p:txBody>
      </p:sp>
      <p:sp>
        <p:nvSpPr>
          <p:cNvPr id="4099" name="CasellaDiTesto 10"/>
          <p:cNvSpPr txBox="1">
            <a:spLocks noChangeArrowheads="1"/>
          </p:cNvSpPr>
          <p:nvPr/>
        </p:nvSpPr>
        <p:spPr bwMode="auto">
          <a:xfrm>
            <a:off x="468313" y="979488"/>
            <a:ext cx="51879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1600" b="1">
                <a:solidFill>
                  <a:srgbClr val="005092"/>
                </a:solidFill>
                <a:latin typeface="Arial Unicode MS" pitchFamily="34" charset="-128"/>
              </a:rPr>
              <a:t>Il percorso</a:t>
            </a:r>
          </a:p>
        </p:txBody>
      </p:sp>
      <p:pic>
        <p:nvPicPr>
          <p:cNvPr id="41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863" y="1454150"/>
            <a:ext cx="6724650" cy="459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366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e 1"/>
          <p:cNvSpPr/>
          <p:nvPr/>
        </p:nvSpPr>
        <p:spPr>
          <a:xfrm>
            <a:off x="2024063" y="1766888"/>
            <a:ext cx="2530475" cy="2644775"/>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123" name="CasellaDiTesto 2"/>
          <p:cNvSpPr txBox="1">
            <a:spLocks noChangeArrowheads="1"/>
          </p:cNvSpPr>
          <p:nvPr/>
        </p:nvSpPr>
        <p:spPr bwMode="auto">
          <a:xfrm>
            <a:off x="2636838" y="2919413"/>
            <a:ext cx="1233487"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ct val="0"/>
              </a:spcBef>
              <a:buFontTx/>
              <a:buNone/>
            </a:pPr>
            <a:r>
              <a:rPr lang="it-IT" altLang="it-IT" sz="2000" b="1">
                <a:solidFill>
                  <a:srgbClr val="005092"/>
                </a:solidFill>
                <a:latin typeface="Arial Unicode MS" pitchFamily="34" charset="-128"/>
              </a:rPr>
              <a:t>iniziative</a:t>
            </a:r>
          </a:p>
        </p:txBody>
      </p:sp>
      <p:sp>
        <p:nvSpPr>
          <p:cNvPr id="4" name="Ovale 3"/>
          <p:cNvSpPr/>
          <p:nvPr/>
        </p:nvSpPr>
        <p:spPr>
          <a:xfrm>
            <a:off x="4324350" y="1766888"/>
            <a:ext cx="2476500" cy="2643187"/>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125" name="CasellaDiTesto 4"/>
          <p:cNvSpPr txBox="1">
            <a:spLocks noChangeArrowheads="1"/>
          </p:cNvSpPr>
          <p:nvPr/>
        </p:nvSpPr>
        <p:spPr bwMode="auto">
          <a:xfrm>
            <a:off x="5141913" y="2919413"/>
            <a:ext cx="1038225"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ct val="0"/>
              </a:spcBef>
              <a:buFontTx/>
              <a:buNone/>
            </a:pPr>
            <a:r>
              <a:rPr lang="it-IT" altLang="it-IT" sz="2000" b="1" dirty="0" smtClean="0">
                <a:solidFill>
                  <a:srgbClr val="005092"/>
                </a:solidFill>
                <a:latin typeface="Arial Unicode MS" pitchFamily="34" charset="-128"/>
              </a:rPr>
              <a:t>criteri </a:t>
            </a:r>
            <a:endParaRPr lang="it-IT" altLang="it-IT" sz="2000" b="1" dirty="0">
              <a:solidFill>
                <a:srgbClr val="005092"/>
              </a:solidFill>
              <a:latin typeface="Arial Unicode MS" pitchFamily="34" charset="-128"/>
            </a:endParaRPr>
          </a:p>
        </p:txBody>
      </p:sp>
      <p:sp>
        <p:nvSpPr>
          <p:cNvPr id="6" name="Ovale 5"/>
          <p:cNvSpPr/>
          <p:nvPr/>
        </p:nvSpPr>
        <p:spPr>
          <a:xfrm>
            <a:off x="3062288" y="3576638"/>
            <a:ext cx="2514600" cy="2441575"/>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127" name="CasellaDiTesto 6"/>
          <p:cNvSpPr txBox="1">
            <a:spLocks noChangeArrowheads="1"/>
          </p:cNvSpPr>
          <p:nvPr/>
        </p:nvSpPr>
        <p:spPr bwMode="auto">
          <a:xfrm>
            <a:off x="3870325" y="4684713"/>
            <a:ext cx="1038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ct val="0"/>
              </a:spcBef>
              <a:buFontTx/>
              <a:buNone/>
            </a:pPr>
            <a:r>
              <a:rPr lang="it-IT" altLang="it-IT" sz="2000" b="1">
                <a:solidFill>
                  <a:srgbClr val="005092"/>
                </a:solidFill>
                <a:latin typeface="Arial Unicode MS" pitchFamily="34" charset="-128"/>
              </a:rPr>
              <a:t>settori</a:t>
            </a:r>
          </a:p>
        </p:txBody>
      </p:sp>
      <p:sp>
        <p:nvSpPr>
          <p:cNvPr id="5128" name="CasellaDiTesto 9"/>
          <p:cNvSpPr txBox="1">
            <a:spLocks noChangeArrowheads="1"/>
          </p:cNvSpPr>
          <p:nvPr/>
        </p:nvSpPr>
        <p:spPr bwMode="auto">
          <a:xfrm>
            <a:off x="468313" y="517525"/>
            <a:ext cx="5187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2400" b="1">
                <a:solidFill>
                  <a:srgbClr val="005092"/>
                </a:solidFill>
                <a:latin typeface="Arial Unicode MS" pitchFamily="34" charset="-128"/>
              </a:rPr>
              <a:t>Tavolo</a:t>
            </a:r>
          </a:p>
        </p:txBody>
      </p:sp>
      <p:sp>
        <p:nvSpPr>
          <p:cNvPr id="5129" name="CasellaDiTesto 10"/>
          <p:cNvSpPr txBox="1">
            <a:spLocks noChangeArrowheads="1"/>
          </p:cNvSpPr>
          <p:nvPr/>
        </p:nvSpPr>
        <p:spPr bwMode="auto">
          <a:xfrm>
            <a:off x="468313" y="979488"/>
            <a:ext cx="51879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spcBef>
                <a:spcPct val="0"/>
              </a:spcBef>
              <a:buFontTx/>
              <a:buNone/>
            </a:pPr>
            <a:r>
              <a:rPr lang="it-IT" altLang="it-IT" sz="1600" b="1">
                <a:solidFill>
                  <a:srgbClr val="005092"/>
                </a:solidFill>
                <a:latin typeface="Arial Unicode MS" pitchFamily="34" charset="-128"/>
              </a:rPr>
              <a:t>Ruolo stakeholder</a:t>
            </a:r>
          </a:p>
        </p:txBody>
      </p:sp>
      <p:sp>
        <p:nvSpPr>
          <p:cNvPr id="10" name="CasellaDiTesto 10"/>
          <p:cNvSpPr txBox="1">
            <a:spLocks noChangeArrowheads="1"/>
          </p:cNvSpPr>
          <p:nvPr/>
        </p:nvSpPr>
        <p:spPr bwMode="auto">
          <a:xfrm>
            <a:off x="2428875" y="3402013"/>
            <a:ext cx="17208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ヒラギノ角ゴ Pro W3" pitchFamily="2" charset="-128"/>
              </a:defRPr>
            </a:lvl1pPr>
            <a:lvl2pPr>
              <a:defRPr sz="2800">
                <a:solidFill>
                  <a:schemeClr val="tx1"/>
                </a:solidFill>
                <a:latin typeface="Calibri" pitchFamily="34" charset="0"/>
                <a:ea typeface="ヒラギノ角ゴ Pro W3" pitchFamily="2" charset="-128"/>
              </a:defRPr>
            </a:lvl2pPr>
            <a:lvl3pPr>
              <a:defRPr sz="2400">
                <a:solidFill>
                  <a:schemeClr val="tx1"/>
                </a:solidFill>
                <a:latin typeface="Calibri" pitchFamily="34" charset="0"/>
                <a:ea typeface="ヒラギノ角ゴ Pro W3" pitchFamily="2" charset="-128"/>
              </a:defRPr>
            </a:lvl3pPr>
            <a:lvl4pPr>
              <a:defRPr sz="2000">
                <a:solidFill>
                  <a:schemeClr val="tx1"/>
                </a:solidFill>
                <a:latin typeface="Calibri" pitchFamily="34" charset="0"/>
                <a:ea typeface="ヒラギノ角ゴ Pro W3" pitchFamily="2" charset="-128"/>
              </a:defRPr>
            </a:lvl4pPr>
            <a:lvl5pPr>
              <a:defRPr sz="2000">
                <a:solidFill>
                  <a:schemeClr val="tx1"/>
                </a:solidFill>
                <a:latin typeface="Calibri" pitchFamily="34" charset="0"/>
                <a:ea typeface="ヒラギノ角ゴ Pro W3" pitchFamily="2" charset="-128"/>
              </a:defRPr>
            </a:lvl5pPr>
            <a:lvl6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6pPr>
            <a:lvl7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7pPr>
            <a:lvl8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8pPr>
            <a:lvl9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Consulenza</a:t>
            </a:r>
          </a:p>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Investimenti</a:t>
            </a:r>
          </a:p>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Promozione del territorio</a:t>
            </a:r>
          </a:p>
        </p:txBody>
      </p:sp>
      <p:sp>
        <p:nvSpPr>
          <p:cNvPr id="11" name="CasellaDiTesto 10"/>
          <p:cNvSpPr txBox="1">
            <a:spLocks noChangeArrowheads="1"/>
          </p:cNvSpPr>
          <p:nvPr/>
        </p:nvSpPr>
        <p:spPr bwMode="auto">
          <a:xfrm>
            <a:off x="5248275" y="3419475"/>
            <a:ext cx="17208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ヒラギノ角ゴ Pro W3" pitchFamily="2" charset="-128"/>
              </a:defRPr>
            </a:lvl1pPr>
            <a:lvl2pPr>
              <a:defRPr sz="2800">
                <a:solidFill>
                  <a:schemeClr val="tx1"/>
                </a:solidFill>
                <a:latin typeface="Calibri" pitchFamily="34" charset="0"/>
                <a:ea typeface="ヒラギノ角ゴ Pro W3" pitchFamily="2" charset="-128"/>
              </a:defRPr>
            </a:lvl2pPr>
            <a:lvl3pPr>
              <a:defRPr sz="2400">
                <a:solidFill>
                  <a:schemeClr val="tx1"/>
                </a:solidFill>
                <a:latin typeface="Calibri" pitchFamily="34" charset="0"/>
                <a:ea typeface="ヒラギノ角ゴ Pro W3" pitchFamily="2" charset="-128"/>
              </a:defRPr>
            </a:lvl3pPr>
            <a:lvl4pPr>
              <a:defRPr sz="2000">
                <a:solidFill>
                  <a:schemeClr val="tx1"/>
                </a:solidFill>
                <a:latin typeface="Calibri" pitchFamily="34" charset="0"/>
                <a:ea typeface="ヒラギノ角ゴ Pro W3" pitchFamily="2" charset="-128"/>
              </a:defRPr>
            </a:lvl4pPr>
            <a:lvl5pPr>
              <a:defRPr sz="2000">
                <a:solidFill>
                  <a:schemeClr val="tx1"/>
                </a:solidFill>
                <a:latin typeface="Calibri" pitchFamily="34" charset="0"/>
                <a:ea typeface="ヒラギノ角ゴ Pro W3" pitchFamily="2" charset="-128"/>
              </a:defRPr>
            </a:lvl5pPr>
            <a:lvl6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6pPr>
            <a:lvl7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7pPr>
            <a:lvl8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8pPr>
            <a:lvl9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Nuova occupazione</a:t>
            </a:r>
          </a:p>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Reti di impresa</a:t>
            </a:r>
          </a:p>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Tecnologie abilitanti</a:t>
            </a:r>
          </a:p>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a:t>
            </a:r>
          </a:p>
        </p:txBody>
      </p:sp>
      <p:sp>
        <p:nvSpPr>
          <p:cNvPr id="12" name="CasellaDiTesto 11"/>
          <p:cNvSpPr txBox="1">
            <a:spLocks noChangeArrowheads="1"/>
          </p:cNvSpPr>
          <p:nvPr/>
        </p:nvSpPr>
        <p:spPr bwMode="auto">
          <a:xfrm>
            <a:off x="3825875" y="5116513"/>
            <a:ext cx="13160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ヒラギノ角ゴ Pro W3" pitchFamily="2" charset="-128"/>
              </a:defRPr>
            </a:lvl1pPr>
            <a:lvl2pPr>
              <a:defRPr sz="2800">
                <a:solidFill>
                  <a:schemeClr val="tx1"/>
                </a:solidFill>
                <a:latin typeface="Calibri" pitchFamily="34" charset="0"/>
                <a:ea typeface="ヒラギノ角ゴ Pro W3" pitchFamily="2" charset="-128"/>
              </a:defRPr>
            </a:lvl2pPr>
            <a:lvl3pPr>
              <a:defRPr sz="2400">
                <a:solidFill>
                  <a:schemeClr val="tx1"/>
                </a:solidFill>
                <a:latin typeface="Calibri" pitchFamily="34" charset="0"/>
                <a:ea typeface="ヒラギノ角ゴ Pro W3" pitchFamily="2" charset="-128"/>
              </a:defRPr>
            </a:lvl3pPr>
            <a:lvl4pPr>
              <a:defRPr sz="2000">
                <a:solidFill>
                  <a:schemeClr val="tx1"/>
                </a:solidFill>
                <a:latin typeface="Calibri" pitchFamily="34" charset="0"/>
                <a:ea typeface="ヒラギノ角ゴ Pro W3" pitchFamily="2" charset="-128"/>
              </a:defRPr>
            </a:lvl4pPr>
            <a:lvl5pPr>
              <a:defRPr sz="2000">
                <a:solidFill>
                  <a:schemeClr val="tx1"/>
                </a:solidFill>
                <a:latin typeface="Calibri" pitchFamily="34" charset="0"/>
                <a:ea typeface="ヒラギノ角ゴ Pro W3" pitchFamily="2" charset="-128"/>
              </a:defRPr>
            </a:lvl5pPr>
            <a:lvl6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6pPr>
            <a:lvl7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7pPr>
            <a:lvl8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8pPr>
            <a:lvl9pPr eaLnBrk="0" fontAlgn="base" hangingPunct="0">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eaLnBrk="1" hangingPunct="1">
              <a:defRPr/>
            </a:pPr>
            <a:r>
              <a:rPr lang="it-IT" altLang="it-IT" sz="1050" dirty="0" smtClean="0">
                <a:solidFill>
                  <a:srgbClr val="595959"/>
                </a:solidFill>
                <a:latin typeface="Arial Unicode MS" pitchFamily="34" charset="-128"/>
                <a:ea typeface="Arial Unicode MS" pitchFamily="34" charset="-128"/>
                <a:cs typeface="Arial Unicode MS" pitchFamily="34" charset="-128"/>
              </a:rPr>
              <a:t>Codici ATECO</a:t>
            </a:r>
          </a:p>
        </p:txBody>
      </p:sp>
    </p:spTree>
    <p:extLst>
      <p:ext uri="{BB962C8B-B14F-4D97-AF65-F5344CB8AC3E}">
        <p14:creationId xmlns:p14="http://schemas.microsoft.com/office/powerpoint/2010/main" val="5173686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3074" name="CasellaDiTesto 10"/>
          <p:cNvSpPr txBox="1">
            <a:spLocks noChangeArrowheads="1"/>
          </p:cNvSpPr>
          <p:nvPr/>
        </p:nvSpPr>
        <p:spPr bwMode="auto">
          <a:xfrm>
            <a:off x="625475" y="395288"/>
            <a:ext cx="861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ts val="600"/>
              </a:spcBef>
              <a:buFont typeface="Arial" pitchFamily="34" charset="0"/>
              <a:buNone/>
            </a:pPr>
            <a:r>
              <a:rPr lang="it-IT" altLang="it-IT" sz="1600" b="1">
                <a:latin typeface="Arial Unicode MS" pitchFamily="34" charset="-128"/>
                <a:ea typeface="Arial Unicode MS" pitchFamily="34" charset="-128"/>
                <a:cs typeface="Arial Unicode MS" pitchFamily="34" charset="-128"/>
              </a:rPr>
              <a:t>INTERVENTI DI SOSTEGNO AD AREE TERRITORIALI COLPITE DA CRISI DIFFUSA DELLE ATTIVITA’ PRODUTTIVE</a:t>
            </a:r>
          </a:p>
        </p:txBody>
      </p:sp>
      <p:sp>
        <p:nvSpPr>
          <p:cNvPr id="4100" name="CasellaDiTesto 1"/>
          <p:cNvSpPr txBox="1">
            <a:spLocks noChangeArrowheads="1"/>
          </p:cNvSpPr>
          <p:nvPr/>
        </p:nvSpPr>
        <p:spPr bwMode="auto">
          <a:xfrm>
            <a:off x="468313" y="1738313"/>
            <a:ext cx="8145462"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ts val="600"/>
              </a:spcBef>
              <a:buFont typeface="Arial" pitchFamily="34" charset="0"/>
              <a:buNone/>
              <a:defRPr/>
            </a:pPr>
            <a:endParaRPr lang="it-IT" sz="2400" b="1" dirty="0" smtClean="0">
              <a:solidFill>
                <a:schemeClr val="accent1">
                  <a:lumMod val="75000"/>
                </a:schemeClr>
              </a:solidFill>
            </a:endParaRPr>
          </a:p>
          <a:p>
            <a:pPr>
              <a:spcBef>
                <a:spcPts val="600"/>
              </a:spcBef>
              <a:buFont typeface="Arial" pitchFamily="34" charset="0"/>
              <a:buNone/>
              <a:defRPr/>
            </a:pPr>
            <a:endParaRPr lang="it-IT" sz="2400" b="1" dirty="0">
              <a:solidFill>
                <a:schemeClr val="accent1">
                  <a:lumMod val="75000"/>
                </a:schemeClr>
              </a:solidFill>
            </a:endParaRPr>
          </a:p>
        </p:txBody>
      </p:sp>
      <p:sp>
        <p:nvSpPr>
          <p:cNvPr id="3076" name="CasellaDiTesto 42"/>
          <p:cNvSpPr txBox="1">
            <a:spLocks noChangeArrowheads="1"/>
          </p:cNvSpPr>
          <p:nvPr/>
        </p:nvSpPr>
        <p:spPr bwMode="auto">
          <a:xfrm>
            <a:off x="409575" y="1738313"/>
            <a:ext cx="14398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800"/>
              </a:lnSpc>
              <a:spcBef>
                <a:spcPct val="0"/>
              </a:spcBef>
              <a:buFontTx/>
              <a:buNone/>
            </a:pPr>
            <a:r>
              <a:rPr lang="it-IT" altLang="it-IT" sz="2200">
                <a:latin typeface="Arial Unicode MS" pitchFamily="34" charset="-128"/>
                <a:ea typeface="Arial Unicode MS" pitchFamily="34" charset="-128"/>
                <a:cs typeface="Arial Unicode MS" pitchFamily="34" charset="-128"/>
              </a:rPr>
              <a:t>ASSE</a:t>
            </a:r>
            <a:r>
              <a:rPr lang="it-IT" altLang="it-IT" sz="2200">
                <a:latin typeface="DecimaWE Rg" pitchFamily="2" charset="0"/>
                <a:ea typeface="Arial Unicode MS" pitchFamily="34" charset="-128"/>
                <a:cs typeface="Arial Unicode MS" pitchFamily="34" charset="-128"/>
              </a:rPr>
              <a:t> II</a:t>
            </a:r>
          </a:p>
        </p:txBody>
      </p:sp>
      <p:sp>
        <p:nvSpPr>
          <p:cNvPr id="6" name="Right Arrow 7"/>
          <p:cNvSpPr/>
          <p:nvPr/>
        </p:nvSpPr>
        <p:spPr bwMode="ltGray">
          <a:xfrm rot="5400000">
            <a:off x="957263" y="2046287"/>
            <a:ext cx="344488" cy="696913"/>
          </a:xfrm>
          <a:prstGeom prst="rightArrow">
            <a:avLst/>
          </a:prstGeom>
          <a:solidFill>
            <a:srgbClr val="9900FF">
              <a:alpha val="3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it-IT" dirty="0" smtClean="0">
              <a:solidFill>
                <a:schemeClr val="bg1"/>
              </a:solidFill>
              <a:latin typeface="Georgia" pitchFamily="18" charset="0"/>
            </a:endParaRPr>
          </a:p>
        </p:txBody>
      </p:sp>
      <p:sp>
        <p:nvSpPr>
          <p:cNvPr id="7" name="CasellaDiTesto 6"/>
          <p:cNvSpPr txBox="1"/>
          <p:nvPr/>
        </p:nvSpPr>
        <p:spPr>
          <a:xfrm>
            <a:off x="2363788" y="1703388"/>
            <a:ext cx="6426200" cy="414337"/>
          </a:xfrm>
          <a:prstGeom prst="rect">
            <a:avLst/>
          </a:prstGeom>
          <a:noFill/>
        </p:spPr>
        <p:txBody>
          <a:bodyPr lIns="0" tIns="0" rIns="0" bIns="0"/>
          <a:lstStyle/>
          <a:p>
            <a:pPr>
              <a:lnSpc>
                <a:spcPts val="2500"/>
              </a:lnSpc>
              <a:defRPr/>
            </a:pPr>
            <a:r>
              <a:rPr lang="it-IT" dirty="0">
                <a:latin typeface="Arial Unicode MS" panose="020B0604020202020204" pitchFamily="34" charset="-128"/>
                <a:ea typeface="Arial Unicode MS" panose="020B0604020202020204" pitchFamily="34" charset="-128"/>
                <a:cs typeface="Arial Unicode MS" panose="020B0604020202020204" pitchFamily="34" charset="-128"/>
              </a:rPr>
              <a:t>promuovere la competitività delle </a:t>
            </a:r>
            <a:r>
              <a:rPr lang="it-IT" b="1" dirty="0">
                <a:latin typeface="Arial Unicode MS" panose="020B0604020202020204" pitchFamily="34" charset="-128"/>
                <a:ea typeface="Arial Unicode MS" panose="020B0604020202020204" pitchFamily="34" charset="-128"/>
                <a:cs typeface="Arial Unicode MS" panose="020B0604020202020204" pitchFamily="34" charset="-128"/>
              </a:rPr>
              <a:t>piccole e medie imprese</a:t>
            </a:r>
          </a:p>
          <a:p>
            <a:pPr indent="-274320">
              <a:spcAft>
                <a:spcPts val="900"/>
              </a:spcAft>
              <a:defRPr/>
            </a:pP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079" name="CasellaDiTesto 8"/>
          <p:cNvSpPr txBox="1">
            <a:spLocks noChangeArrowheads="1"/>
          </p:cNvSpPr>
          <p:nvPr/>
        </p:nvSpPr>
        <p:spPr bwMode="auto">
          <a:xfrm>
            <a:off x="1316038" y="2016125"/>
            <a:ext cx="6624637"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273050">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ct val="0"/>
              </a:spcBef>
              <a:spcAft>
                <a:spcPts val="900"/>
              </a:spcAft>
              <a:buFontTx/>
              <a:buNone/>
            </a:pPr>
            <a:endParaRPr lang="it-IT" altLang="it-IT" sz="2000">
              <a:latin typeface="Georgia" pitchFamily="18" charset="0"/>
            </a:endParaRPr>
          </a:p>
        </p:txBody>
      </p:sp>
      <p:sp>
        <p:nvSpPr>
          <p:cNvPr id="3080" name="CasellaDiTesto 9"/>
          <p:cNvSpPr txBox="1">
            <a:spLocks noChangeArrowheads="1"/>
          </p:cNvSpPr>
          <p:nvPr/>
        </p:nvSpPr>
        <p:spPr bwMode="auto">
          <a:xfrm>
            <a:off x="1920875" y="2016125"/>
            <a:ext cx="60198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273050">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ct val="0"/>
              </a:spcBef>
              <a:spcAft>
                <a:spcPts val="900"/>
              </a:spcAft>
              <a:buFontTx/>
              <a:buNone/>
            </a:pPr>
            <a:endParaRPr lang="it-IT" altLang="it-IT" sz="2000">
              <a:latin typeface="Georgia" pitchFamily="18" charset="0"/>
            </a:endParaRPr>
          </a:p>
        </p:txBody>
      </p:sp>
      <p:sp>
        <p:nvSpPr>
          <p:cNvPr id="3081" name="CasellaDiTesto 10"/>
          <p:cNvSpPr txBox="1">
            <a:spLocks noChangeArrowheads="1"/>
          </p:cNvSpPr>
          <p:nvPr/>
        </p:nvSpPr>
        <p:spPr bwMode="auto">
          <a:xfrm>
            <a:off x="1770063" y="2033588"/>
            <a:ext cx="65976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273050">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ct val="0"/>
              </a:spcBef>
              <a:spcAft>
                <a:spcPts val="900"/>
              </a:spcAft>
              <a:buFontTx/>
              <a:buNone/>
            </a:pPr>
            <a:endParaRPr lang="it-IT" altLang="it-IT" sz="2000">
              <a:latin typeface="Georgia" pitchFamily="18" charset="0"/>
            </a:endParaRPr>
          </a:p>
        </p:txBody>
      </p:sp>
      <p:sp>
        <p:nvSpPr>
          <p:cNvPr id="3082" name="CasellaDiTesto 11"/>
          <p:cNvSpPr txBox="1">
            <a:spLocks noChangeArrowheads="1"/>
          </p:cNvSpPr>
          <p:nvPr/>
        </p:nvSpPr>
        <p:spPr bwMode="auto">
          <a:xfrm>
            <a:off x="2328863" y="2165350"/>
            <a:ext cx="6332537"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nSpc>
                <a:spcPts val="2200"/>
              </a:lnSpc>
              <a:spcBef>
                <a:spcPct val="0"/>
              </a:spcBef>
              <a:buFontTx/>
              <a:buNone/>
            </a:pPr>
            <a:r>
              <a:rPr lang="it-IT" altLang="it-IT" sz="1800">
                <a:latin typeface="Arial Unicode MS" pitchFamily="34" charset="-128"/>
                <a:ea typeface="Arial Unicode MS" pitchFamily="34" charset="-128"/>
                <a:cs typeface="Arial Unicode MS" pitchFamily="34" charset="-128"/>
              </a:rPr>
              <a:t>interventi di sostegno ad aree territoriali colpite da crisi diffusa delle attività produttive, finalizzati alla mitigazione degli effetti delle transizioni industriali sugli individui e sulle imprese</a:t>
            </a:r>
            <a:endParaRPr lang="it-IT" altLang="it-IT" sz="1800">
              <a:solidFill>
                <a:srgbClr val="000000"/>
              </a:solidFill>
              <a:latin typeface="Arial Unicode MS" pitchFamily="34" charset="-128"/>
              <a:ea typeface="Arial Unicode MS" pitchFamily="34" charset="-128"/>
              <a:cs typeface="Arial Unicode MS" pitchFamily="34" charset="-128"/>
            </a:endParaRPr>
          </a:p>
        </p:txBody>
      </p:sp>
      <p:sp>
        <p:nvSpPr>
          <p:cNvPr id="3083" name="Rettangolo 1"/>
          <p:cNvSpPr>
            <a:spLocks noChangeArrowheads="1"/>
          </p:cNvSpPr>
          <p:nvPr/>
        </p:nvSpPr>
        <p:spPr bwMode="auto">
          <a:xfrm>
            <a:off x="2286000" y="3074988"/>
            <a:ext cx="4572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nSpc>
                <a:spcPts val="2400"/>
              </a:lnSpc>
              <a:spcBef>
                <a:spcPct val="0"/>
              </a:spcBef>
              <a:buFontTx/>
              <a:buNone/>
            </a:pPr>
            <a:r>
              <a:rPr lang="it-IT" altLang="it-IT" sz="1800" dirty="0">
                <a:latin typeface="Arial Unicode MS" pitchFamily="34" charset="-128"/>
                <a:ea typeface="Arial Unicode MS" pitchFamily="34" charset="-128"/>
                <a:cs typeface="Arial Unicode MS" pitchFamily="34" charset="-128"/>
              </a:rPr>
              <a:t>interventi di sostegno ad aree territoriali colpite da crisi diffusa delle attività produttive</a:t>
            </a:r>
            <a:endParaRPr lang="it-IT" altLang="it-IT" sz="1800" dirty="0">
              <a:solidFill>
                <a:srgbClr val="000000"/>
              </a:solidFill>
              <a:latin typeface="Arial Unicode MS" pitchFamily="34" charset="-128"/>
              <a:ea typeface="Arial Unicode MS" pitchFamily="34" charset="-128"/>
              <a:cs typeface="Arial Unicode MS" pitchFamily="34" charset="-128"/>
            </a:endParaRPr>
          </a:p>
        </p:txBody>
      </p:sp>
      <p:sp>
        <p:nvSpPr>
          <p:cNvPr id="3084" name="CasellaDiTesto 13"/>
          <p:cNvSpPr txBox="1">
            <a:spLocks noChangeArrowheads="1"/>
          </p:cNvSpPr>
          <p:nvPr/>
        </p:nvSpPr>
        <p:spPr bwMode="auto">
          <a:xfrm>
            <a:off x="369888" y="2582863"/>
            <a:ext cx="162401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800"/>
              </a:lnSpc>
              <a:spcBef>
                <a:spcPct val="0"/>
              </a:spcBef>
              <a:buFontTx/>
              <a:buNone/>
            </a:pPr>
            <a:r>
              <a:rPr lang="it-IT" altLang="it-IT" sz="2200">
                <a:latin typeface="Arial Unicode MS" pitchFamily="34" charset="-128"/>
                <a:ea typeface="Arial Unicode MS" pitchFamily="34" charset="-128"/>
                <a:cs typeface="Arial Unicode MS" pitchFamily="34" charset="-128"/>
              </a:rPr>
              <a:t>Azione </a:t>
            </a:r>
            <a:r>
              <a:rPr lang="it-IT" altLang="it-IT" sz="2200">
                <a:solidFill>
                  <a:srgbClr val="000000"/>
                </a:solidFill>
                <a:latin typeface="Arial Unicode MS" pitchFamily="34" charset="-128"/>
                <a:ea typeface="Arial Unicode MS" pitchFamily="34" charset="-128"/>
                <a:cs typeface="Arial Unicode MS" pitchFamily="34" charset="-128"/>
              </a:rPr>
              <a:t>2.2</a:t>
            </a:r>
          </a:p>
        </p:txBody>
      </p:sp>
      <p:sp>
        <p:nvSpPr>
          <p:cNvPr id="17" name="Right Arrow 7"/>
          <p:cNvSpPr/>
          <p:nvPr/>
        </p:nvSpPr>
        <p:spPr bwMode="ltGray">
          <a:xfrm rot="5400000">
            <a:off x="981075" y="2765425"/>
            <a:ext cx="296863" cy="696913"/>
          </a:xfrm>
          <a:prstGeom prst="rightArrow">
            <a:avLst/>
          </a:prstGeom>
          <a:solidFill>
            <a:srgbClr val="9900FF">
              <a:alpha val="3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solidFill>
                <a:schemeClr val="bg1"/>
              </a:solidFill>
              <a:latin typeface="Georgia" pitchFamily="18" charset="0"/>
            </a:endParaRPr>
          </a:p>
        </p:txBody>
      </p:sp>
      <p:sp>
        <p:nvSpPr>
          <p:cNvPr id="3086" name="CasellaDiTesto 17"/>
          <p:cNvSpPr txBox="1">
            <a:spLocks noChangeArrowheads="1"/>
          </p:cNvSpPr>
          <p:nvPr/>
        </p:nvSpPr>
        <p:spPr bwMode="auto">
          <a:xfrm>
            <a:off x="39688" y="3330575"/>
            <a:ext cx="228282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800"/>
              </a:lnSpc>
              <a:spcBef>
                <a:spcPct val="0"/>
              </a:spcBef>
              <a:buFontTx/>
              <a:buNone/>
            </a:pPr>
            <a:r>
              <a:rPr lang="it-IT" altLang="it-IT" sz="2200">
                <a:latin typeface="Arial Unicode MS" pitchFamily="34" charset="-128"/>
                <a:ea typeface="Arial Unicode MS" pitchFamily="34" charset="-128"/>
                <a:cs typeface="Arial Unicode MS" pitchFamily="34" charset="-128"/>
              </a:rPr>
              <a:t>Attività 2</a:t>
            </a:r>
            <a:r>
              <a:rPr lang="it-IT" altLang="it-IT" sz="2200">
                <a:solidFill>
                  <a:srgbClr val="000000"/>
                </a:solidFill>
                <a:latin typeface="Arial Unicode MS" pitchFamily="34" charset="-128"/>
                <a:ea typeface="Arial Unicode MS" pitchFamily="34" charset="-128"/>
                <a:cs typeface="Arial Unicode MS" pitchFamily="34" charset="-128"/>
              </a:rPr>
              <a:t>.2.a</a:t>
            </a:r>
            <a:endParaRPr lang="it-IT" altLang="it-IT" sz="2200">
              <a:latin typeface="Arial Unicode MS" pitchFamily="34" charset="-128"/>
              <a:ea typeface="Arial Unicode MS" pitchFamily="34" charset="-128"/>
              <a:cs typeface="Arial Unicode MS" pitchFamily="34" charset="-128"/>
            </a:endParaRPr>
          </a:p>
        </p:txBody>
      </p:sp>
      <p:sp>
        <p:nvSpPr>
          <p:cNvPr id="19" name="Right Arrow 7"/>
          <p:cNvSpPr/>
          <p:nvPr/>
        </p:nvSpPr>
        <p:spPr bwMode="ltGray">
          <a:xfrm rot="5400000">
            <a:off x="957263" y="3587750"/>
            <a:ext cx="344487" cy="696913"/>
          </a:xfrm>
          <a:prstGeom prst="rightArrow">
            <a:avLst/>
          </a:prstGeom>
          <a:solidFill>
            <a:srgbClr val="9900FF">
              <a:alpha val="3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solidFill>
                <a:schemeClr val="bg1"/>
              </a:solidFill>
              <a:latin typeface="Georgia" pitchFamily="18" charset="0"/>
            </a:endParaRPr>
          </a:p>
        </p:txBody>
      </p:sp>
      <p:sp>
        <p:nvSpPr>
          <p:cNvPr id="3088" name="CasellaDiTesto 19"/>
          <p:cNvSpPr txBox="1">
            <a:spLocks noChangeArrowheads="1"/>
          </p:cNvSpPr>
          <p:nvPr/>
        </p:nvSpPr>
        <p:spPr bwMode="auto">
          <a:xfrm>
            <a:off x="268288" y="4384675"/>
            <a:ext cx="1639887"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763">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800"/>
              </a:lnSpc>
              <a:spcBef>
                <a:spcPct val="0"/>
              </a:spcBef>
              <a:buFontTx/>
              <a:buNone/>
            </a:pPr>
            <a:r>
              <a:rPr lang="it-IT" altLang="it-IT" sz="2200">
                <a:latin typeface="Arial Unicode MS" pitchFamily="34" charset="-128"/>
                <a:ea typeface="Arial Unicode MS" pitchFamily="34" charset="-128"/>
                <a:cs typeface="Arial Unicode MS" pitchFamily="34" charset="-128"/>
              </a:rPr>
              <a:t>Linea</a:t>
            </a:r>
          </a:p>
          <a:p>
            <a:pPr algn="ctr">
              <a:lnSpc>
                <a:spcPts val="2800"/>
              </a:lnSpc>
              <a:spcBef>
                <a:spcPct val="0"/>
              </a:spcBef>
              <a:buFontTx/>
              <a:buNone/>
            </a:pPr>
            <a:r>
              <a:rPr lang="it-IT" altLang="it-IT" sz="2200">
                <a:latin typeface="Arial Unicode MS" pitchFamily="34" charset="-128"/>
                <a:ea typeface="Arial Unicode MS" pitchFamily="34" charset="-128"/>
                <a:cs typeface="Arial Unicode MS" pitchFamily="34" charset="-128"/>
              </a:rPr>
              <a:t>di intervento</a:t>
            </a:r>
          </a:p>
        </p:txBody>
      </p:sp>
      <p:sp>
        <p:nvSpPr>
          <p:cNvPr id="3089" name="Rettangolo 2"/>
          <p:cNvSpPr>
            <a:spLocks noChangeArrowheads="1"/>
          </p:cNvSpPr>
          <p:nvPr/>
        </p:nvSpPr>
        <p:spPr bwMode="auto">
          <a:xfrm>
            <a:off x="2371725" y="4519613"/>
            <a:ext cx="6705600"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73050">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spcBef>
                <a:spcPts val="600"/>
              </a:spcBef>
              <a:buFontTx/>
              <a:buNone/>
            </a:pPr>
            <a:r>
              <a:rPr lang="it-IT" altLang="it-IT" sz="1600" b="1" dirty="0">
                <a:latin typeface="Arial Unicode MS" pitchFamily="34" charset="-128"/>
                <a:ea typeface="Arial Unicode MS" pitchFamily="34" charset="-128"/>
                <a:cs typeface="Arial Unicode MS" pitchFamily="34" charset="-128"/>
              </a:rPr>
              <a:t>2.2.a.1 Interventi nell’Area di crisi dell’Isontino – Bando DGR 579/2017</a:t>
            </a:r>
          </a:p>
          <a:p>
            <a:pPr>
              <a:spcBef>
                <a:spcPct val="0"/>
              </a:spcBef>
              <a:spcAft>
                <a:spcPts val="600"/>
              </a:spcAft>
              <a:buFontTx/>
              <a:buNone/>
            </a:pPr>
            <a:endParaRPr lang="it-IT" altLang="it-IT" sz="1600" b="1" dirty="0" smtClean="0">
              <a:latin typeface="Arial Unicode MS" pitchFamily="34" charset="-128"/>
              <a:ea typeface="Arial Unicode MS" pitchFamily="34" charset="-128"/>
              <a:cs typeface="Arial Unicode MS" pitchFamily="34" charset="-128"/>
            </a:endParaRPr>
          </a:p>
          <a:p>
            <a:pPr>
              <a:spcBef>
                <a:spcPct val="0"/>
              </a:spcBef>
              <a:spcAft>
                <a:spcPts val="600"/>
              </a:spcAft>
              <a:buFontTx/>
              <a:buNone/>
            </a:pPr>
            <a:r>
              <a:rPr lang="it-IT" altLang="it-IT" sz="1600" b="1" dirty="0" smtClean="0">
                <a:latin typeface="Arial Unicode MS" pitchFamily="34" charset="-128"/>
                <a:ea typeface="Arial Unicode MS" pitchFamily="34" charset="-128"/>
                <a:cs typeface="Arial Unicode MS" pitchFamily="34" charset="-128"/>
              </a:rPr>
              <a:t>2.2.a.3 </a:t>
            </a:r>
            <a:r>
              <a:rPr lang="it-IT" altLang="it-IT" sz="1600" b="1" dirty="0">
                <a:latin typeface="Arial Unicode MS" pitchFamily="34" charset="-128"/>
                <a:ea typeface="Arial Unicode MS" pitchFamily="34" charset="-128"/>
                <a:cs typeface="Arial Unicode MS" pitchFamily="34" charset="-128"/>
              </a:rPr>
              <a:t>Interventi nell’Area di crisi della Sedia – Bando DGR 650/2017</a:t>
            </a:r>
          </a:p>
        </p:txBody>
      </p:sp>
      <p:cxnSp>
        <p:nvCxnSpPr>
          <p:cNvPr id="22" name="Connettore 1 21"/>
          <p:cNvCxnSpPr>
            <a:stCxn id="3088" idx="3"/>
          </p:cNvCxnSpPr>
          <p:nvPr/>
        </p:nvCxnSpPr>
        <p:spPr>
          <a:xfrm flipV="1">
            <a:off x="1908175" y="4676775"/>
            <a:ext cx="503238" cy="142875"/>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nettore 1 23"/>
          <p:cNvCxnSpPr/>
          <p:nvPr/>
        </p:nvCxnSpPr>
        <p:spPr>
          <a:xfrm>
            <a:off x="1936750" y="5132388"/>
            <a:ext cx="474663" cy="122237"/>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Connettore 1 31"/>
          <p:cNvCxnSpPr/>
          <p:nvPr/>
        </p:nvCxnSpPr>
        <p:spPr>
          <a:xfrm>
            <a:off x="2132013" y="2062163"/>
            <a:ext cx="65706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a:off x="2132013" y="3043238"/>
            <a:ext cx="65706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2209800" y="4108450"/>
            <a:ext cx="6570663"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4098" name="Rettangolo 1"/>
          <p:cNvSpPr>
            <a:spLocks noChangeArrowheads="1"/>
          </p:cNvSpPr>
          <p:nvPr/>
        </p:nvSpPr>
        <p:spPr bwMode="auto">
          <a:xfrm>
            <a:off x="746125" y="649288"/>
            <a:ext cx="779145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just">
              <a:spcBef>
                <a:spcPct val="0"/>
              </a:spcBef>
              <a:buFontTx/>
              <a:buNone/>
            </a:pPr>
            <a:r>
              <a:rPr lang="it-IT" altLang="it-IT" sz="1800" b="1" dirty="0">
                <a:latin typeface="DecimaWE Rg" pitchFamily="2" charset="0"/>
              </a:rPr>
              <a:t>		</a:t>
            </a:r>
            <a:endParaRPr lang="it-IT" altLang="it-IT" sz="1800" b="1" dirty="0" smtClean="0">
              <a:latin typeface="DecimaWE Rg" pitchFamily="2" charset="0"/>
            </a:endParaRPr>
          </a:p>
          <a:p>
            <a:pPr algn="just">
              <a:spcBef>
                <a:spcPct val="0"/>
              </a:spcBef>
              <a:buFontTx/>
              <a:buNone/>
            </a:pPr>
            <a:r>
              <a:rPr lang="it-IT" altLang="it-IT" sz="1600" b="1" dirty="0" smtClean="0">
                <a:latin typeface="Arial Unicode MS" pitchFamily="34" charset="-128"/>
                <a:ea typeface="Arial Unicode MS" pitchFamily="34" charset="-128"/>
                <a:cs typeface="Arial Unicode MS" pitchFamily="34" charset="-128"/>
              </a:rPr>
              <a:t>Micro</a:t>
            </a:r>
            <a:r>
              <a:rPr lang="it-IT" altLang="it-IT" sz="1600" b="1" dirty="0">
                <a:latin typeface="Arial Unicode MS" pitchFamily="34" charset="-128"/>
                <a:ea typeface="Arial Unicode MS" pitchFamily="34" charset="-128"/>
                <a:cs typeface="Arial Unicode MS" pitchFamily="34" charset="-128"/>
              </a:rPr>
              <a:t>, piccole e medie imprese </a:t>
            </a:r>
            <a:r>
              <a:rPr lang="it-IT" altLang="it-IT" sz="1600" dirty="0">
                <a:latin typeface="Arial Unicode MS" pitchFamily="34" charset="-128"/>
                <a:ea typeface="Arial Unicode MS" pitchFamily="34" charset="-128"/>
                <a:cs typeface="Arial Unicode MS" pitchFamily="34" charset="-128"/>
              </a:rPr>
              <a:t>già localizzate o di nuovo insediamento nell’Area di crisi dell’Isontino. Rientrano nell’area i seguenti comuni individuati con DGR 933/2015: </a:t>
            </a:r>
            <a:r>
              <a:rPr lang="it-IT" altLang="it-IT" sz="1600" b="1" dirty="0">
                <a:latin typeface="Arial Unicode MS" pitchFamily="34" charset="-128"/>
                <a:ea typeface="Arial Unicode MS" pitchFamily="34" charset="-128"/>
                <a:cs typeface="Arial Unicode MS" pitchFamily="34" charset="-128"/>
              </a:rPr>
              <a:t>Capriva del Friuli, Farra d’Isonzo, Fogliano Redipuglia, Gorizia, Gradisca d’Isonzo, Grado, Monfalcone, Moraro, Mossa, Romans d’Isonzo, Ronchi dei Legionari, Sagrado, San Canzian d’Isonzo, San Lorenzo Isontino, San Pier d’Isonzo, Savogna d’Isonzo, Staranzano, Turriaco, Villesse</a:t>
            </a:r>
            <a:r>
              <a:rPr lang="it-IT" altLang="it-IT" sz="1600" dirty="0" smtClean="0">
                <a:latin typeface="Arial Unicode MS" pitchFamily="34" charset="-128"/>
                <a:ea typeface="Arial Unicode MS" pitchFamily="34" charset="-128"/>
                <a:cs typeface="Arial Unicode MS" pitchFamily="34" charset="-128"/>
              </a:rPr>
              <a:t>.</a:t>
            </a:r>
          </a:p>
          <a:p>
            <a:pPr algn="just">
              <a:spcBef>
                <a:spcPct val="0"/>
              </a:spcBef>
              <a:buNone/>
            </a:pPr>
            <a:endParaRPr lang="it-IT" altLang="it-IT" sz="1600" dirty="0" smtClean="0">
              <a:latin typeface="Arial Unicode MS" pitchFamily="34" charset="-128"/>
              <a:ea typeface="Arial Unicode MS" pitchFamily="34" charset="-128"/>
              <a:cs typeface="Arial Unicode MS" pitchFamily="34" charset="-128"/>
            </a:endParaRPr>
          </a:p>
          <a:p>
            <a:pPr algn="just">
              <a:spcBef>
                <a:spcPct val="0"/>
              </a:spcBef>
              <a:buNone/>
            </a:pPr>
            <a:r>
              <a:rPr lang="it-IT" altLang="it-IT" sz="1600" dirty="0">
                <a:latin typeface="Arial Unicode MS" pitchFamily="34" charset="-128"/>
                <a:ea typeface="Arial Unicode MS" pitchFamily="34" charset="-128"/>
                <a:cs typeface="Arial Unicode MS" pitchFamily="34" charset="-128"/>
              </a:rPr>
              <a:t>Possono presentare domanda di contributo anche le imprese che non abbiano la sede o l’unità operativa attiva localizzata in area di crisi. L’apertura della sede o dell’unità operativa deve intervenire </a:t>
            </a:r>
            <a:r>
              <a:rPr lang="it-IT" altLang="it-IT" sz="1600" u="sng" dirty="0">
                <a:latin typeface="Arial Unicode MS" pitchFamily="34" charset="-128"/>
                <a:ea typeface="Arial Unicode MS" pitchFamily="34" charset="-128"/>
                <a:cs typeface="Arial Unicode MS" pitchFamily="34" charset="-128"/>
              </a:rPr>
              <a:t>prima</a:t>
            </a:r>
            <a:r>
              <a:rPr lang="it-IT" altLang="it-IT" sz="1600" dirty="0">
                <a:latin typeface="Arial Unicode MS" pitchFamily="34" charset="-128"/>
                <a:ea typeface="Arial Unicode MS" pitchFamily="34" charset="-128"/>
                <a:cs typeface="Arial Unicode MS" pitchFamily="34" charset="-128"/>
              </a:rPr>
              <a:t> dell’avvio del progetto</a:t>
            </a:r>
            <a:r>
              <a:rPr lang="it-IT" altLang="it-IT" sz="1800" dirty="0">
                <a:latin typeface="Arial Unicode MS" pitchFamily="34" charset="-128"/>
                <a:ea typeface="Arial Unicode MS" pitchFamily="34" charset="-128"/>
                <a:cs typeface="Arial Unicode MS" pitchFamily="34" charset="-128"/>
              </a:rPr>
              <a:t>.</a:t>
            </a:r>
          </a:p>
          <a:p>
            <a:pPr algn="just">
              <a:spcBef>
                <a:spcPct val="0"/>
              </a:spcBef>
              <a:buNone/>
            </a:pPr>
            <a:endParaRPr lang="it-IT" altLang="it-IT" sz="1600" dirty="0" smtClean="0">
              <a:latin typeface="Arial Unicode MS" pitchFamily="34" charset="-128"/>
              <a:ea typeface="Arial Unicode MS" pitchFamily="34" charset="-128"/>
              <a:cs typeface="Arial Unicode MS" pitchFamily="34" charset="-128"/>
            </a:endParaRPr>
          </a:p>
          <a:p>
            <a:pPr algn="just">
              <a:spcBef>
                <a:spcPct val="0"/>
              </a:spcBef>
              <a:buNone/>
            </a:pPr>
            <a:r>
              <a:rPr lang="it-IT" altLang="it-IT" sz="1600" dirty="0" smtClean="0">
                <a:latin typeface="Arial Unicode MS" pitchFamily="34" charset="-128"/>
                <a:ea typeface="Arial Unicode MS" pitchFamily="34" charset="-128"/>
                <a:cs typeface="Arial Unicode MS" pitchFamily="34" charset="-128"/>
              </a:rPr>
              <a:t>Per </a:t>
            </a:r>
            <a:r>
              <a:rPr lang="it-IT" altLang="it-IT" sz="1600" dirty="0">
                <a:latin typeface="Arial Unicode MS" pitchFamily="34" charset="-128"/>
                <a:ea typeface="Arial Unicode MS" pitchFamily="34" charset="-128"/>
                <a:cs typeface="Arial Unicode MS" pitchFamily="34" charset="-128"/>
              </a:rPr>
              <a:t>l’iniziativa </a:t>
            </a: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investimenti nel settore della nautica da diporto e nel suo indotto </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i beneficiari </a:t>
            </a: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devono appartenere </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a tale </a:t>
            </a: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settore </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o al </a:t>
            </a: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relativo indotto</a:t>
            </a:r>
          </a:p>
          <a:p>
            <a:pPr algn="just">
              <a:spcBef>
                <a:spcPct val="0"/>
              </a:spcBef>
              <a:buNone/>
            </a:pP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Per l’iniziativa </a:t>
            </a:r>
            <a:r>
              <a:rPr lang="it-IT" sz="1600" dirty="0">
                <a:latin typeface="Arial Unicode MS" panose="020B0604020202020204" pitchFamily="34" charset="-128"/>
                <a:ea typeface="Arial Unicode MS" panose="020B0604020202020204" pitchFamily="34" charset="-128"/>
                <a:cs typeface="Arial Unicode MS" panose="020B0604020202020204" pitchFamily="34" charset="-128"/>
              </a:rPr>
              <a:t>consulenze a favore delle PMI </a:t>
            </a:r>
            <a:r>
              <a:rPr lang="it-IT" sz="1600" dirty="0" smtClean="0">
                <a:latin typeface="Arial Unicode MS" panose="020B0604020202020204" pitchFamily="34" charset="-128"/>
                <a:ea typeface="Arial Unicode MS" panose="020B0604020202020204" pitchFamily="34" charset="-128"/>
                <a:cs typeface="Arial Unicode MS" panose="020B0604020202020204" pitchFamily="34" charset="-128"/>
              </a:rPr>
              <a:t>industriali è necessario appartenere al settore manifatturiero (Sezione C  dei codici ISTA ATECO 2007)</a:t>
            </a:r>
            <a:endParaRPr lang="it-IT" sz="16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spcBef>
                <a:spcPct val="0"/>
              </a:spcBef>
              <a:buFontTx/>
              <a:buNone/>
            </a:pPr>
            <a:endParaRPr lang="it-IT" altLang="it-IT" sz="1600" dirty="0">
              <a:latin typeface="Arial Unicode MS" pitchFamily="34" charset="-128"/>
              <a:ea typeface="Arial Unicode MS" pitchFamily="34" charset="-128"/>
              <a:cs typeface="Arial Unicode MS" pitchFamily="34" charset="-128"/>
            </a:endParaRPr>
          </a:p>
          <a:p>
            <a:pPr algn="just">
              <a:spcBef>
                <a:spcPct val="0"/>
              </a:spcBef>
              <a:buFontTx/>
              <a:buNone/>
            </a:pPr>
            <a:endParaRPr lang="it-IT" altLang="it-IT" sz="1800" b="1" dirty="0">
              <a:latin typeface="DecimaWE Rg" pitchFamily="2" charset="0"/>
              <a:ea typeface="Arial Unicode MS" pitchFamily="34" charset="-128"/>
              <a:cs typeface="Arial Unicode MS" pitchFamily="34" charset="-128"/>
            </a:endParaRPr>
          </a:p>
          <a:p>
            <a:pPr algn="just">
              <a:spcBef>
                <a:spcPct val="0"/>
              </a:spcBef>
              <a:buFontTx/>
              <a:buNone/>
            </a:pPr>
            <a:endParaRPr lang="it-IT" altLang="it-IT" sz="1800" b="1" dirty="0">
              <a:latin typeface="DecimaWE Rg" pitchFamily="2" charset="0"/>
              <a:ea typeface="Arial Unicode MS" pitchFamily="34" charset="-128"/>
              <a:cs typeface="Arial Unicode MS" pitchFamily="34" charset="-128"/>
            </a:endParaRPr>
          </a:p>
        </p:txBody>
      </p:sp>
      <p:sp>
        <p:nvSpPr>
          <p:cNvPr id="5" name="Rettangolo arrotondato 4"/>
          <p:cNvSpPr/>
          <p:nvPr/>
        </p:nvSpPr>
        <p:spPr bwMode="ltGray">
          <a:xfrm>
            <a:off x="684213" y="4827852"/>
            <a:ext cx="7991475" cy="1185863"/>
          </a:xfrm>
          <a:prstGeom prst="roundRect">
            <a:avLst>
              <a:gd name="adj" fmla="val 21858"/>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noFill/>
              <a:latin typeface="Georgia" pitchFamily="18" charset="0"/>
            </a:endParaRPr>
          </a:p>
        </p:txBody>
      </p:sp>
      <p:sp>
        <p:nvSpPr>
          <p:cNvPr id="4100" name="CasellaDiTesto 8"/>
          <p:cNvSpPr txBox="1">
            <a:spLocks noChangeArrowheads="1"/>
          </p:cNvSpPr>
          <p:nvPr/>
        </p:nvSpPr>
        <p:spPr bwMode="auto">
          <a:xfrm>
            <a:off x="884238" y="5516563"/>
            <a:ext cx="16240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nSpc>
                <a:spcPts val="2700"/>
              </a:lnSpc>
              <a:spcBef>
                <a:spcPct val="0"/>
              </a:spcBef>
              <a:spcAft>
                <a:spcPts val="600"/>
              </a:spcAft>
              <a:buFontTx/>
              <a:buNone/>
            </a:pPr>
            <a:r>
              <a:rPr lang="it-IT" altLang="it-IT" sz="2400"/>
              <a:t>ST/F≤30%</a:t>
            </a:r>
          </a:p>
        </p:txBody>
      </p:sp>
      <p:grpSp>
        <p:nvGrpSpPr>
          <p:cNvPr id="4101" name="Gruppo 9"/>
          <p:cNvGrpSpPr>
            <a:grpSpLocks/>
          </p:cNvGrpSpPr>
          <p:nvPr/>
        </p:nvGrpSpPr>
        <p:grpSpPr bwMode="auto">
          <a:xfrm>
            <a:off x="2347913" y="5281613"/>
            <a:ext cx="1343025" cy="539750"/>
            <a:chOff x="2735417" y="5409280"/>
            <a:chExt cx="1536676" cy="540000"/>
          </a:xfrm>
        </p:grpSpPr>
        <p:sp>
          <p:nvSpPr>
            <p:cNvPr id="11" name="Rettangolo 10"/>
            <p:cNvSpPr/>
            <p:nvPr/>
          </p:nvSpPr>
          <p:spPr bwMode="ltGray">
            <a:xfrm>
              <a:off x="2855300" y="5696750"/>
              <a:ext cx="648455" cy="252530"/>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12" name="Rettangolo 11"/>
            <p:cNvSpPr/>
            <p:nvPr/>
          </p:nvSpPr>
          <p:spPr bwMode="ltGray">
            <a:xfrm>
              <a:off x="3623637" y="5409280"/>
              <a:ext cx="648456" cy="540000"/>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4114" name="CasellaDiTesto 12"/>
            <p:cNvSpPr txBox="1">
              <a:spLocks noChangeArrowheads="1"/>
            </p:cNvSpPr>
            <p:nvPr/>
          </p:nvSpPr>
          <p:spPr bwMode="auto">
            <a:xfrm>
              <a:off x="3011574" y="5637498"/>
              <a:ext cx="360040"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1600">
                  <a:solidFill>
                    <a:schemeClr val="bg1"/>
                  </a:solidFill>
                </a:rPr>
                <a:t>ST</a:t>
              </a:r>
            </a:p>
          </p:txBody>
        </p:sp>
        <p:cxnSp>
          <p:nvCxnSpPr>
            <p:cNvPr id="14" name="Connettore 1 13"/>
            <p:cNvCxnSpPr>
              <a:endCxn id="12" idx="3"/>
            </p:cNvCxnSpPr>
            <p:nvPr/>
          </p:nvCxnSpPr>
          <p:spPr>
            <a:xfrm flipV="1">
              <a:off x="2855300" y="5679280"/>
              <a:ext cx="1416793" cy="9529"/>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4116" name="CasellaDiTesto 14"/>
            <p:cNvSpPr txBox="1">
              <a:spLocks noChangeArrowheads="1"/>
            </p:cNvSpPr>
            <p:nvPr/>
          </p:nvSpPr>
          <p:spPr bwMode="auto">
            <a:xfrm>
              <a:off x="3792545" y="5548515"/>
              <a:ext cx="360040"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2400">
                  <a:solidFill>
                    <a:schemeClr val="bg1"/>
                  </a:solidFill>
                </a:rPr>
                <a:t>F</a:t>
              </a:r>
            </a:p>
          </p:txBody>
        </p:sp>
        <p:cxnSp>
          <p:nvCxnSpPr>
            <p:cNvPr id="16" name="Connettore 2 15"/>
            <p:cNvCxnSpPr/>
            <p:nvPr/>
          </p:nvCxnSpPr>
          <p:spPr>
            <a:xfrm>
              <a:off x="2735417" y="5722162"/>
              <a:ext cx="0" cy="2160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102" name="CasellaDiTesto 16"/>
          <p:cNvSpPr txBox="1">
            <a:spLocks noChangeArrowheads="1"/>
          </p:cNvSpPr>
          <p:nvPr/>
        </p:nvSpPr>
        <p:spPr bwMode="auto">
          <a:xfrm>
            <a:off x="4284663" y="5526088"/>
            <a:ext cx="1582737"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nSpc>
                <a:spcPts val="2700"/>
              </a:lnSpc>
              <a:spcBef>
                <a:spcPct val="0"/>
              </a:spcBef>
              <a:spcAft>
                <a:spcPts val="600"/>
              </a:spcAft>
              <a:buFontTx/>
              <a:buNone/>
            </a:pPr>
            <a:r>
              <a:rPr lang="it-IT" altLang="it-IT" sz="2400"/>
              <a:t>CN/ST≥20%</a:t>
            </a:r>
          </a:p>
        </p:txBody>
      </p:sp>
      <p:grpSp>
        <p:nvGrpSpPr>
          <p:cNvPr id="4103" name="Gruppo 17"/>
          <p:cNvGrpSpPr>
            <a:grpSpLocks/>
          </p:cNvGrpSpPr>
          <p:nvPr/>
        </p:nvGrpSpPr>
        <p:grpSpPr bwMode="auto">
          <a:xfrm>
            <a:off x="5999163" y="5189538"/>
            <a:ext cx="1423987" cy="655637"/>
            <a:chOff x="6528091" y="5396966"/>
            <a:chExt cx="1560427" cy="568092"/>
          </a:xfrm>
        </p:grpSpPr>
        <p:sp>
          <p:nvSpPr>
            <p:cNvPr id="19" name="Rettangolo 18"/>
            <p:cNvSpPr/>
            <p:nvPr/>
          </p:nvSpPr>
          <p:spPr bwMode="ltGray">
            <a:xfrm>
              <a:off x="6670739" y="5769733"/>
              <a:ext cx="648873" cy="178818"/>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20" name="Rettangolo 19"/>
            <p:cNvSpPr/>
            <p:nvPr/>
          </p:nvSpPr>
          <p:spPr bwMode="ltGray">
            <a:xfrm>
              <a:off x="7439645" y="5396966"/>
              <a:ext cx="648873" cy="540581"/>
            </a:xfrm>
            <a:prstGeom prst="rect">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err="1">
                <a:solidFill>
                  <a:schemeClr val="bg1"/>
                </a:solidFill>
                <a:latin typeface="Georgia" pitchFamily="18" charset="0"/>
              </a:endParaRPr>
            </a:p>
          </p:txBody>
        </p:sp>
        <p:sp>
          <p:nvSpPr>
            <p:cNvPr id="4108" name="CasellaDiTesto 20"/>
            <p:cNvSpPr txBox="1">
              <a:spLocks noChangeArrowheads="1"/>
            </p:cNvSpPr>
            <p:nvPr/>
          </p:nvSpPr>
          <p:spPr bwMode="auto">
            <a:xfrm>
              <a:off x="6827998" y="5660809"/>
              <a:ext cx="360040"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1600">
                  <a:solidFill>
                    <a:schemeClr val="bg1"/>
                  </a:solidFill>
                </a:rPr>
                <a:t>CN</a:t>
              </a:r>
            </a:p>
          </p:txBody>
        </p:sp>
        <p:cxnSp>
          <p:nvCxnSpPr>
            <p:cNvPr id="22" name="Connettore 1 21"/>
            <p:cNvCxnSpPr/>
            <p:nvPr/>
          </p:nvCxnSpPr>
          <p:spPr>
            <a:xfrm flipV="1">
              <a:off x="6670739" y="5761480"/>
              <a:ext cx="1417779" cy="5502"/>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4110" name="CasellaDiTesto 22"/>
            <p:cNvSpPr txBox="1">
              <a:spLocks noChangeArrowheads="1"/>
            </p:cNvSpPr>
            <p:nvPr/>
          </p:nvSpPr>
          <p:spPr bwMode="auto">
            <a:xfrm>
              <a:off x="7499820" y="5524326"/>
              <a:ext cx="528564" cy="30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ctr">
                <a:lnSpc>
                  <a:spcPts val="2700"/>
                </a:lnSpc>
                <a:spcBef>
                  <a:spcPct val="0"/>
                </a:spcBef>
                <a:spcAft>
                  <a:spcPts val="600"/>
                </a:spcAft>
                <a:buFontTx/>
                <a:buNone/>
              </a:pPr>
              <a:r>
                <a:rPr lang="it-IT" altLang="it-IT" sz="2400">
                  <a:solidFill>
                    <a:schemeClr val="bg1"/>
                  </a:solidFill>
                </a:rPr>
                <a:t>ST</a:t>
              </a:r>
            </a:p>
          </p:txBody>
        </p:sp>
        <p:cxnSp>
          <p:nvCxnSpPr>
            <p:cNvPr id="24" name="Connettore 2 23"/>
            <p:cNvCxnSpPr/>
            <p:nvPr/>
          </p:nvCxnSpPr>
          <p:spPr>
            <a:xfrm flipV="1">
              <a:off x="6528091" y="5516636"/>
              <a:ext cx="0" cy="21595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5" name="Rettangolo 24"/>
          <p:cNvSpPr/>
          <p:nvPr/>
        </p:nvSpPr>
        <p:spPr>
          <a:xfrm>
            <a:off x="746125" y="4806156"/>
            <a:ext cx="7483475" cy="646113"/>
          </a:xfrm>
          <a:prstGeom prst="rect">
            <a:avLst/>
          </a:prstGeom>
        </p:spPr>
        <p:txBody>
          <a:bodyPr>
            <a:spAutoFit/>
          </a:bodyPr>
          <a:lstStyle/>
          <a:p>
            <a:pPr algn="just">
              <a:defRPr/>
            </a:pPr>
            <a:r>
              <a:rPr lang="it-IT" b="1" dirty="0" smtClean="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CAPACITÀ ECON-FINANZIARIA: </a:t>
            </a:r>
            <a:r>
              <a:rPr lang="it-IT"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Spesa Tot. rapportata al Fatturato o al Capitale Netto</a:t>
            </a:r>
          </a:p>
        </p:txBody>
      </p:sp>
      <p:sp>
        <p:nvSpPr>
          <p:cNvPr id="4105" name="TextBox 5"/>
          <p:cNvSpPr txBox="1">
            <a:spLocks noChangeArrowheads="1"/>
          </p:cNvSpPr>
          <p:nvPr/>
        </p:nvSpPr>
        <p:spPr bwMode="auto">
          <a:xfrm>
            <a:off x="5362575" y="258763"/>
            <a:ext cx="36369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beneficiari </a:t>
            </a:r>
            <a:r>
              <a:rPr lang="it-IT" altLang="it-IT" b="1" dirty="0">
                <a:solidFill>
                  <a:srgbClr val="A32020"/>
                </a:solidFill>
                <a:latin typeface="Arial Unicode MS" pitchFamily="34" charset="-128"/>
                <a:ea typeface="Arial Unicode MS" pitchFamily="34" charset="-128"/>
                <a:cs typeface="Arial Unicode MS" pitchFamily="34" charset="-128"/>
              </a:rPr>
              <a:t>- </a:t>
            </a:r>
            <a:r>
              <a:rPr lang="it-IT" altLang="it-IT" sz="1800" b="1" dirty="0">
                <a:solidFill>
                  <a:srgbClr val="A32020"/>
                </a:solidFill>
                <a:latin typeface="Arial Unicode MS" pitchFamily="34" charset="-128"/>
                <a:ea typeface="Arial Unicode MS" pitchFamily="34" charset="-128"/>
                <a:cs typeface="Arial Unicode MS" pitchFamily="34" charset="-128"/>
              </a:rPr>
              <a:t>Isontino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3000" r="-3000"/>
          </a:stretch>
        </a:blipFill>
        <a:effectLst/>
      </p:bgPr>
    </p:bg>
    <p:spTree>
      <p:nvGrpSpPr>
        <p:cNvPr id="1" name=""/>
        <p:cNvGrpSpPr/>
        <p:nvPr/>
      </p:nvGrpSpPr>
      <p:grpSpPr>
        <a:xfrm>
          <a:off x="0" y="0"/>
          <a:ext cx="0" cy="0"/>
          <a:chOff x="0" y="0"/>
          <a:chExt cx="0" cy="0"/>
        </a:xfrm>
      </p:grpSpPr>
      <p:sp>
        <p:nvSpPr>
          <p:cNvPr id="26" name="Rettangolo 25"/>
          <p:cNvSpPr/>
          <p:nvPr/>
        </p:nvSpPr>
        <p:spPr>
          <a:xfrm>
            <a:off x="1547813" y="1700213"/>
            <a:ext cx="6840537" cy="2401887"/>
          </a:xfrm>
          <a:prstGeom prst="rect">
            <a:avLst/>
          </a:prstGeom>
        </p:spPr>
        <p:txBody>
          <a:bodyPr>
            <a:spAutoFit/>
          </a:bodyPr>
          <a:lstStyle/>
          <a:p>
            <a:pPr marL="285750" indent="-285750">
              <a:buFont typeface="Wingdings" panose="05000000000000000000" pitchFamily="2" charset="2"/>
              <a:buChar char="ü"/>
              <a:defRPr/>
            </a:pPr>
            <a:endParaRPr lang="it-IT"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Font typeface="Wingdings" panose="05000000000000000000" pitchFamily="2" charset="2"/>
              <a:buChar char="ü"/>
              <a:defRPr/>
            </a:pPr>
            <a:r>
              <a:rPr lang="it-IT"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INVESTIMENTI nel </a:t>
            </a:r>
            <a:r>
              <a:rPr lang="it-IT" sz="2400" b="1" dirty="0">
                <a:latin typeface="Arial Unicode MS" panose="020B0604020202020204" pitchFamily="34" charset="-128"/>
                <a:ea typeface="Arial Unicode MS" panose="020B0604020202020204" pitchFamily="34" charset="-128"/>
                <a:cs typeface="Arial Unicode MS" panose="020B0604020202020204" pitchFamily="34" charset="-128"/>
              </a:rPr>
              <a:t>settore della </a:t>
            </a:r>
            <a:r>
              <a:rPr lang="it-IT" sz="2400" b="1" u="sng" dirty="0">
                <a:latin typeface="Arial Unicode MS" panose="020B0604020202020204" pitchFamily="34" charset="-128"/>
                <a:ea typeface="Arial Unicode MS" panose="020B0604020202020204" pitchFamily="34" charset="-128"/>
                <a:cs typeface="Arial Unicode MS" panose="020B0604020202020204" pitchFamily="34" charset="-128"/>
              </a:rPr>
              <a:t>nautica da diporto </a:t>
            </a:r>
            <a:r>
              <a:rPr lang="it-IT" sz="2400" b="1" dirty="0">
                <a:latin typeface="Arial Unicode MS" panose="020B0604020202020204" pitchFamily="34" charset="-128"/>
                <a:ea typeface="Arial Unicode MS" panose="020B0604020202020204" pitchFamily="34" charset="-128"/>
                <a:cs typeface="Arial Unicode MS" panose="020B0604020202020204" pitchFamily="34" charset="-128"/>
              </a:rPr>
              <a:t>e nel suo </a:t>
            </a:r>
            <a:r>
              <a:rPr lang="it-IT" sz="2400" b="1" u="sng" dirty="0">
                <a:latin typeface="Arial Unicode MS" panose="020B0604020202020204" pitchFamily="34" charset="-128"/>
                <a:ea typeface="Arial Unicode MS" panose="020B0604020202020204" pitchFamily="34" charset="-128"/>
                <a:cs typeface="Arial Unicode MS" panose="020B0604020202020204" pitchFamily="34" charset="-128"/>
              </a:rPr>
              <a:t>indotto</a:t>
            </a:r>
          </a:p>
          <a:p>
            <a:pPr marL="285750" indent="-285750">
              <a:buFont typeface="Wingdings" panose="05000000000000000000" pitchFamily="2" charset="2"/>
              <a:buChar char="ü"/>
              <a:defRPr/>
            </a:pPr>
            <a:endParaRPr lang="it-IT" sz="24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Font typeface="Wingdings" panose="05000000000000000000" pitchFamily="2" charset="2"/>
              <a:buChar char="ü"/>
              <a:defRPr/>
            </a:pPr>
            <a:r>
              <a:rPr lang="it-IT"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CONSULENZE </a:t>
            </a:r>
            <a:r>
              <a:rPr lang="it-IT" sz="2400" b="1" dirty="0">
                <a:latin typeface="Arial Unicode MS" panose="020B0604020202020204" pitchFamily="34" charset="-128"/>
                <a:ea typeface="Arial Unicode MS" panose="020B0604020202020204" pitchFamily="34" charset="-128"/>
                <a:cs typeface="Arial Unicode MS" panose="020B0604020202020204" pitchFamily="34" charset="-128"/>
              </a:rPr>
              <a:t>a favore delle </a:t>
            </a:r>
            <a:r>
              <a:rPr lang="it-IT" sz="2400" b="1" u="sng" dirty="0">
                <a:latin typeface="Arial Unicode MS" panose="020B0604020202020204" pitchFamily="34" charset="-128"/>
                <a:ea typeface="Arial Unicode MS" panose="020B0604020202020204" pitchFamily="34" charset="-128"/>
                <a:cs typeface="Arial Unicode MS" panose="020B0604020202020204" pitchFamily="34" charset="-128"/>
              </a:rPr>
              <a:t>PMI industriali</a:t>
            </a:r>
          </a:p>
          <a:p>
            <a:pPr marL="285750" indent="-285750">
              <a:buFont typeface="Wingdings" panose="05000000000000000000" pitchFamily="2" charset="2"/>
              <a:buChar char="ü"/>
              <a:defRPr/>
            </a:pPr>
            <a:endParaRPr lang="it-IT" u="sng" dirty="0"/>
          </a:p>
          <a:p>
            <a:pPr>
              <a:defRPr/>
            </a:pPr>
            <a:endParaRPr lang="it-IT" dirty="0"/>
          </a:p>
        </p:txBody>
      </p:sp>
      <p:sp>
        <p:nvSpPr>
          <p:cNvPr id="29" name="Rettangolo arrotondato 12"/>
          <p:cNvSpPr/>
          <p:nvPr/>
        </p:nvSpPr>
        <p:spPr bwMode="auto">
          <a:xfrm>
            <a:off x="717550" y="4194175"/>
            <a:ext cx="7648575" cy="1663700"/>
          </a:xfrm>
          <a:prstGeom prst="roundRect">
            <a:avLst>
              <a:gd name="adj" fmla="val 6517"/>
            </a:avLst>
          </a:prstGeom>
          <a:noFill/>
          <a:ln w="57150" cap="flat" cmpd="sng" algn="ctr">
            <a:solidFill>
              <a:schemeClr val="accent1"/>
            </a:solidFill>
            <a:prstDash val="solid"/>
          </a:ln>
          <a:effectLst/>
        </p:spPr>
        <p:txBody>
          <a:bodyPr/>
          <a:lstStyle/>
          <a:p>
            <a:pPr algn="ctr">
              <a:lnSpc>
                <a:spcPts val="1800"/>
              </a:lnSpc>
              <a:defRPr/>
            </a:pPr>
            <a:endParaRPr lang="it-IT" sz="2000" b="1" dirty="0">
              <a:solidFill>
                <a:schemeClr val="bg2">
                  <a:lumMod val="25000"/>
                </a:schemeClr>
              </a:solidFill>
              <a:effectLst>
                <a:outerShdw blurRad="38100" dist="38100" dir="2700000" algn="tl">
                  <a:srgbClr val="000000">
                    <a:alpha val="43137"/>
                  </a:srgbClr>
                </a:outerShdw>
              </a:effectLst>
              <a:latin typeface="DecimaWE Rg" panose="02000000000000000000" pitchFamily="2" charset="0"/>
              <a:ea typeface="Calibri"/>
            </a:endParaRPr>
          </a:p>
          <a:p>
            <a:pPr algn="ctr">
              <a:lnSpc>
                <a:spcPts val="1800"/>
              </a:lnSpc>
              <a:defRPr/>
            </a:pPr>
            <a:r>
              <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Dotazione finanziaria  € 1.639.056,75</a:t>
            </a:r>
          </a:p>
          <a:p>
            <a:pPr algn="ctr">
              <a:lnSpc>
                <a:spcPts val="1800"/>
              </a:lnSpc>
              <a:defRPr/>
            </a:pPr>
            <a:endPar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lnSpc>
                <a:spcPts val="1800"/>
              </a:lnSpc>
              <a:defRPr/>
            </a:pPr>
            <a:r>
              <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Contributi </a:t>
            </a:r>
            <a:r>
              <a:rPr lang="it-IT" sz="2000" b="1" dirty="0" smtClean="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A FONDO PERDUTO</a:t>
            </a:r>
          </a:p>
          <a:p>
            <a:pPr algn="ctr">
              <a:lnSpc>
                <a:spcPts val="1800"/>
              </a:lnSpc>
              <a:defRPr/>
            </a:pPr>
            <a:endPar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lnSpc>
                <a:spcPts val="1800"/>
              </a:lnSpc>
              <a:defRPr/>
            </a:pPr>
            <a:r>
              <a:rPr lang="it-IT" sz="2000" b="1" dirty="0">
                <a:solidFill>
                  <a:schemeClr val="bg2">
                    <a:lumMod val="25000"/>
                  </a:schemeClr>
                </a:solidFill>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Procedimento valutativo a bando con graduatoria</a:t>
            </a:r>
          </a:p>
        </p:txBody>
      </p:sp>
      <p:sp>
        <p:nvSpPr>
          <p:cNvPr id="5124" name="TextBox 5"/>
          <p:cNvSpPr txBox="1">
            <a:spLocks noChangeArrowheads="1"/>
          </p:cNvSpPr>
          <p:nvPr/>
        </p:nvSpPr>
        <p:spPr bwMode="auto">
          <a:xfrm>
            <a:off x="5362575" y="258763"/>
            <a:ext cx="36369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ヒラギノ角ゴ Pro W3" pitchFamily="2" charset="-128"/>
              </a:defRPr>
            </a:lvl1pPr>
            <a:lvl2pPr marL="742950" indent="-285750">
              <a:spcBef>
                <a:spcPct val="20000"/>
              </a:spcBef>
              <a:buFont typeface="Arial" pitchFamily="34" charset="0"/>
              <a:buChar char="–"/>
              <a:defRPr sz="2800">
                <a:solidFill>
                  <a:schemeClr val="tx1"/>
                </a:solidFill>
                <a:latin typeface="Calibri" pitchFamily="34" charset="0"/>
                <a:ea typeface="ヒラギノ角ゴ Pro W3" pitchFamily="2" charset="-128"/>
              </a:defRPr>
            </a:lvl2pPr>
            <a:lvl3pPr marL="1143000" indent="-228600">
              <a:spcBef>
                <a:spcPct val="20000"/>
              </a:spcBef>
              <a:buFont typeface="Arial" pitchFamily="34" charset="0"/>
              <a:buChar char="•"/>
              <a:defRPr sz="2400">
                <a:solidFill>
                  <a:schemeClr val="tx1"/>
                </a:solidFill>
                <a:latin typeface="Calibri" pitchFamily="34" charset="0"/>
                <a:ea typeface="ヒラギノ角ゴ Pro W3" pitchFamily="2" charset="-128"/>
              </a:defRPr>
            </a:lvl3pPr>
            <a:lvl4pPr marL="16002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4pPr>
            <a:lvl5pPr marL="2057400" indent="-228600">
              <a:spcBef>
                <a:spcPct val="20000"/>
              </a:spcBef>
              <a:buFont typeface="Arial" pitchFamily="34" charset="0"/>
              <a:buChar char="»"/>
              <a:defRPr sz="2000">
                <a:solidFill>
                  <a:schemeClr val="tx1"/>
                </a:solidFill>
                <a:latin typeface="Calibri" pitchFamily="34" charset="0"/>
                <a:ea typeface="ヒラギノ角ゴ Pro W3" pitchFamily="2"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2" charset="-128"/>
              </a:defRPr>
            </a:lvl9pPr>
          </a:lstStyle>
          <a:p>
            <a:pPr algn="r">
              <a:spcBef>
                <a:spcPct val="0"/>
              </a:spcBef>
              <a:buFontTx/>
              <a:buNone/>
            </a:pPr>
            <a:r>
              <a:rPr lang="it-IT" altLang="it-IT" sz="2400" b="1" dirty="0">
                <a:solidFill>
                  <a:srgbClr val="A32020"/>
                </a:solidFill>
                <a:latin typeface="Arial Unicode MS" pitchFamily="34" charset="-128"/>
                <a:ea typeface="Arial Unicode MS" pitchFamily="34" charset="-128"/>
                <a:cs typeface="Arial Unicode MS" pitchFamily="34" charset="-128"/>
              </a:rPr>
              <a:t>iniziative -</a:t>
            </a:r>
            <a:r>
              <a:rPr lang="it-IT" altLang="it-IT" b="1" dirty="0">
                <a:solidFill>
                  <a:srgbClr val="A32020"/>
                </a:solidFill>
                <a:latin typeface="Arial Unicode MS" pitchFamily="34" charset="-128"/>
                <a:ea typeface="Arial Unicode MS" pitchFamily="34" charset="-128"/>
                <a:cs typeface="Arial Unicode MS" pitchFamily="34" charset="-128"/>
              </a:rPr>
              <a:t> </a:t>
            </a:r>
            <a:r>
              <a:rPr lang="it-IT" altLang="it-IT" sz="1800" b="1" dirty="0">
                <a:solidFill>
                  <a:srgbClr val="A32020"/>
                </a:solidFill>
                <a:latin typeface="Arial Unicode MS" pitchFamily="34" charset="-128"/>
                <a:ea typeface="Arial Unicode MS" pitchFamily="34" charset="-128"/>
                <a:cs typeface="Arial Unicode MS" pitchFamily="34" charset="-128"/>
              </a:rPr>
              <a:t>Isontino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1002</TotalTime>
  <Words>1889</Words>
  <Application>Microsoft Office PowerPoint</Application>
  <PresentationFormat>Presentazione su schermo (4:3)</PresentationFormat>
  <Paragraphs>379</Paragraphs>
  <Slides>33</Slides>
  <Notes>1</Notes>
  <HiddenSlides>0</HiddenSlides>
  <MMClips>0</MMClips>
  <ScaleCrop>false</ScaleCrop>
  <HeadingPairs>
    <vt:vector size="4" baseType="variant">
      <vt:variant>
        <vt:lpstr>Tema</vt:lpstr>
      </vt:variant>
      <vt:variant>
        <vt:i4>2</vt:i4>
      </vt:variant>
      <vt:variant>
        <vt:lpstr>Titoli diapositive</vt:lpstr>
      </vt:variant>
      <vt:variant>
        <vt:i4>33</vt:i4>
      </vt:variant>
    </vt:vector>
  </HeadingPairs>
  <TitlesOfParts>
    <vt:vector size="35"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Jacques</dc:creator>
  <cp:lastModifiedBy>TLC</cp:lastModifiedBy>
  <cp:revision>70</cp:revision>
  <cp:lastPrinted>2017-05-24T12:02:01Z</cp:lastPrinted>
  <dcterms:created xsi:type="dcterms:W3CDTF">2017-01-10T12:58:34Z</dcterms:created>
  <dcterms:modified xsi:type="dcterms:W3CDTF">2017-05-25T12:55:51Z</dcterms:modified>
</cp:coreProperties>
</file>