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5"/>
  </p:sldMasterIdLst>
  <p:notesMasterIdLst>
    <p:notesMasterId r:id="rId52"/>
  </p:notesMasterIdLst>
  <p:sldIdLst>
    <p:sldId id="366" r:id="rId6"/>
    <p:sldId id="422" r:id="rId7"/>
    <p:sldId id="554" r:id="rId8"/>
    <p:sldId id="525" r:id="rId9"/>
    <p:sldId id="482" r:id="rId10"/>
    <p:sldId id="528" r:id="rId11"/>
    <p:sldId id="483" r:id="rId12"/>
    <p:sldId id="529" r:id="rId13"/>
    <p:sldId id="509" r:id="rId14"/>
    <p:sldId id="486" r:id="rId15"/>
    <p:sldId id="530" r:id="rId16"/>
    <p:sldId id="531" r:id="rId17"/>
    <p:sldId id="546" r:id="rId18"/>
    <p:sldId id="533" r:id="rId19"/>
    <p:sldId id="526" r:id="rId20"/>
    <p:sldId id="512" r:id="rId21"/>
    <p:sldId id="507" r:id="rId22"/>
    <p:sldId id="536" r:id="rId23"/>
    <p:sldId id="537" r:id="rId24"/>
    <p:sldId id="545" r:id="rId25"/>
    <p:sldId id="511" r:id="rId26"/>
    <p:sldId id="547" r:id="rId27"/>
    <p:sldId id="523" r:id="rId28"/>
    <p:sldId id="524" r:id="rId29"/>
    <p:sldId id="491" r:id="rId30"/>
    <p:sldId id="492" r:id="rId31"/>
    <p:sldId id="493" r:id="rId32"/>
    <p:sldId id="494" r:id="rId33"/>
    <p:sldId id="553" r:id="rId34"/>
    <p:sldId id="495" r:id="rId35"/>
    <p:sldId id="513" r:id="rId36"/>
    <p:sldId id="548" r:id="rId37"/>
    <p:sldId id="549" r:id="rId38"/>
    <p:sldId id="550" r:id="rId39"/>
    <p:sldId id="551" r:id="rId40"/>
    <p:sldId id="552" r:id="rId41"/>
    <p:sldId id="555" r:id="rId42"/>
    <p:sldId id="514" r:id="rId43"/>
    <p:sldId id="519" r:id="rId44"/>
    <p:sldId id="520" r:id="rId45"/>
    <p:sldId id="544" r:id="rId46"/>
    <p:sldId id="498" r:id="rId47"/>
    <p:sldId id="499" r:id="rId48"/>
    <p:sldId id="521" r:id="rId49"/>
    <p:sldId id="522" r:id="rId50"/>
    <p:sldId id="502" r:id="rId51"/>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ina Gallizia" initials="MG" lastIdx="1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F5EC"/>
    <a:srgbClr val="C9DCEF"/>
    <a:srgbClr val="000000"/>
    <a:srgbClr val="0070C0"/>
    <a:srgbClr val="A6A6A6"/>
    <a:srgbClr val="F1E3A5"/>
    <a:srgbClr val="8700FF"/>
    <a:srgbClr val="EDDA8B"/>
    <a:srgbClr val="9900FF"/>
    <a:srgbClr val="A32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85" autoAdjust="0"/>
    <p:restoredTop sz="94679" autoAdjust="0"/>
  </p:normalViewPr>
  <p:slideViewPr>
    <p:cSldViewPr>
      <p:cViewPr varScale="1">
        <p:scale>
          <a:sx n="109" d="100"/>
          <a:sy n="109" d="100"/>
        </p:scale>
        <p:origin x="-25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1" d="100"/>
          <a:sy n="81" d="100"/>
        </p:scale>
        <p:origin x="-3656" y="-112"/>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1731"/>
          </a:xfrm>
          <a:prstGeom prst="rect">
            <a:avLst/>
          </a:prstGeom>
        </p:spPr>
        <p:txBody>
          <a:bodyPr vert="horz" lIns="99040" tIns="49520" rIns="99040" bIns="49520" rtlCol="0"/>
          <a:lstStyle>
            <a:lvl1pPr algn="l">
              <a:defRPr sz="1300"/>
            </a:lvl1pPr>
          </a:lstStyle>
          <a:p>
            <a:endParaRPr lang="it-IT"/>
          </a:p>
        </p:txBody>
      </p:sp>
      <p:sp>
        <p:nvSpPr>
          <p:cNvPr id="3" name="Date Placeholder 2"/>
          <p:cNvSpPr>
            <a:spLocks noGrp="1"/>
          </p:cNvSpPr>
          <p:nvPr>
            <p:ph type="dt" idx="1"/>
          </p:nvPr>
        </p:nvSpPr>
        <p:spPr>
          <a:xfrm>
            <a:off x="4021295" y="1"/>
            <a:ext cx="3076363" cy="511731"/>
          </a:xfrm>
          <a:prstGeom prst="rect">
            <a:avLst/>
          </a:prstGeom>
        </p:spPr>
        <p:txBody>
          <a:bodyPr vert="horz" lIns="99040" tIns="49520" rIns="99040" bIns="49520" rtlCol="0"/>
          <a:lstStyle>
            <a:lvl1pPr algn="r">
              <a:defRPr sz="1300"/>
            </a:lvl1pPr>
          </a:lstStyle>
          <a:p>
            <a:fld id="{8828F126-4B8E-48E7-B9B5-4D8044F41F4E}" type="datetimeFigureOut">
              <a:rPr lang="it-IT" smtClean="0"/>
              <a:pPr/>
              <a:t>22/05/2017</a:t>
            </a:fld>
            <a:endParaRPr lang="it-IT"/>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0" tIns="49520" rIns="99040" bIns="49520" rtlCol="0" anchor="ctr"/>
          <a:lstStyle/>
          <a:p>
            <a:endParaRPr lang="it-IT"/>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9040" tIns="49520" rIns="99040" bIns="495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1" y="9721107"/>
            <a:ext cx="3076363" cy="511731"/>
          </a:xfrm>
          <a:prstGeom prst="rect">
            <a:avLst/>
          </a:prstGeom>
        </p:spPr>
        <p:txBody>
          <a:bodyPr vert="horz" lIns="99040" tIns="49520" rIns="99040" bIns="49520" rtlCol="0" anchor="b"/>
          <a:lstStyle>
            <a:lvl1pPr algn="l">
              <a:defRPr sz="1300"/>
            </a:lvl1pPr>
          </a:lstStyle>
          <a:p>
            <a:endParaRPr lang="it-IT"/>
          </a:p>
        </p:txBody>
      </p:sp>
      <p:sp>
        <p:nvSpPr>
          <p:cNvPr id="7" name="Slide Number Placeholder 6"/>
          <p:cNvSpPr>
            <a:spLocks noGrp="1"/>
          </p:cNvSpPr>
          <p:nvPr>
            <p:ph type="sldNum" sz="quarter" idx="5"/>
          </p:nvPr>
        </p:nvSpPr>
        <p:spPr>
          <a:xfrm>
            <a:off x="4021295" y="9721107"/>
            <a:ext cx="3076363" cy="511731"/>
          </a:xfrm>
          <a:prstGeom prst="rect">
            <a:avLst/>
          </a:prstGeom>
        </p:spPr>
        <p:txBody>
          <a:bodyPr vert="horz" lIns="99040" tIns="49520" rIns="99040" bIns="49520" rtlCol="0" anchor="b"/>
          <a:lstStyle>
            <a:lvl1pPr algn="r">
              <a:defRPr sz="1300"/>
            </a:lvl1pPr>
          </a:lstStyle>
          <a:p>
            <a:fld id="{1F451C04-3B41-4A4B-A837-9D2CD3BA80DF}" type="slidenum">
              <a:rPr lang="it-IT" smtClean="0"/>
              <a:pPr/>
              <a:t>‹N›</a:t>
            </a:fld>
            <a:endParaRPr lang="it-IT"/>
          </a:p>
        </p:txBody>
      </p:sp>
    </p:spTree>
    <p:extLst>
      <p:ext uri="{BB962C8B-B14F-4D97-AF65-F5344CB8AC3E}">
        <p14:creationId xmlns:p14="http://schemas.microsoft.com/office/powerpoint/2010/main" val="4292066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p:nvGrpSpPr>
        <p:grpSpPr bwMode="gray">
          <a:xfrm>
            <a:off x="1752602" y="3"/>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15" name="Title 1"/>
          <p:cNvSpPr>
            <a:spLocks noGrp="1"/>
          </p:cNvSpPr>
          <p:nvPr>
            <p:ph type="ctrTitle" hasCustomPrompt="1"/>
          </p:nvPr>
        </p:nvSpPr>
        <p:spPr bwMode="white">
          <a:xfrm>
            <a:off x="1895476" y="838200"/>
            <a:ext cx="5343525" cy="914400"/>
          </a:xfrm>
        </p:spPr>
        <p:txBody>
          <a:bodyPr anchor="t" anchorCtr="0">
            <a:noAutofit/>
          </a:bodyPr>
          <a:lstStyle>
            <a:lvl1pPr>
              <a:lnSpc>
                <a:spcPct val="90000"/>
              </a:lnSpc>
              <a:defRPr sz="3200" b="1" i="1" baseline="0">
                <a:solidFill>
                  <a:schemeClr val="bg1"/>
                </a:solidFill>
              </a:defRPr>
            </a:lvl1pPr>
          </a:lstStyle>
          <a:p>
            <a:r>
              <a:rPr lang="en-GB" noProof="0" dirty="0" smtClean="0"/>
              <a:t>Click to add the presentation’s main title</a:t>
            </a:r>
            <a:endParaRPr lang="en-GB" noProof="0" dirty="0"/>
          </a:p>
        </p:txBody>
      </p:sp>
      <p:sp>
        <p:nvSpPr>
          <p:cNvPr id="18" name="Subtitle 2"/>
          <p:cNvSpPr>
            <a:spLocks noGrp="1"/>
          </p:cNvSpPr>
          <p:nvPr>
            <p:ph type="subTitle" idx="1" hasCustomPrompt="1"/>
          </p:nvPr>
        </p:nvSpPr>
        <p:spPr bwMode="white">
          <a:xfrm>
            <a:off x="1895476" y="1828801"/>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GB" noProof="0" dirty="0" smtClean="0"/>
              <a:t>Subtitle and date (move higher if title is only one line)</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en-GB" noProof="0" dirty="0" err="1" smtClean="0"/>
              <a:t>www.pwc.com</a:t>
            </a:r>
            <a:endParaRPr lang="en-GB" noProof="0" dirty="0"/>
          </a:p>
        </p:txBody>
      </p:sp>
      <p:grpSp>
        <p:nvGrpSpPr>
          <p:cNvPr id="16" name="Group 32"/>
          <p:cNvGrpSpPr/>
          <p:nvPr/>
        </p:nvGrpSpPr>
        <p:grpSpPr>
          <a:xfrm>
            <a:off x="968593" y="6170993"/>
            <a:ext cx="914401"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11"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en-GB"/>
          </a:p>
        </p:txBody>
      </p:sp>
      <p:sp>
        <p:nvSpPr>
          <p:cNvPr id="12" name="TextBox 11"/>
          <p:cNvSpPr txBox="1"/>
          <p:nvPr/>
        </p:nvSpPr>
        <p:spPr>
          <a:xfrm>
            <a:off x="533401" y="6477003"/>
            <a:ext cx="2590800" cy="152399"/>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sp>
        <p:nvSpPr>
          <p:cNvPr id="6"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9EBD5762-3BDC-484D-9503-7EA6D5A9A8CE}" type="slidenum">
              <a:rPr lang="en-GB" smtClean="0"/>
              <a:pPr/>
              <a:t>‹N›</a:t>
            </a:fld>
            <a:endParaRPr lang="en-GB"/>
          </a:p>
        </p:txBody>
      </p:sp>
      <p:sp>
        <p:nvSpPr>
          <p:cNvPr id="8"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lvl1pPr>
              <a:lnSpc>
                <a:spcPct val="100000"/>
              </a:lnSpc>
              <a:defRPr baseline="0">
                <a:solidFill>
                  <a:schemeClr val="tx1"/>
                </a:solidFill>
              </a:defRPr>
            </a:lvl1pPr>
          </a:lstStyle>
          <a:p>
            <a:r>
              <a:rPr lang="en-US" noProof="0" smtClean="0"/>
              <a:t>Click to edit Master title style</a:t>
            </a:r>
            <a:endParaRPr lang="en-GB" noProof="0"/>
          </a:p>
        </p:txBody>
      </p:sp>
      <p:cxnSp>
        <p:nvCxnSpPr>
          <p:cNvPr id="11" name="Shape 10"/>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12" name="TextBox 11"/>
          <p:cNvSpPr txBox="1"/>
          <p:nvPr/>
        </p:nvSpPr>
        <p:spPr>
          <a:xfrm>
            <a:off x="533401" y="6477003"/>
            <a:ext cx="2590800" cy="152399"/>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sp>
        <p:nvSpPr>
          <p:cNvPr id="15" name="Content Placeholder 26"/>
          <p:cNvSpPr>
            <a:spLocks noGrp="1"/>
          </p:cNvSpPr>
          <p:nvPr>
            <p:ph sz="quarter" idx="15"/>
          </p:nvPr>
        </p:nvSpPr>
        <p:spPr>
          <a:xfrm>
            <a:off x="533401"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4"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6"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lvl1pPr>
              <a:lnSpc>
                <a:spcPct val="100000"/>
              </a:lnSpc>
              <a:defRPr baseline="0">
                <a:solidFill>
                  <a:schemeClr val="bg1"/>
                </a:solidFill>
              </a:defRPr>
            </a:lvl1pPr>
          </a:lstStyle>
          <a:p>
            <a:r>
              <a:rPr lang="en-US" noProof="0" smtClean="0"/>
              <a:t>Click to edit Master title style</a:t>
            </a:r>
            <a:endParaRPr lang="en-GB" noProof="0"/>
          </a:p>
        </p:txBody>
      </p:sp>
      <p:sp>
        <p:nvSpPr>
          <p:cNvPr id="3" name="Content Placeholder 2"/>
          <p:cNvSpPr>
            <a:spLocks noGrp="1"/>
          </p:cNvSpPr>
          <p:nvPr>
            <p:ph idx="1"/>
          </p:nvPr>
        </p:nvSpPr>
        <p:spPr>
          <a:xfrm>
            <a:off x="533401"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28"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bg1"/>
                </a:solidFill>
                <a:latin typeface="Arial" pitchFamily="34" charset="0"/>
                <a:cs typeface="Arial" pitchFamily="34" charset="0"/>
              </a:defRPr>
            </a:lvl1pPr>
          </a:lstStyle>
          <a:p>
            <a:endParaRPr lang="it-IT"/>
          </a:p>
        </p:txBody>
      </p:sp>
      <p:sp>
        <p:nvSpPr>
          <p:cNvPr id="29" name="TextBox 28"/>
          <p:cNvSpPr txBox="1"/>
          <p:nvPr/>
        </p:nvSpPr>
        <p:spPr>
          <a:xfrm>
            <a:off x="533401" y="6477003"/>
            <a:ext cx="2590800" cy="152399"/>
          </a:xfrm>
          <a:prstGeom prst="rect">
            <a:avLst/>
          </a:prstGeom>
          <a:noFill/>
        </p:spPr>
        <p:txBody>
          <a:bodyPr vert="horz" wrap="square" lIns="0" tIns="0" rIns="0" bIns="0" rtlCol="0" anchor="t" anchorCtr="0">
            <a:noAutofit/>
          </a:bodyPr>
          <a:lstStyle/>
          <a:p>
            <a:r>
              <a:rPr lang="en-GB" sz="1000" noProof="0" smtClean="0">
                <a:solidFill>
                  <a:schemeClr val="bg1"/>
                </a:solidFill>
                <a:latin typeface="Arial" pitchFamily="34" charset="0"/>
                <a:cs typeface="Arial" pitchFamily="34" charset="0"/>
              </a:rPr>
              <a:t>PwC</a:t>
            </a:r>
            <a:endParaRPr lang="en-GB" sz="1000" noProof="0">
              <a:solidFill>
                <a:schemeClr val="bg1"/>
              </a:solidFill>
              <a:latin typeface="Arial" pitchFamily="34" charset="0"/>
              <a:cs typeface="Arial" pitchFamily="34" charset="0"/>
            </a:endParaRPr>
          </a:p>
        </p:txBody>
      </p:sp>
      <p:cxnSp>
        <p:nvCxnSpPr>
          <p:cNvPr id="11" name="Shape 10"/>
          <p:cNvCxnSpPr/>
          <p:nvPr/>
        </p:nvCxnSpPr>
        <p:spPr>
          <a:xfrm rot="5400000" flipH="1" flipV="1">
            <a:off x="4419602" y="-3429001"/>
            <a:ext cx="152399" cy="8229601"/>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8AD03AEE-3650-4F6A-B433-745437993280}" type="slidenum">
              <a:rPr lang="it-IT" smtClean="0"/>
              <a:pPr/>
              <a:t>‹N›</a:t>
            </a:fld>
            <a:endParaRPr lang="it-IT"/>
          </a:p>
        </p:txBody>
      </p:sp>
      <p:sp>
        <p:nvSpPr>
          <p:cNvPr id="10"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1" y="685803"/>
            <a:ext cx="8077200" cy="1066799"/>
          </a:xfrm>
        </p:spPr>
        <p:txBody>
          <a:bodyPr anchor="t" anchorCtr="0">
            <a:noAutofit/>
          </a:bodyPr>
          <a:lstStyle>
            <a:lvl1pPr>
              <a:lnSpc>
                <a:spcPct val="90000"/>
              </a:lnSpc>
              <a:defRPr sz="3200">
                <a:solidFill>
                  <a:schemeClr val="tx1"/>
                </a:solidFill>
              </a:defRPr>
            </a:lvl1pPr>
          </a:lstStyle>
          <a:p>
            <a:r>
              <a:rPr lang="en-US" noProof="0" smtClean="0"/>
              <a:t>Click to edit Master title style</a:t>
            </a:r>
            <a:endParaRPr lang="en-GB" noProof="0" smtClean="0"/>
          </a:p>
        </p:txBody>
      </p:sp>
      <p:sp>
        <p:nvSpPr>
          <p:cNvPr id="58" name="Subtitle 2"/>
          <p:cNvSpPr>
            <a:spLocks noGrp="1"/>
          </p:cNvSpPr>
          <p:nvPr>
            <p:ph type="subTitle" idx="1"/>
          </p:nvPr>
        </p:nvSpPr>
        <p:spPr bwMode="black">
          <a:xfrm>
            <a:off x="533401" y="1905003"/>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en-GB" noProof="0" smtClean="0"/>
          </a:p>
        </p:txBody>
      </p:sp>
      <p:sp>
        <p:nvSpPr>
          <p:cNvPr id="33"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34" name="TextBox 33"/>
          <p:cNvSpPr txBox="1"/>
          <p:nvPr/>
        </p:nvSpPr>
        <p:spPr>
          <a:xfrm>
            <a:off x="533401" y="6477003"/>
            <a:ext cx="2590800" cy="152399"/>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2" name="Shape 11"/>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0"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1" y="685800"/>
            <a:ext cx="8077200" cy="1066800"/>
          </a:xfrm>
        </p:spPr>
        <p:txBody>
          <a:bodyPr anchor="t" anchorCtr="0">
            <a:noAutofit/>
          </a:bodyPr>
          <a:lstStyle>
            <a:lvl1pPr>
              <a:lnSpc>
                <a:spcPct val="90000"/>
              </a:lnSpc>
              <a:defRPr sz="3200" baseline="0">
                <a:solidFill>
                  <a:schemeClr val="bg1"/>
                </a:solidFill>
              </a:defRPr>
            </a:lvl1pPr>
          </a:lstStyle>
          <a:p>
            <a:r>
              <a:rPr lang="en-US" noProof="0" smtClean="0"/>
              <a:t>Click to edit Master title style</a:t>
            </a:r>
            <a:endParaRPr lang="en-GB" noProof="0"/>
          </a:p>
        </p:txBody>
      </p:sp>
      <p:sp>
        <p:nvSpPr>
          <p:cNvPr id="22" name="Subtitle 2"/>
          <p:cNvSpPr>
            <a:spLocks noGrp="1"/>
          </p:cNvSpPr>
          <p:nvPr>
            <p:ph type="subTitle" idx="1"/>
          </p:nvPr>
        </p:nvSpPr>
        <p:spPr bwMode="black">
          <a:xfrm>
            <a:off x="533401"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US" noProof="0" smtClean="0"/>
              <a:t>Click to edit Master subtitle style</a:t>
            </a:r>
            <a:endParaRPr lang="en-GB" noProof="0" smtClean="0"/>
          </a:p>
        </p:txBody>
      </p:sp>
      <p:sp>
        <p:nvSpPr>
          <p:cNvPr id="37"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bg1"/>
                </a:solidFill>
                <a:latin typeface="Arial" pitchFamily="34" charset="0"/>
                <a:cs typeface="Arial" pitchFamily="34" charset="0"/>
              </a:defRPr>
            </a:lvl1pPr>
          </a:lstStyle>
          <a:p>
            <a:endParaRPr lang="it-IT"/>
          </a:p>
        </p:txBody>
      </p:sp>
      <p:sp>
        <p:nvSpPr>
          <p:cNvPr id="38" name="TextBox 37"/>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solidFill>
                  <a:schemeClr val="bg1"/>
                </a:solidFill>
                <a:latin typeface="Arial" pitchFamily="34" charset="0"/>
                <a:cs typeface="Arial" pitchFamily="34" charset="0"/>
              </a:rPr>
              <a:t>PwC</a:t>
            </a:r>
            <a:endParaRPr lang="en-GB" sz="1000" noProof="0">
              <a:solidFill>
                <a:schemeClr val="bg1"/>
              </a:solidFill>
              <a:latin typeface="Arial" pitchFamily="34" charset="0"/>
              <a:cs typeface="Arial" pitchFamily="34" charset="0"/>
            </a:endParaRPr>
          </a:p>
        </p:txBody>
      </p:sp>
      <p:cxnSp>
        <p:nvCxnSpPr>
          <p:cNvPr id="11" name="Shape 10"/>
          <p:cNvCxnSpPr/>
          <p:nvPr/>
        </p:nvCxnSpPr>
        <p:spPr>
          <a:xfrm rot="5400000" flipH="1" flipV="1">
            <a:off x="4419602" y="-3429001"/>
            <a:ext cx="152399" cy="8229601"/>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8AD03AEE-3650-4F6A-B433-745437993280}" type="slidenum">
              <a:rPr lang="it-IT" smtClean="0"/>
              <a:pPr/>
              <a:t>‹N›</a:t>
            </a:fld>
            <a:endParaRPr lang="it-IT"/>
          </a:p>
        </p:txBody>
      </p:sp>
      <p:sp>
        <p:nvSpPr>
          <p:cNvPr id="10"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1" y="685800"/>
            <a:ext cx="8077200" cy="1066800"/>
          </a:xfrm>
        </p:spPr>
        <p:txBody>
          <a:bodyPr anchor="t" anchorCtr="0">
            <a:noAutofit/>
          </a:bodyPr>
          <a:lstStyle>
            <a:lvl1pPr>
              <a:lnSpc>
                <a:spcPct val="90000"/>
              </a:lnSpc>
              <a:defRPr sz="3200">
                <a:solidFill>
                  <a:schemeClr val="bg1"/>
                </a:solidFill>
              </a:defRPr>
            </a:lvl1pPr>
          </a:lstStyle>
          <a:p>
            <a:r>
              <a:rPr lang="en-US" noProof="0" smtClean="0"/>
              <a:t>Click to edit Master title style</a:t>
            </a:r>
            <a:endParaRPr lang="en-GB" noProof="0" smtClean="0"/>
          </a:p>
        </p:txBody>
      </p:sp>
      <p:sp>
        <p:nvSpPr>
          <p:cNvPr id="20" name="Content Placeholder 19"/>
          <p:cNvSpPr>
            <a:spLocks noGrp="1"/>
          </p:cNvSpPr>
          <p:nvPr>
            <p:ph sz="quarter" idx="13"/>
          </p:nvPr>
        </p:nvSpPr>
        <p:spPr>
          <a:xfrm>
            <a:off x="533402"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33" name="Subtitle 2"/>
          <p:cNvSpPr>
            <a:spLocks noGrp="1"/>
          </p:cNvSpPr>
          <p:nvPr>
            <p:ph type="subTitle" idx="1"/>
          </p:nvPr>
        </p:nvSpPr>
        <p:spPr bwMode="black">
          <a:xfrm>
            <a:off x="533401"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US" noProof="0" smtClean="0"/>
              <a:t>Click to edit Master subtitle style</a:t>
            </a:r>
            <a:endParaRPr lang="en-GB" noProof="0" smtClean="0"/>
          </a:p>
        </p:txBody>
      </p:sp>
      <p:sp>
        <p:nvSpPr>
          <p:cNvPr id="31"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bg1"/>
                </a:solidFill>
                <a:latin typeface="Arial" pitchFamily="34" charset="0"/>
                <a:cs typeface="Arial" pitchFamily="34" charset="0"/>
              </a:defRPr>
            </a:lvl1pPr>
          </a:lstStyle>
          <a:p>
            <a:endParaRPr lang="it-IT"/>
          </a:p>
        </p:txBody>
      </p:sp>
      <p:sp>
        <p:nvSpPr>
          <p:cNvPr id="32" name="TextBox 31"/>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solidFill>
                  <a:schemeClr val="bg1"/>
                </a:solidFill>
                <a:latin typeface="Arial" pitchFamily="34" charset="0"/>
                <a:cs typeface="Arial" pitchFamily="34" charset="0"/>
              </a:rPr>
              <a:t>PwC</a:t>
            </a:r>
            <a:endParaRPr lang="en-GB" sz="1000" noProof="0">
              <a:solidFill>
                <a:schemeClr val="bg1"/>
              </a:solidFill>
              <a:latin typeface="Arial" pitchFamily="34" charset="0"/>
              <a:cs typeface="Arial" pitchFamily="34" charset="0"/>
            </a:endParaRPr>
          </a:p>
        </p:txBody>
      </p:sp>
      <p:cxnSp>
        <p:nvCxnSpPr>
          <p:cNvPr id="12" name="Shape 11"/>
          <p:cNvCxnSpPr/>
          <p:nvPr/>
        </p:nvCxnSpPr>
        <p:spPr>
          <a:xfrm rot="5400000" flipH="1" flipV="1">
            <a:off x="4419602" y="-3429001"/>
            <a:ext cx="152399" cy="8229601"/>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8AD03AEE-3650-4F6A-B433-745437993280}" type="slidenum">
              <a:rPr lang="it-IT" smtClean="0"/>
              <a:pPr/>
              <a:t>‹N›</a:t>
            </a:fld>
            <a:endParaRPr lang="it-IT"/>
          </a:p>
        </p:txBody>
      </p:sp>
      <p:sp>
        <p:nvSpPr>
          <p:cNvPr id="11"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bg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8" y="-2734057"/>
            <a:ext cx="152399" cy="6839713"/>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6" y="838200"/>
            <a:ext cx="5343525" cy="914400"/>
          </a:xfrm>
        </p:spPr>
        <p:txBody>
          <a:bodyPr anchor="t" anchorCtr="0">
            <a:noAutofit/>
          </a:bodyPr>
          <a:lstStyle>
            <a:lvl1pPr>
              <a:lnSpc>
                <a:spcPct val="90000"/>
              </a:lnSpc>
              <a:defRPr sz="3200" b="1" i="1" baseline="0">
                <a:solidFill>
                  <a:schemeClr val="tx1"/>
                </a:solidFill>
              </a:defRPr>
            </a:lvl1pPr>
          </a:lstStyle>
          <a:p>
            <a:r>
              <a:rPr lang="en-GB" noProof="0" dirty="0" smtClean="0"/>
              <a:t>Click to add the presentation’s main title</a:t>
            </a:r>
            <a:endParaRPr lang="en-GB" noProof="0" dirty="0"/>
          </a:p>
        </p:txBody>
      </p:sp>
      <p:sp>
        <p:nvSpPr>
          <p:cNvPr id="143" name="Subtitle 2"/>
          <p:cNvSpPr>
            <a:spLocks noGrp="1"/>
          </p:cNvSpPr>
          <p:nvPr>
            <p:ph type="subTitle" idx="1" hasCustomPrompt="1"/>
          </p:nvPr>
        </p:nvSpPr>
        <p:spPr bwMode="black">
          <a:xfrm>
            <a:off x="1895476" y="1828801"/>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GB" noProof="0" dirty="0" smtClean="0"/>
              <a:t>Subtitle and date (move higher if title is only one line)</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en-GB" noProof="0" smtClean="0"/>
              <a:t>www.pwc.com</a:t>
            </a:r>
            <a:endParaRPr lang="en-GB" noProof="0"/>
          </a:p>
        </p:txBody>
      </p:sp>
      <p:grpSp>
        <p:nvGrpSpPr>
          <p:cNvPr id="102" name="Group 101"/>
          <p:cNvGrpSpPr>
            <a:grpSpLocks noChangeAspect="1"/>
          </p:cNvGrpSpPr>
          <p:nvPr/>
        </p:nvGrpSpPr>
        <p:grpSpPr>
          <a:xfrm>
            <a:off x="968593" y="5768683"/>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p:nvGrpSpPr>
        <p:grpSpPr bwMode="gray">
          <a:xfrm>
            <a:off x="1752602" y="3"/>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31" name="Picture Placeholder 76"/>
          <p:cNvSpPr>
            <a:spLocks noGrp="1"/>
          </p:cNvSpPr>
          <p:nvPr>
            <p:ph type="pic" sz="quarter" idx="13"/>
          </p:nvPr>
        </p:nvSpPr>
        <p:spPr>
          <a:xfrm>
            <a:off x="609601" y="3048000"/>
            <a:ext cx="914401" cy="762000"/>
          </a:xfrm>
        </p:spPr>
        <p:txBody>
          <a:bodyPr/>
          <a:lstStyle>
            <a:lvl1pPr>
              <a:defRPr sz="1400"/>
            </a:lvl1pPr>
          </a:lstStyle>
          <a:p>
            <a:r>
              <a:rPr lang="en-US" noProof="0" smtClean="0"/>
              <a:t>Click icon to add picture</a:t>
            </a:r>
            <a:endParaRPr lang="en-GB" noProof="0" dirty="0"/>
          </a:p>
        </p:txBody>
      </p:sp>
      <p:grpSp>
        <p:nvGrpSpPr>
          <p:cNvPr id="3" name="Group 31"/>
          <p:cNvGrpSpPr/>
          <p:nvPr/>
        </p:nvGrpSpPr>
        <p:grpSpPr>
          <a:xfrm>
            <a:off x="489086" y="2901699"/>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6" y="838200"/>
            <a:ext cx="5343525" cy="914400"/>
          </a:xfrm>
        </p:spPr>
        <p:txBody>
          <a:bodyPr anchor="t" anchorCtr="0">
            <a:noAutofit/>
          </a:bodyPr>
          <a:lstStyle>
            <a:lvl1pPr>
              <a:lnSpc>
                <a:spcPct val="90000"/>
              </a:lnSpc>
              <a:defRPr sz="3200" b="1" i="1" baseline="0">
                <a:solidFill>
                  <a:schemeClr val="bg1"/>
                </a:solidFill>
              </a:defRPr>
            </a:lvl1pPr>
          </a:lstStyle>
          <a:p>
            <a:r>
              <a:rPr lang="en-GB" noProof="0" smtClean="0"/>
              <a:t>Click to add the presentation’s main title</a:t>
            </a:r>
            <a:endParaRPr lang="en-GB" noProof="0"/>
          </a:p>
        </p:txBody>
      </p:sp>
      <p:sp>
        <p:nvSpPr>
          <p:cNvPr id="46" name="Subtitle 2"/>
          <p:cNvSpPr>
            <a:spLocks noGrp="1"/>
          </p:cNvSpPr>
          <p:nvPr>
            <p:ph type="subTitle" idx="1" hasCustomPrompt="1"/>
          </p:nvPr>
        </p:nvSpPr>
        <p:spPr bwMode="white">
          <a:xfrm>
            <a:off x="1895476" y="1828801"/>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GB" noProof="0" dirty="0" smtClean="0"/>
              <a:t>Subtitle and date (move higher if title is only one line)</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en-GB" noProof="0" smtClean="0"/>
              <a:t>www.pwc.com</a:t>
            </a:r>
            <a:endParaRPr lang="en-GB" noProof="0"/>
          </a:p>
        </p:txBody>
      </p:sp>
      <p:grpSp>
        <p:nvGrpSpPr>
          <p:cNvPr id="96" name="Group 32"/>
          <p:cNvGrpSpPr/>
          <p:nvPr/>
        </p:nvGrpSpPr>
        <p:grpSpPr>
          <a:xfrm>
            <a:off x="968593" y="6170993"/>
            <a:ext cx="914401"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p:nvGrpSpPr>
        <p:grpSpPr bwMode="gray">
          <a:xfrm>
            <a:off x="1752602" y="3"/>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54" name="Title 1"/>
          <p:cNvSpPr>
            <a:spLocks noGrp="1"/>
          </p:cNvSpPr>
          <p:nvPr>
            <p:ph type="ctrTitle" hasCustomPrompt="1"/>
          </p:nvPr>
        </p:nvSpPr>
        <p:spPr bwMode="white">
          <a:xfrm>
            <a:off x="1895476" y="838200"/>
            <a:ext cx="5343525" cy="914400"/>
          </a:xfrm>
        </p:spPr>
        <p:txBody>
          <a:bodyPr anchor="t" anchorCtr="0">
            <a:noAutofit/>
          </a:bodyPr>
          <a:lstStyle>
            <a:lvl1pPr>
              <a:lnSpc>
                <a:spcPct val="90000"/>
              </a:lnSpc>
              <a:defRPr sz="3200" b="1" i="1" baseline="0">
                <a:solidFill>
                  <a:schemeClr val="bg1"/>
                </a:solidFill>
              </a:defRPr>
            </a:lvl1pPr>
          </a:lstStyle>
          <a:p>
            <a:r>
              <a:rPr lang="en-GB" noProof="0" dirty="0" smtClean="0"/>
              <a:t>Click to add the presentation’s main title</a:t>
            </a:r>
            <a:endParaRPr lang="en-GB" noProof="0" dirty="0"/>
          </a:p>
        </p:txBody>
      </p:sp>
      <p:sp>
        <p:nvSpPr>
          <p:cNvPr id="55" name="Subtitle 2"/>
          <p:cNvSpPr>
            <a:spLocks noGrp="1"/>
          </p:cNvSpPr>
          <p:nvPr>
            <p:ph type="subTitle" idx="1" hasCustomPrompt="1"/>
          </p:nvPr>
        </p:nvSpPr>
        <p:spPr bwMode="white">
          <a:xfrm>
            <a:off x="1895476" y="1828801"/>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GB" noProof="0" dirty="0" smtClean="0"/>
              <a:t>Subtitle and date (move higher if title is only one line)</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en-GB" noProof="0" smtClean="0"/>
              <a:t>www.pwc.com</a:t>
            </a:r>
            <a:endParaRPr lang="en-GB" noProof="0"/>
          </a:p>
        </p:txBody>
      </p:sp>
      <p:sp>
        <p:nvSpPr>
          <p:cNvPr id="17" name="Picture Placeholder 76"/>
          <p:cNvSpPr>
            <a:spLocks noGrp="1"/>
          </p:cNvSpPr>
          <p:nvPr>
            <p:ph type="pic" sz="quarter" idx="13"/>
          </p:nvPr>
        </p:nvSpPr>
        <p:spPr>
          <a:xfrm>
            <a:off x="1752600" y="2899979"/>
            <a:ext cx="6324600" cy="3272223"/>
          </a:xfrm>
        </p:spPr>
        <p:txBody>
          <a:bodyPr/>
          <a:lstStyle>
            <a:lvl1pPr>
              <a:defRPr sz="1400"/>
            </a:lvl1pPr>
          </a:lstStyle>
          <a:p>
            <a:r>
              <a:rPr lang="en-US" noProof="0" smtClean="0"/>
              <a:t>Click icon to add picture</a:t>
            </a:r>
            <a:endParaRPr lang="en-GB" noProof="0" dirty="0"/>
          </a:p>
        </p:txBody>
      </p:sp>
      <p:grpSp>
        <p:nvGrpSpPr>
          <p:cNvPr id="18" name="Group 32"/>
          <p:cNvGrpSpPr/>
          <p:nvPr/>
        </p:nvGrpSpPr>
        <p:grpSpPr>
          <a:xfrm>
            <a:off x="968593" y="6170993"/>
            <a:ext cx="914401"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lvl1pPr>
              <a:defRPr/>
            </a:lvl1pPr>
          </a:lstStyle>
          <a:p>
            <a:r>
              <a:rPr lang="en-US" noProof="0" smtClean="0"/>
              <a:t>Click to edit Master title style</a:t>
            </a:r>
            <a:endParaRPr lang="en-GB" noProof="0"/>
          </a:p>
        </p:txBody>
      </p:sp>
      <p:sp>
        <p:nvSpPr>
          <p:cNvPr id="31" name="Content Placeholder 26"/>
          <p:cNvSpPr>
            <a:spLocks noGrp="1"/>
          </p:cNvSpPr>
          <p:nvPr>
            <p:ph sz="quarter" idx="15"/>
          </p:nvPr>
        </p:nvSpPr>
        <p:spPr>
          <a:xfrm>
            <a:off x="533401" y="1752600"/>
            <a:ext cx="8077200" cy="4419600"/>
          </a:xfrm>
        </p:spPr>
        <p:txBody>
          <a:bodyPr/>
          <a:lstStyle>
            <a:lvl1pPr>
              <a:defRPr baseline="0"/>
            </a:lvl1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27"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32" name="TextBox 31"/>
          <p:cNvSpPr txBox="1"/>
          <p:nvPr/>
        </p:nvSpPr>
        <p:spPr>
          <a:xfrm>
            <a:off x="533401" y="6477002"/>
            <a:ext cx="2590800" cy="152401"/>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5" name="Shape 14"/>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0"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3"/>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81" name="Rectangle 648"/>
          <p:cNvSpPr>
            <a:spLocks noChangeArrowheads="1"/>
          </p:cNvSpPr>
          <p:nvPr/>
        </p:nvSpPr>
        <p:spPr bwMode="gray">
          <a:xfrm>
            <a:off x="1752601"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83" name="Rectangle 650"/>
          <p:cNvSpPr>
            <a:spLocks noChangeArrowheads="1"/>
          </p:cNvSpPr>
          <p:nvPr/>
        </p:nvSpPr>
        <p:spPr bwMode="gray">
          <a:xfrm>
            <a:off x="1752601"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50" name="Title 1"/>
          <p:cNvSpPr>
            <a:spLocks noGrp="1"/>
          </p:cNvSpPr>
          <p:nvPr>
            <p:ph type="ctrTitle" hasCustomPrompt="1"/>
          </p:nvPr>
        </p:nvSpPr>
        <p:spPr bwMode="white">
          <a:xfrm>
            <a:off x="1895476" y="838200"/>
            <a:ext cx="5343525" cy="914400"/>
          </a:xfrm>
        </p:spPr>
        <p:txBody>
          <a:bodyPr anchor="t" anchorCtr="0">
            <a:noAutofit/>
          </a:bodyPr>
          <a:lstStyle>
            <a:lvl1pPr>
              <a:lnSpc>
                <a:spcPct val="90000"/>
              </a:lnSpc>
              <a:defRPr sz="3200" b="1" i="1" baseline="0">
                <a:solidFill>
                  <a:schemeClr val="bg1"/>
                </a:solidFill>
              </a:defRPr>
            </a:lvl1pPr>
          </a:lstStyle>
          <a:p>
            <a:r>
              <a:rPr lang="en-GB" noProof="0" dirty="0" smtClean="0"/>
              <a:t>Click to add the presentation’s main title</a:t>
            </a:r>
            <a:endParaRPr lang="en-GB" noProof="0" dirty="0"/>
          </a:p>
        </p:txBody>
      </p:sp>
      <p:sp>
        <p:nvSpPr>
          <p:cNvPr id="51" name="Subtitle 2"/>
          <p:cNvSpPr>
            <a:spLocks noGrp="1"/>
          </p:cNvSpPr>
          <p:nvPr>
            <p:ph type="subTitle" idx="1" hasCustomPrompt="1"/>
          </p:nvPr>
        </p:nvSpPr>
        <p:spPr bwMode="white">
          <a:xfrm>
            <a:off x="1895476" y="1828801"/>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en-GB" noProof="0" dirty="0" smtClean="0"/>
              <a:t>Subtitle and date (move higher if title is only one line)</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en-GB" noProof="0" smtClean="0"/>
              <a:t>www.pwc.com</a:t>
            </a:r>
            <a:endParaRPr lang="en-GB" noProof="0"/>
          </a:p>
        </p:txBody>
      </p:sp>
      <p:grpSp>
        <p:nvGrpSpPr>
          <p:cNvPr id="11" name="Group 32"/>
          <p:cNvGrpSpPr/>
          <p:nvPr/>
        </p:nvGrpSpPr>
        <p:grpSpPr>
          <a:xfrm>
            <a:off x="968593" y="6170993"/>
            <a:ext cx="914401"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lvl1pPr>
              <a:defRPr sz="3200">
                <a:solidFill>
                  <a:schemeClr val="tx1"/>
                </a:solidFill>
              </a:defRPr>
            </a:lvl1pPr>
          </a:lstStyle>
          <a:p>
            <a:r>
              <a:rPr lang="en-US" noProof="0" smtClean="0"/>
              <a:t>Click to edit Master title style</a:t>
            </a:r>
            <a:endParaRPr lang="en-GB" noProof="0"/>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en-GB" noProof="0" smtClean="0"/>
              <a:t>Add legal and copyright disclaimers here.</a:t>
            </a:r>
            <a:endParaRPr lang="en-GB" noProof="0"/>
          </a:p>
        </p:txBody>
      </p:sp>
      <p:cxnSp>
        <p:nvCxnSpPr>
          <p:cNvPr id="7" name="Shape 6"/>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1" y="2130427"/>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1"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4238B76-8CF0-47CA-AAFE-76324D301605}" type="datetimeFigureOut">
              <a:rPr lang="it-IT" smtClean="0"/>
              <a:pPr/>
              <a:t>22/05/2017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AD03AEE-3650-4F6A-B433-745437993280}" type="slidenum">
              <a:rPr lang="it-IT" smtClean="0"/>
              <a:pPr/>
              <a:t>‹N›</a:t>
            </a:fld>
            <a:endParaRPr lang="it-IT"/>
          </a:p>
        </p:txBody>
      </p:sp>
      <p:pic>
        <p:nvPicPr>
          <p:cNvPr id="7" name="Immagin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5" y="0"/>
            <a:ext cx="9142571" cy="6885384"/>
          </a:xfrm>
          <a:prstGeom prst="rect">
            <a:avLst/>
          </a:prstGeom>
        </p:spPr>
      </p:pic>
      <p:grpSp>
        <p:nvGrpSpPr>
          <p:cNvPr id="8" name="Gruppo 7"/>
          <p:cNvGrpSpPr/>
          <p:nvPr userDrawn="1"/>
        </p:nvGrpSpPr>
        <p:grpSpPr>
          <a:xfrm>
            <a:off x="251520" y="5949280"/>
            <a:ext cx="3397250" cy="463550"/>
            <a:chOff x="0" y="0"/>
            <a:chExt cx="3397250" cy="463550"/>
          </a:xfrm>
        </p:grpSpPr>
        <p:pic>
          <p:nvPicPr>
            <p:cNvPr id="9" name="Picture 4"/>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0"/>
              <a:ext cx="3397250" cy="463550"/>
            </a:xfrm>
            <a:prstGeom prst="rect">
              <a:avLst/>
            </a:prstGeom>
            <a:noFill/>
          </p:spPr>
        </p:pic>
        <p:pic>
          <p:nvPicPr>
            <p:cNvPr id="10" name="Immagin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09700" y="146050"/>
              <a:ext cx="520700" cy="184150"/>
            </a:xfrm>
            <a:prstGeom prst="rect">
              <a:avLst/>
            </a:prstGeom>
          </p:spPr>
        </p:pic>
      </p:grpSp>
    </p:spTree>
    <p:extLst>
      <p:ext uri="{BB962C8B-B14F-4D97-AF65-F5344CB8AC3E}">
        <p14:creationId xmlns:p14="http://schemas.microsoft.com/office/powerpoint/2010/main" val="2838113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p>
            <a:r>
              <a:rPr lang="en-US" noProof="0" smtClean="0"/>
              <a:t>Click to edit Master title style</a:t>
            </a:r>
            <a:endParaRPr lang="en-GB" noProof="0"/>
          </a:p>
        </p:txBody>
      </p:sp>
      <p:sp>
        <p:nvSpPr>
          <p:cNvPr id="28" name="Content Placeholder 26"/>
          <p:cNvSpPr>
            <a:spLocks noGrp="1"/>
          </p:cNvSpPr>
          <p:nvPr>
            <p:ph sz="quarter" idx="14"/>
          </p:nvPr>
        </p:nvSpPr>
        <p:spPr>
          <a:xfrm>
            <a:off x="533399" y="1752603"/>
            <a:ext cx="3962401" cy="4419599"/>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1" name="Content Placeholder 26"/>
          <p:cNvSpPr>
            <a:spLocks noGrp="1"/>
          </p:cNvSpPr>
          <p:nvPr>
            <p:ph sz="quarter" idx="15"/>
          </p:nvPr>
        </p:nvSpPr>
        <p:spPr>
          <a:xfrm>
            <a:off x="4648202" y="1752600"/>
            <a:ext cx="3962399" cy="44196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2"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33" name="TextBox 32"/>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62" name="Shape 61"/>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1"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1"/>
            <a:ext cx="8077200" cy="914400"/>
          </a:xfrm>
        </p:spPr>
        <p:txBody>
          <a:bodyPr/>
          <a:lstStyle/>
          <a:p>
            <a:r>
              <a:rPr lang="en-US" noProof="0" smtClean="0"/>
              <a:t>Click to edit Master title style</a:t>
            </a:r>
            <a:endParaRPr lang="en-GB" noProof="0"/>
          </a:p>
        </p:txBody>
      </p:sp>
      <p:sp>
        <p:nvSpPr>
          <p:cNvPr id="27" name="Content Placeholder 26"/>
          <p:cNvSpPr>
            <a:spLocks noGrp="1"/>
          </p:cNvSpPr>
          <p:nvPr>
            <p:ph sz="quarter" idx="13"/>
          </p:nvPr>
        </p:nvSpPr>
        <p:spPr>
          <a:xfrm>
            <a:off x="533401" y="1752603"/>
            <a:ext cx="2590800" cy="4419599"/>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28" name="Content Placeholder 26"/>
          <p:cNvSpPr>
            <a:spLocks noGrp="1"/>
          </p:cNvSpPr>
          <p:nvPr>
            <p:ph sz="quarter" idx="14"/>
          </p:nvPr>
        </p:nvSpPr>
        <p:spPr>
          <a:xfrm>
            <a:off x="3276601" y="1752603"/>
            <a:ext cx="2590799" cy="4419599"/>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1" name="Content Placeholder 26"/>
          <p:cNvSpPr>
            <a:spLocks noGrp="1"/>
          </p:cNvSpPr>
          <p:nvPr>
            <p:ph sz="quarter" idx="15"/>
          </p:nvPr>
        </p:nvSpPr>
        <p:spPr>
          <a:xfrm>
            <a:off x="6019801" y="1752603"/>
            <a:ext cx="2590800" cy="4419599"/>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6"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37" name="TextBox 36"/>
          <p:cNvSpPr txBox="1"/>
          <p:nvPr/>
        </p:nvSpPr>
        <p:spPr>
          <a:xfrm>
            <a:off x="533401" y="6477002"/>
            <a:ext cx="2590800" cy="152401"/>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9" name="Shape 18"/>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2"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p>
            <a:r>
              <a:rPr lang="en-US" noProof="0" smtClean="0"/>
              <a:t>Click to edit Master title style</a:t>
            </a:r>
            <a:endParaRPr lang="en-GB" noProof="0"/>
          </a:p>
        </p:txBody>
      </p:sp>
      <p:sp>
        <p:nvSpPr>
          <p:cNvPr id="28" name="Content Placeholder 26"/>
          <p:cNvSpPr>
            <a:spLocks noGrp="1"/>
          </p:cNvSpPr>
          <p:nvPr>
            <p:ph sz="quarter" idx="14"/>
          </p:nvPr>
        </p:nvSpPr>
        <p:spPr>
          <a:xfrm>
            <a:off x="533399" y="3352800"/>
            <a:ext cx="3962401" cy="2819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1" name="Content Placeholder 26"/>
          <p:cNvSpPr>
            <a:spLocks noGrp="1"/>
          </p:cNvSpPr>
          <p:nvPr>
            <p:ph sz="quarter" idx="15"/>
          </p:nvPr>
        </p:nvSpPr>
        <p:spPr>
          <a:xfrm>
            <a:off x="4648200" y="3352800"/>
            <a:ext cx="3962401" cy="2819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32"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33" name="TextBox 32"/>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sp>
        <p:nvSpPr>
          <p:cNvPr id="13" name="Text Placeholder 12"/>
          <p:cNvSpPr>
            <a:spLocks noGrp="1"/>
          </p:cNvSpPr>
          <p:nvPr>
            <p:ph type="body" sz="quarter" idx="16"/>
          </p:nvPr>
        </p:nvSpPr>
        <p:spPr>
          <a:xfrm>
            <a:off x="533401" y="1752600"/>
            <a:ext cx="8077200" cy="1447800"/>
          </a:xfrm>
        </p:spPr>
        <p:txBody>
          <a:bodyPr/>
          <a:lstStyle/>
          <a:p>
            <a:pPr lvl="0"/>
            <a:r>
              <a:rPr lang="en-US" noProof="0" smtClean="0"/>
              <a:t>Click to edit Master text styles</a:t>
            </a:r>
          </a:p>
        </p:txBody>
      </p:sp>
      <p:cxnSp>
        <p:nvCxnSpPr>
          <p:cNvPr id="14" name="Shape 13"/>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2"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p>
            <a:r>
              <a:rPr lang="en-US" noProof="0" smtClean="0"/>
              <a:t>Click to edit Master title style</a:t>
            </a:r>
            <a:endParaRPr lang="en-GB" noProof="0"/>
          </a:p>
        </p:txBody>
      </p:sp>
      <p:sp>
        <p:nvSpPr>
          <p:cNvPr id="28" name="Content Placeholder 26"/>
          <p:cNvSpPr>
            <a:spLocks noGrp="1"/>
          </p:cNvSpPr>
          <p:nvPr>
            <p:ph sz="quarter" idx="14"/>
          </p:nvPr>
        </p:nvSpPr>
        <p:spPr>
          <a:xfrm>
            <a:off x="6019801" y="1752600"/>
            <a:ext cx="2590800" cy="2133600"/>
          </a:xfrm>
        </p:spPr>
        <p:txBody>
          <a:bodyPr/>
          <a:lstStyle/>
          <a:p>
            <a:pPr lvl="0"/>
            <a:r>
              <a:rPr lang="en-US" noProof="0" smtClean="0"/>
              <a:t>Click to edit Master text styles</a:t>
            </a:r>
          </a:p>
        </p:txBody>
      </p:sp>
      <p:sp>
        <p:nvSpPr>
          <p:cNvPr id="31" name="Content Placeholder 26"/>
          <p:cNvSpPr>
            <a:spLocks noGrp="1"/>
          </p:cNvSpPr>
          <p:nvPr>
            <p:ph sz="quarter" idx="15"/>
          </p:nvPr>
        </p:nvSpPr>
        <p:spPr>
          <a:xfrm>
            <a:off x="6019801" y="4038600"/>
            <a:ext cx="2590800" cy="2133600"/>
          </a:xfrm>
        </p:spPr>
        <p:txBody>
          <a:bodyPr/>
          <a:lstStyle/>
          <a:p>
            <a:pPr lvl="0"/>
            <a:r>
              <a:rPr lang="en-US" noProof="0" smtClean="0"/>
              <a:t>Click to edit Master text styles</a:t>
            </a:r>
          </a:p>
        </p:txBody>
      </p:sp>
      <p:sp>
        <p:nvSpPr>
          <p:cNvPr id="13" name="Text Placeholder 12"/>
          <p:cNvSpPr>
            <a:spLocks noGrp="1"/>
          </p:cNvSpPr>
          <p:nvPr>
            <p:ph type="body" sz="quarter" idx="16"/>
          </p:nvPr>
        </p:nvSpPr>
        <p:spPr>
          <a:xfrm>
            <a:off x="533400" y="1752600"/>
            <a:ext cx="5334000" cy="4419600"/>
          </a:xfrm>
        </p:spPr>
        <p:txBody>
          <a:bodyPr/>
          <a:lstStyle/>
          <a:p>
            <a:pPr lvl="0"/>
            <a:r>
              <a:rPr lang="en-US" noProof="0" smtClean="0"/>
              <a:t>Click to edit Master text styles</a:t>
            </a:r>
          </a:p>
        </p:txBody>
      </p:sp>
      <p:sp>
        <p:nvSpPr>
          <p:cNvPr id="19"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20" name="TextBox 19"/>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4" name="Shape 13"/>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2"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1" y="1752600"/>
            <a:ext cx="2590800" cy="2133600"/>
          </a:xfrm>
        </p:spPr>
        <p:txBody>
          <a:bodyPr/>
          <a:lstStyle/>
          <a:p>
            <a:pPr lvl="0"/>
            <a:r>
              <a:rPr lang="en-US" noProof="0" smtClean="0"/>
              <a:t>Click to edit Master text styles</a:t>
            </a:r>
          </a:p>
        </p:txBody>
      </p:sp>
      <p:sp>
        <p:nvSpPr>
          <p:cNvPr id="2" name="Title 1"/>
          <p:cNvSpPr>
            <a:spLocks noGrp="1"/>
          </p:cNvSpPr>
          <p:nvPr>
            <p:ph type="title"/>
          </p:nvPr>
        </p:nvSpPr>
        <p:spPr>
          <a:xfrm>
            <a:off x="533401" y="685800"/>
            <a:ext cx="8077200" cy="914400"/>
          </a:xfrm>
        </p:spPr>
        <p:txBody>
          <a:bodyPr/>
          <a:lstStyle/>
          <a:p>
            <a:r>
              <a:rPr lang="en-US" noProof="0" smtClean="0"/>
              <a:t>Click to edit Master title style</a:t>
            </a:r>
            <a:endParaRPr lang="en-GB" noProof="0"/>
          </a:p>
        </p:txBody>
      </p:sp>
      <p:sp>
        <p:nvSpPr>
          <p:cNvPr id="31" name="Content Placeholder 26"/>
          <p:cNvSpPr>
            <a:spLocks noGrp="1"/>
          </p:cNvSpPr>
          <p:nvPr>
            <p:ph sz="quarter" idx="15"/>
          </p:nvPr>
        </p:nvSpPr>
        <p:spPr>
          <a:xfrm>
            <a:off x="533401" y="4038600"/>
            <a:ext cx="2590800" cy="2133600"/>
          </a:xfrm>
        </p:spPr>
        <p:txBody>
          <a:bodyPr/>
          <a:lstStyle/>
          <a:p>
            <a:pPr lvl="0"/>
            <a:r>
              <a:rPr lang="en-US" noProof="0" smtClean="0"/>
              <a:t>Click to edit Master text styles</a:t>
            </a:r>
          </a:p>
        </p:txBody>
      </p:sp>
      <p:sp>
        <p:nvSpPr>
          <p:cNvPr id="13" name="Text Placeholder 12"/>
          <p:cNvSpPr>
            <a:spLocks noGrp="1"/>
          </p:cNvSpPr>
          <p:nvPr>
            <p:ph type="body" sz="quarter" idx="16"/>
          </p:nvPr>
        </p:nvSpPr>
        <p:spPr>
          <a:xfrm>
            <a:off x="3276600" y="1752600"/>
            <a:ext cx="5334000" cy="4419600"/>
          </a:xfrm>
        </p:spPr>
        <p:txBody>
          <a:bodyPr/>
          <a:lstStyle/>
          <a:p>
            <a:pPr lvl="0"/>
            <a:r>
              <a:rPr lang="en-US" noProof="0" smtClean="0"/>
              <a:t>Click to edit Master text styles</a:t>
            </a:r>
          </a:p>
        </p:txBody>
      </p:sp>
      <p:sp>
        <p:nvSpPr>
          <p:cNvPr id="19"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20" name="TextBox 19"/>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4" name="Shape 13"/>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2"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en-US" noProof="1" smtClean="0"/>
              <a:t>Click to edit Master title style</a:t>
            </a:r>
            <a:endParaRPr lang="en-GB" noProof="1"/>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GB" noProof="1"/>
          </a:p>
        </p:txBody>
      </p:sp>
      <p:sp>
        <p:nvSpPr>
          <p:cNvPr id="12" name="Text Placeholder 11"/>
          <p:cNvSpPr>
            <a:spLocks noGrp="1"/>
          </p:cNvSpPr>
          <p:nvPr>
            <p:ph type="body" sz="quarter" idx="16"/>
          </p:nvPr>
        </p:nvSpPr>
        <p:spPr>
          <a:xfrm>
            <a:off x="533401" y="1752600"/>
            <a:ext cx="2590800" cy="2130552"/>
          </a:xfrm>
        </p:spPr>
        <p:txBody>
          <a:bodyPr/>
          <a:lstStyle>
            <a:lvl1pPr>
              <a:defRPr sz="2400" b="1" i="1" baseline="0">
                <a:solidFill>
                  <a:schemeClr val="tx2"/>
                </a:solidFill>
              </a:defRPr>
            </a:lvl1pPr>
          </a:lstStyle>
          <a:p>
            <a:pPr lvl="0"/>
            <a:r>
              <a:rPr lang="en-US" noProof="1" smtClean="0"/>
              <a:t>Click to edit Master text styles</a:t>
            </a:r>
          </a:p>
        </p:txBody>
      </p:sp>
      <p:sp>
        <p:nvSpPr>
          <p:cNvPr id="18"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19" name="TextBox 18"/>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1" smtClean="0">
                <a:latin typeface="Arial" pitchFamily="34" charset="0"/>
                <a:cs typeface="Arial" pitchFamily="34" charset="0"/>
              </a:rPr>
              <a:t>PwC</a:t>
            </a:r>
            <a:endParaRPr lang="en-GB" sz="1000" noProof="1">
              <a:latin typeface="Arial" pitchFamily="34" charset="0"/>
              <a:cs typeface="Arial" pitchFamily="34" charset="0"/>
            </a:endParaRPr>
          </a:p>
        </p:txBody>
      </p:sp>
      <p:cxnSp>
        <p:nvCxnSpPr>
          <p:cNvPr id="30" name="Shape 29"/>
          <p:cNvCxnSpPr/>
          <p:nvPr/>
        </p:nvCxnSpPr>
        <p:spPr>
          <a:xfrm rot="5400000" flipH="1" flipV="1">
            <a:off x="5791202"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11"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0"/>
            <a:ext cx="8077200" cy="914400"/>
          </a:xfrm>
        </p:spPr>
        <p:txBody>
          <a:bodyPr/>
          <a:lstStyle/>
          <a:p>
            <a:r>
              <a:rPr lang="en-US" noProof="0" smtClean="0"/>
              <a:t>Click to edit Master title style</a:t>
            </a:r>
            <a:endParaRPr lang="en-GB" noProof="0"/>
          </a:p>
        </p:txBody>
      </p:sp>
      <p:sp>
        <p:nvSpPr>
          <p:cNvPr id="12" name="Footer Placeholder 4"/>
          <p:cNvSpPr>
            <a:spLocks noGrp="1"/>
          </p:cNvSpPr>
          <p:nvPr>
            <p:ph type="ftr" sz="quarter" idx="3"/>
          </p:nvPr>
        </p:nvSpPr>
        <p:spPr>
          <a:xfrm>
            <a:off x="533401" y="6324600"/>
            <a:ext cx="5257800" cy="152400"/>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
        <p:nvSpPr>
          <p:cNvPr id="16" name="TextBox 15"/>
          <p:cNvSpPr txBox="1"/>
          <p:nvPr/>
        </p:nvSpPr>
        <p:spPr>
          <a:xfrm>
            <a:off x="533401" y="6477001"/>
            <a:ext cx="2590800" cy="152400"/>
          </a:xfrm>
          <a:prstGeom prst="rect">
            <a:avLst/>
          </a:prstGeom>
          <a:noFill/>
        </p:spPr>
        <p:txBody>
          <a:bodyPr vert="horz" wrap="square" lIns="0" tIns="0" rIns="0" bIns="0" rtlCol="0" anchor="t" anchorCtr="0">
            <a:noAutofit/>
          </a:bodyPr>
          <a:lstStyle/>
          <a:p>
            <a:r>
              <a:rPr lang="en-GB" sz="1000" noProof="0" smtClean="0">
                <a:latin typeface="Arial" pitchFamily="34" charset="0"/>
                <a:cs typeface="Arial" pitchFamily="34" charset="0"/>
              </a:rPr>
              <a:t>PwC</a:t>
            </a:r>
            <a:endParaRPr lang="en-GB" sz="1000" noProof="0">
              <a:latin typeface="Arial" pitchFamily="34" charset="0"/>
              <a:cs typeface="Arial" pitchFamily="34" charset="0"/>
            </a:endParaRPr>
          </a:p>
        </p:txBody>
      </p:sp>
      <p:cxnSp>
        <p:nvCxnSpPr>
          <p:cNvPr id="10" name="Shape 9"/>
          <p:cNvCxnSpPr/>
          <p:nvPr/>
        </p:nvCxnSpPr>
        <p:spPr>
          <a:xfrm rot="5400000" flipH="1" flipV="1">
            <a:off x="4419602" y="-3429001"/>
            <a:ext cx="152399" cy="8229601"/>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9"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1" y="685800"/>
            <a:ext cx="8077201" cy="914400"/>
          </a:xfrm>
          <a:prstGeom prst="rect">
            <a:avLst/>
          </a:prstGeom>
        </p:spPr>
        <p:txBody>
          <a:bodyPr vert="horz" lIns="0" tIns="0" rIns="0" bIns="0" rtlCol="0" anchor="t" anchorCtr="0">
            <a:noAutofit/>
          </a:bodyPr>
          <a:lstStyle/>
          <a:p>
            <a:r>
              <a:rPr lang="en-GB" noProof="0" smtClean="0"/>
              <a:t>Click to edit</a:t>
            </a:r>
            <a:br>
              <a:rPr lang="en-GB" noProof="0" smtClean="0"/>
            </a:br>
            <a:r>
              <a:rPr lang="en-GB" noProof="0" smtClean="0"/>
              <a:t>Master title style</a:t>
            </a:r>
            <a:endParaRPr lang="en-GB" noProof="0"/>
          </a:p>
        </p:txBody>
      </p:sp>
      <p:sp>
        <p:nvSpPr>
          <p:cNvPr id="3" name="Text Placeholder 2"/>
          <p:cNvSpPr>
            <a:spLocks noGrp="1"/>
          </p:cNvSpPr>
          <p:nvPr>
            <p:ph type="body" idx="1"/>
          </p:nvPr>
        </p:nvSpPr>
        <p:spPr>
          <a:xfrm>
            <a:off x="533402" y="1752600"/>
            <a:ext cx="8077199" cy="44196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4"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8AD03AEE-3650-4F6A-B433-745437993280}" type="slidenum">
              <a:rPr lang="it-IT" smtClean="0"/>
              <a:pPr/>
              <a:t>‹N›</a:t>
            </a:fld>
            <a:endParaRPr lang="it-IT"/>
          </a:p>
        </p:txBody>
      </p:sp>
      <p:sp>
        <p:nvSpPr>
          <p:cNvPr id="6" name="Date Placeholder 3"/>
          <p:cNvSpPr>
            <a:spLocks noGrp="1"/>
          </p:cNvSpPr>
          <p:nvPr>
            <p:ph type="dt" sz="half" idx="2"/>
          </p:nvPr>
        </p:nvSpPr>
        <p:spPr>
          <a:xfrm>
            <a:off x="7086600" y="6324600"/>
            <a:ext cx="1524001"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44238B76-8CF0-47CA-AAFE-76324D301605}" type="datetimeFigureOut">
              <a:rPr lang="it-IT" smtClean="0"/>
              <a:pPr/>
              <a:t>22/05/2017</a:t>
            </a:fld>
            <a:endParaRPr lang="it-IT"/>
          </a:p>
        </p:txBody>
      </p:sp>
      <p:sp>
        <p:nvSpPr>
          <p:cNvPr id="7"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endParaRPr lang="it-IT"/>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Lst>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388120" y="1412776"/>
            <a:ext cx="8280000" cy="4678204"/>
          </a:xfrm>
          <a:prstGeom prst="rect">
            <a:avLst/>
          </a:prstGeom>
          <a:noFill/>
        </p:spPr>
        <p:txBody>
          <a:bodyPr wrap="square" rtlCol="0">
            <a:spAutoFit/>
          </a:bodyPr>
          <a:lstStyle/>
          <a:p>
            <a:pPr algn="ctr">
              <a:spcAft>
                <a:spcPts val="600"/>
              </a:spcAft>
            </a:pPr>
            <a:r>
              <a:rPr lang="it-IT" sz="2200" b="1" dirty="0" smtClean="0">
                <a:solidFill>
                  <a:srgbClr val="002060"/>
                </a:solidFill>
                <a:latin typeface="DecimaWE Rg" panose="02000000000000000000" pitchFamily="2" charset="0"/>
                <a:cs typeface="Arial" panose="020B0604020202020204" pitchFamily="34" charset="0"/>
              </a:rPr>
              <a:t>Aiuti agli investimenti e alla riorganizzazione e ristrutturazione aziendale delle PMI - Sostenere il consolidamento in chiave innovativa delle PMI, mediante l'introduzione di servizi e tecnologie innovative relative all’ICT</a:t>
            </a:r>
          </a:p>
          <a:p>
            <a:pPr algn="ctr">
              <a:spcAft>
                <a:spcPts val="600"/>
              </a:spcAft>
            </a:pPr>
            <a:endParaRPr lang="it-IT" sz="2400" b="1" dirty="0" smtClean="0">
              <a:solidFill>
                <a:srgbClr val="002060"/>
              </a:solidFill>
              <a:latin typeface="DecimaWE Rg" panose="02000000000000000000" pitchFamily="2" charset="0"/>
              <a:cs typeface="Arial" panose="020B0604020202020204" pitchFamily="34" charset="0"/>
            </a:endParaRPr>
          </a:p>
          <a:p>
            <a:pPr algn="ctr">
              <a:spcAft>
                <a:spcPts val="600"/>
              </a:spcAft>
            </a:pPr>
            <a:r>
              <a:rPr lang="it-IT" sz="2400" b="1" dirty="0" smtClean="0">
                <a:solidFill>
                  <a:srgbClr val="002060"/>
                </a:solidFill>
                <a:latin typeface="DecimaWE Rg" panose="02000000000000000000" pitchFamily="2" charset="0"/>
                <a:cs typeface="Arial" panose="020B0604020202020204" pitchFamily="34" charset="0"/>
              </a:rPr>
              <a:t>Bando approvato</a:t>
            </a:r>
          </a:p>
          <a:p>
            <a:pPr algn="ctr">
              <a:spcAft>
                <a:spcPts val="600"/>
              </a:spcAft>
            </a:pPr>
            <a:r>
              <a:rPr lang="it-IT" sz="2400" b="1" dirty="0" smtClean="0">
                <a:solidFill>
                  <a:srgbClr val="002060"/>
                </a:solidFill>
                <a:latin typeface="DecimaWE Rg" panose="02000000000000000000" pitchFamily="2" charset="0"/>
                <a:cs typeface="Arial" panose="020B0604020202020204" pitchFamily="34" charset="0"/>
              </a:rPr>
              <a:t>con </a:t>
            </a:r>
            <a:r>
              <a:rPr lang="it-IT" sz="2400" b="1" dirty="0">
                <a:solidFill>
                  <a:srgbClr val="002060"/>
                </a:solidFill>
                <a:latin typeface="DecimaWE Rg" panose="02000000000000000000" pitchFamily="2" charset="0"/>
                <a:cs typeface="Arial" panose="020B0604020202020204" pitchFamily="34" charset="0"/>
              </a:rPr>
              <a:t>deliberazione </a:t>
            </a:r>
            <a:r>
              <a:rPr lang="it-IT" sz="2400" b="1" dirty="0" smtClean="0">
                <a:solidFill>
                  <a:srgbClr val="002060"/>
                </a:solidFill>
                <a:latin typeface="DecimaWE Rg" panose="02000000000000000000" pitchFamily="2" charset="0"/>
                <a:cs typeface="Arial" panose="020B0604020202020204" pitchFamily="34" charset="0"/>
              </a:rPr>
              <a:t>della </a:t>
            </a:r>
            <a:r>
              <a:rPr lang="it-IT" sz="2400" b="1" dirty="0">
                <a:solidFill>
                  <a:srgbClr val="002060"/>
                </a:solidFill>
                <a:latin typeface="DecimaWE Rg" panose="02000000000000000000" pitchFamily="2" charset="0"/>
                <a:cs typeface="Arial" panose="020B0604020202020204" pitchFamily="34" charset="0"/>
              </a:rPr>
              <a:t>Giunta regionale </a:t>
            </a:r>
            <a:r>
              <a:rPr lang="it-IT" sz="2400" b="1" dirty="0" smtClean="0">
                <a:solidFill>
                  <a:srgbClr val="002060"/>
                </a:solidFill>
                <a:latin typeface="DecimaWE Rg" panose="02000000000000000000" pitchFamily="2" charset="0"/>
                <a:cs typeface="Arial" panose="020B0604020202020204" pitchFamily="34" charset="0"/>
              </a:rPr>
              <a:t>n. 572/2017</a:t>
            </a:r>
            <a:endParaRPr lang="it-IT" sz="2400" b="1" dirty="0">
              <a:solidFill>
                <a:srgbClr val="002060"/>
              </a:solidFill>
              <a:latin typeface="DecimaWE Rg" panose="02000000000000000000" pitchFamily="2" charset="0"/>
              <a:cs typeface="Arial" panose="020B0604020202020204" pitchFamily="34" charset="0"/>
            </a:endParaRPr>
          </a:p>
          <a:p>
            <a:pPr>
              <a:spcAft>
                <a:spcPts val="600"/>
              </a:spcAft>
            </a:pPr>
            <a:endParaRPr lang="it-IT" b="1" i="1" dirty="0" smtClean="0">
              <a:solidFill>
                <a:schemeClr val="accent5"/>
              </a:solidFill>
              <a:latin typeface="DecimaWE Rg" panose="02000000000000000000" pitchFamily="2" charset="0"/>
              <a:cs typeface="Arial" panose="020B0604020202020204" pitchFamily="34" charset="0"/>
            </a:endParaRPr>
          </a:p>
          <a:p>
            <a:pPr>
              <a:spcAft>
                <a:spcPts val="600"/>
              </a:spcAft>
            </a:pPr>
            <a:r>
              <a:rPr lang="it-IT" b="1" dirty="0" smtClean="0">
                <a:solidFill>
                  <a:srgbClr val="0070C0"/>
                </a:solidFill>
                <a:latin typeface="DecimaWE Rg" panose="02000000000000000000" pitchFamily="2" charset="0"/>
                <a:cs typeface="Arial" panose="020B0604020202020204" pitchFamily="34" charset="0"/>
              </a:rPr>
              <a:t>Udine, 23 </a:t>
            </a:r>
            <a:r>
              <a:rPr lang="it-IT" b="1" dirty="0" smtClean="0">
                <a:solidFill>
                  <a:srgbClr val="0070C0"/>
                </a:solidFill>
                <a:latin typeface="DecimaWE Rg" panose="02000000000000000000" pitchFamily="2" charset="0"/>
                <a:cs typeface="Arial" panose="020B0604020202020204" pitchFamily="34" charset="0"/>
              </a:rPr>
              <a:t>maggio 2017</a:t>
            </a:r>
          </a:p>
          <a:p>
            <a:pPr>
              <a:spcAft>
                <a:spcPts val="600"/>
              </a:spcAft>
            </a:pPr>
            <a:r>
              <a:rPr lang="it-IT" b="1" dirty="0" smtClean="0">
                <a:solidFill>
                  <a:srgbClr val="0070C0"/>
                </a:solidFill>
                <a:latin typeface="DecimaWE Rg" panose="02000000000000000000" pitchFamily="2" charset="0"/>
                <a:cs typeface="Arial" panose="020B0604020202020204" pitchFamily="34" charset="0"/>
              </a:rPr>
              <a:t>Diego </a:t>
            </a:r>
            <a:r>
              <a:rPr lang="it-IT" b="1" dirty="0">
                <a:solidFill>
                  <a:srgbClr val="0070C0"/>
                </a:solidFill>
                <a:latin typeface="DecimaWE Rg" panose="02000000000000000000" pitchFamily="2" charset="0"/>
                <a:cs typeface="Arial" panose="020B0604020202020204" pitchFamily="34" charset="0"/>
              </a:rPr>
              <a:t>Angelini</a:t>
            </a:r>
          </a:p>
          <a:p>
            <a:pPr>
              <a:spcAft>
                <a:spcPts val="600"/>
              </a:spcAft>
            </a:pPr>
            <a:r>
              <a:rPr lang="it-IT" b="1" dirty="0" smtClean="0">
                <a:solidFill>
                  <a:srgbClr val="0070C0"/>
                </a:solidFill>
                <a:latin typeface="DecimaWE Rg" panose="02000000000000000000" pitchFamily="2" charset="0"/>
                <a:cs typeface="Arial" panose="020B0604020202020204" pitchFamily="34" charset="0"/>
              </a:rPr>
              <a:t>Direzione </a:t>
            </a:r>
            <a:r>
              <a:rPr lang="it-IT" b="1" dirty="0">
                <a:solidFill>
                  <a:srgbClr val="0070C0"/>
                </a:solidFill>
                <a:latin typeface="DecimaWE Rg" panose="02000000000000000000" pitchFamily="2" charset="0"/>
                <a:cs typeface="Arial" panose="020B0604020202020204" pitchFamily="34" charset="0"/>
              </a:rPr>
              <a:t>centrale attività produttive, turismo e cooperazione</a:t>
            </a:r>
          </a:p>
          <a:p>
            <a:pPr>
              <a:spcAft>
                <a:spcPts val="600"/>
              </a:spcAft>
            </a:pPr>
            <a:r>
              <a:rPr lang="it-IT" b="1" dirty="0">
                <a:solidFill>
                  <a:srgbClr val="0070C0"/>
                </a:solidFill>
                <a:latin typeface="DecimaWE Rg" panose="02000000000000000000" pitchFamily="2" charset="0"/>
                <a:cs typeface="Arial" panose="020B0604020202020204" pitchFamily="34" charset="0"/>
              </a:rPr>
              <a:t>Area attività produttive – Servizio per l’accesso al credito delle imprese</a:t>
            </a:r>
          </a:p>
        </p:txBody>
      </p:sp>
      <p:cxnSp>
        <p:nvCxnSpPr>
          <p:cNvPr id="3"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TextBox 11"/>
          <p:cNvSpPr txBox="1"/>
          <p:nvPr/>
        </p:nvSpPr>
        <p:spPr>
          <a:xfrm>
            <a:off x="4612884" y="487125"/>
            <a:ext cx="3874468" cy="523220"/>
          </a:xfrm>
          <a:prstGeom prst="rect">
            <a:avLst/>
          </a:prstGeom>
          <a:noFill/>
        </p:spPr>
        <p:txBody>
          <a:bodyPr wrap="square" rtlCol="0">
            <a:spAutoFit/>
          </a:bodyPr>
          <a:lstStyle/>
          <a:p>
            <a:pPr algn="r"/>
            <a:r>
              <a:rPr lang="it-IT" sz="2800" b="1" dirty="0">
                <a:solidFill>
                  <a:srgbClr val="002060"/>
                </a:solidFill>
                <a:latin typeface="DecimaWE Rg" panose="02000000000000000000" pitchFamily="2" charset="0"/>
              </a:rPr>
              <a:t>Attività </a:t>
            </a:r>
            <a:r>
              <a:rPr lang="it-IT" sz="2800" b="1" dirty="0" smtClean="0">
                <a:solidFill>
                  <a:srgbClr val="002060"/>
                </a:solidFill>
                <a:latin typeface="DecimaWE Rg" panose="02000000000000000000" pitchFamily="2" charset="0"/>
              </a:rPr>
              <a:t>2.3.b.1</a:t>
            </a:r>
            <a:endParaRPr lang="it-IT" sz="2800" b="1" dirty="0">
              <a:solidFill>
                <a:srgbClr val="002060"/>
              </a:solidFill>
              <a:latin typeface="DecimaWE Rg" panose="02000000000000000000" pitchFamily="2" charset="0"/>
            </a:endParaRPr>
          </a:p>
        </p:txBody>
      </p:sp>
    </p:spTree>
    <p:extLst>
      <p:ext uri="{BB962C8B-B14F-4D97-AF65-F5344CB8AC3E}">
        <p14:creationId xmlns:p14="http://schemas.microsoft.com/office/powerpoint/2010/main" val="2238712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7903" y="1484784"/>
            <a:ext cx="8328551" cy="3888432"/>
          </a:xfrm>
          <a:prstGeom prst="rect">
            <a:avLst/>
          </a:prstGeom>
          <a:noFill/>
        </p:spPr>
        <p:txBody>
          <a:bodyPr wrap="square" lIns="0" tIns="0" rIns="0" bIns="0" rtlCol="0">
            <a:noAutofit/>
          </a:bodyPr>
          <a:lstStyle/>
          <a:p>
            <a:pPr indent="-274320" algn="just">
              <a:spcAft>
                <a:spcPts val="600"/>
              </a:spcAft>
            </a:pPr>
            <a:r>
              <a:rPr lang="it-IT" sz="2200" dirty="0" smtClean="0">
                <a:solidFill>
                  <a:srgbClr val="002060"/>
                </a:solidFill>
                <a:latin typeface="DecimaWE Rg" panose="02000000000000000000" pitchFamily="2" charset="0"/>
              </a:rPr>
              <a:t>Sono </a:t>
            </a:r>
            <a:r>
              <a:rPr lang="it-IT" sz="2200" dirty="0">
                <a:solidFill>
                  <a:srgbClr val="002060"/>
                </a:solidFill>
                <a:latin typeface="DecimaWE Rg" panose="02000000000000000000" pitchFamily="2" charset="0"/>
              </a:rPr>
              <a:t>ammissibili </a:t>
            </a:r>
            <a:r>
              <a:rPr lang="it-IT" sz="2200" dirty="0" smtClean="0">
                <a:solidFill>
                  <a:srgbClr val="002060"/>
                </a:solidFill>
                <a:latin typeface="DecimaWE Rg" panose="02000000000000000000" pitchFamily="2" charset="0"/>
              </a:rPr>
              <a:t>le spese concernenti: </a:t>
            </a:r>
          </a:p>
          <a:p>
            <a:pPr marL="457200" indent="-457200" algn="just">
              <a:spcAft>
                <a:spcPts val="600"/>
              </a:spcAft>
              <a:buAutoNum type="alphaLcParenR"/>
            </a:pPr>
            <a:r>
              <a:rPr lang="it-IT" sz="2200" dirty="0" smtClean="0">
                <a:solidFill>
                  <a:srgbClr val="002060"/>
                </a:solidFill>
                <a:latin typeface="DecimaWE Rg" panose="02000000000000000000" pitchFamily="2" charset="0"/>
              </a:rPr>
              <a:t>l’acquisto </a:t>
            </a:r>
            <a:r>
              <a:rPr lang="it-IT" sz="2200" dirty="0">
                <a:solidFill>
                  <a:srgbClr val="002060"/>
                </a:solidFill>
                <a:latin typeface="DecimaWE Rg" panose="02000000000000000000" pitchFamily="2" charset="0"/>
              </a:rPr>
              <a:t>e l’installazione di hardware, apparati di networking, inclusa la fornitura della tecnologia </a:t>
            </a:r>
            <a:r>
              <a:rPr lang="it-IT" sz="2200" dirty="0" err="1">
                <a:solidFill>
                  <a:srgbClr val="002060"/>
                </a:solidFill>
                <a:latin typeface="DecimaWE Rg" panose="02000000000000000000" pitchFamily="2" charset="0"/>
              </a:rPr>
              <a:t>wi-fi</a:t>
            </a:r>
            <a:r>
              <a:rPr lang="it-IT" sz="2200" dirty="0">
                <a:solidFill>
                  <a:srgbClr val="002060"/>
                </a:solidFill>
                <a:latin typeface="DecimaWE Rg" panose="02000000000000000000" pitchFamily="2" charset="0"/>
              </a:rPr>
              <a:t>, attrezzature, strumentazioni e dispositivi tecnologici e interattivi di comunicazione e per la fabbricazione digitale, nonché l’acquisto e l’installazione di sistemi di sicurezza della connessione di rete;</a:t>
            </a:r>
          </a:p>
          <a:p>
            <a:pPr marL="457200" indent="-457200" algn="just">
              <a:spcAft>
                <a:spcPts val="600"/>
              </a:spcAft>
              <a:buAutoNum type="alphaLcParenR"/>
            </a:pPr>
            <a:r>
              <a:rPr lang="it-IT" sz="2200" dirty="0" smtClean="0">
                <a:solidFill>
                  <a:srgbClr val="002060"/>
                </a:solidFill>
                <a:latin typeface="DecimaWE Rg" panose="02000000000000000000" pitchFamily="2" charset="0"/>
              </a:rPr>
              <a:t>l’acquisto </a:t>
            </a:r>
            <a:r>
              <a:rPr lang="it-IT" sz="2200" dirty="0">
                <a:solidFill>
                  <a:srgbClr val="002060"/>
                </a:solidFill>
                <a:latin typeface="DecimaWE Rg" panose="02000000000000000000" pitchFamily="2" charset="0"/>
              </a:rPr>
              <a:t>di software e licenze, anche a canone periodico o a consumo limitatamente al periodo di durata del progetto</a:t>
            </a:r>
            <a:r>
              <a:rPr lang="it-IT" sz="2200" dirty="0" smtClean="0">
                <a:solidFill>
                  <a:srgbClr val="002060"/>
                </a:solidFill>
                <a:latin typeface="DecimaWE Rg" panose="02000000000000000000" pitchFamily="2" charset="0"/>
              </a:rPr>
              <a:t>;</a:t>
            </a:r>
          </a:p>
          <a:p>
            <a:pPr marL="457200" indent="-457200" algn="just">
              <a:spcAft>
                <a:spcPts val="600"/>
              </a:spcAft>
              <a:buFontTx/>
              <a:buAutoNum type="alphaLcParenR"/>
            </a:pPr>
            <a:r>
              <a:rPr lang="it-IT" sz="2200" dirty="0">
                <a:solidFill>
                  <a:srgbClr val="002060"/>
                </a:solidFill>
                <a:latin typeface="DecimaWE Rg" panose="02000000000000000000" pitchFamily="2" charset="0"/>
              </a:rPr>
              <a:t>l’acquisizione di servizi di </a:t>
            </a:r>
            <a:r>
              <a:rPr lang="it-IT" sz="2200" dirty="0" err="1">
                <a:solidFill>
                  <a:srgbClr val="002060"/>
                </a:solidFill>
                <a:latin typeface="DecimaWE Rg" panose="02000000000000000000" pitchFamily="2" charset="0"/>
              </a:rPr>
              <a:t>cloud</a:t>
            </a:r>
            <a:r>
              <a:rPr lang="it-IT" sz="2200" dirty="0">
                <a:solidFill>
                  <a:srgbClr val="002060"/>
                </a:solidFill>
                <a:latin typeface="DecimaWE Rg" panose="02000000000000000000" pitchFamily="2" charset="0"/>
              </a:rPr>
              <a:t> </a:t>
            </a:r>
            <a:r>
              <a:rPr lang="it-IT" sz="2200" dirty="0" err="1">
                <a:solidFill>
                  <a:srgbClr val="002060"/>
                </a:solidFill>
                <a:latin typeface="DecimaWE Rg" panose="02000000000000000000" pitchFamily="2" charset="0"/>
              </a:rPr>
              <a:t>computing</a:t>
            </a:r>
            <a:r>
              <a:rPr lang="it-IT" sz="2200" dirty="0">
                <a:solidFill>
                  <a:srgbClr val="002060"/>
                </a:solidFill>
                <a:latin typeface="DecimaWE Rg" panose="02000000000000000000" pitchFamily="2" charset="0"/>
              </a:rPr>
              <a:t>, di registrazione di domini e di caselle di posta elettronica, limitatamente al  periodo di durata del progetto, nonché l’acquisizione di servizi informatici concernenti i sistemi di cui alla lettera d), incluse le attività di controllo e monitoraggio;</a:t>
            </a:r>
          </a:p>
          <a:p>
            <a:pPr marL="457200" indent="-457200" algn="just">
              <a:spcAft>
                <a:spcPts val="600"/>
              </a:spcAft>
              <a:buAutoNum type="alphaLcParenR"/>
            </a:pPr>
            <a:endParaRPr lang="it-IT" sz="2200" dirty="0" smtClean="0">
              <a:solidFill>
                <a:srgbClr val="002060"/>
              </a:solidFill>
              <a:latin typeface="DecimaWE Rg" panose="02000000000000000000" pitchFamily="2" charset="0"/>
            </a:endParaRPr>
          </a:p>
          <a:p>
            <a:pPr marL="457200" indent="-457200" algn="just">
              <a:spcAft>
                <a:spcPts val="600"/>
              </a:spcAft>
              <a:buAutoNum type="alphaLcParenR"/>
            </a:pPr>
            <a:endParaRPr lang="it-IT" sz="2200" dirty="0">
              <a:solidFill>
                <a:srgbClr val="002060"/>
              </a:solidFill>
              <a:latin typeface="DecimaWE Rg" panose="02000000000000000000" pitchFamily="2" charset="0"/>
            </a:endParaRPr>
          </a:p>
          <a:p>
            <a:pPr algn="just">
              <a:spcAft>
                <a:spcPts val="600"/>
              </a:spcAft>
            </a:pPr>
            <a:endParaRPr lang="it-IT" sz="2200" dirty="0" smtClean="0">
              <a:solidFill>
                <a:srgbClr val="002060"/>
              </a:solidFill>
              <a:latin typeface="DecimaWE Rg" panose="02000000000000000000" pitchFamily="2" charset="0"/>
            </a:endParaRP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Spese ammissibili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314758"/>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38936" y="1556792"/>
            <a:ext cx="8328551" cy="3888432"/>
          </a:xfrm>
          <a:prstGeom prst="rect">
            <a:avLst/>
          </a:prstGeom>
          <a:noFill/>
        </p:spPr>
        <p:txBody>
          <a:bodyPr wrap="square" lIns="0" tIns="0" rIns="0" bIns="0" rtlCol="0">
            <a:noAutofit/>
          </a:bodyPr>
          <a:lstStyle/>
          <a:p>
            <a:pPr marL="457200" indent="-457200" algn="just">
              <a:spcAft>
                <a:spcPts val="600"/>
              </a:spcAft>
              <a:buFont typeface="+mj-lt"/>
              <a:buAutoNum type="alphaLcParenR" startAt="4"/>
            </a:pPr>
            <a:r>
              <a:rPr lang="it-IT" sz="2200" dirty="0" smtClean="0">
                <a:solidFill>
                  <a:srgbClr val="002060"/>
                </a:solidFill>
                <a:latin typeface="DecimaWE Rg" panose="02000000000000000000" pitchFamily="2" charset="0"/>
              </a:rPr>
              <a:t>l’acquisto </a:t>
            </a:r>
            <a:r>
              <a:rPr lang="it-IT" sz="2200" dirty="0">
                <a:solidFill>
                  <a:srgbClr val="002060"/>
                </a:solidFill>
                <a:latin typeface="DecimaWE Rg" panose="02000000000000000000" pitchFamily="2" charset="0"/>
              </a:rPr>
              <a:t>di sistemi informatici e telematici di gestione aziendali e per applicazioni mobili;</a:t>
            </a:r>
          </a:p>
          <a:p>
            <a:pPr marL="457200" indent="-457200" algn="just">
              <a:spcAft>
                <a:spcPts val="600"/>
              </a:spcAft>
              <a:buAutoNum type="alphaLcParenR" startAt="4"/>
            </a:pPr>
            <a:r>
              <a:rPr lang="it-IT" sz="2200" dirty="0" smtClean="0">
                <a:solidFill>
                  <a:srgbClr val="002060"/>
                </a:solidFill>
                <a:latin typeface="DecimaWE Rg" panose="02000000000000000000" pitchFamily="2" charset="0"/>
              </a:rPr>
              <a:t>l’acquisizione </a:t>
            </a:r>
            <a:r>
              <a:rPr lang="it-IT" sz="2200" dirty="0">
                <a:solidFill>
                  <a:srgbClr val="002060"/>
                </a:solidFill>
                <a:latin typeface="DecimaWE Rg" panose="02000000000000000000" pitchFamily="2" charset="0"/>
              </a:rPr>
              <a:t>di servizi di consulenza concernenti l’analisi, la progettazione e lo sviluppo dei sistemi di cui alla lettera </a:t>
            </a:r>
            <a:r>
              <a:rPr lang="it-IT" sz="2200" dirty="0" smtClean="0">
                <a:solidFill>
                  <a:srgbClr val="002060"/>
                </a:solidFill>
                <a:latin typeface="DecimaWE Rg" panose="02000000000000000000" pitchFamily="2" charset="0"/>
              </a:rPr>
              <a:t>d);</a:t>
            </a:r>
          </a:p>
          <a:p>
            <a:pPr marL="457200" indent="-457200" algn="just">
              <a:spcAft>
                <a:spcPts val="600"/>
              </a:spcAft>
              <a:buAutoNum type="alphaLcParenR" startAt="4"/>
            </a:pPr>
            <a:r>
              <a:rPr lang="it-IT" sz="2200" dirty="0" smtClean="0">
                <a:solidFill>
                  <a:srgbClr val="002060"/>
                </a:solidFill>
                <a:latin typeface="DecimaWE Rg" panose="02000000000000000000" pitchFamily="2" charset="0"/>
              </a:rPr>
              <a:t>altri </a:t>
            </a:r>
            <a:r>
              <a:rPr lang="it-IT" sz="2200" dirty="0">
                <a:solidFill>
                  <a:srgbClr val="002060"/>
                </a:solidFill>
                <a:latin typeface="DecimaWE Rg" panose="02000000000000000000" pitchFamily="2" charset="0"/>
              </a:rPr>
              <a:t>servizi di consulenza inerenti al progetto presentato, compresi la consulenza di avviamento ed affiancamento qualificato all’attuazione del sistema gestionale ed i servizi di traduzione dei testi dei siti web, nel limite del 30% della spesa ammessa di cui alle lettere a), b) e c</a:t>
            </a:r>
            <a:r>
              <a:rPr lang="it-IT" sz="2200" dirty="0" smtClean="0">
                <a:solidFill>
                  <a:srgbClr val="002060"/>
                </a:solidFill>
                <a:latin typeface="DecimaWE Rg" panose="02000000000000000000" pitchFamily="2" charset="0"/>
              </a:rPr>
              <a:t>).</a:t>
            </a:r>
          </a:p>
          <a:p>
            <a:pPr algn="just">
              <a:spcAft>
                <a:spcPts val="600"/>
              </a:spcAft>
            </a:pPr>
            <a:endParaRPr lang="it-IT" sz="2200" dirty="0" smtClean="0">
              <a:solidFill>
                <a:srgbClr val="002060"/>
              </a:solidFill>
              <a:latin typeface="DecimaWE Rg" panose="02000000000000000000" pitchFamily="2" charset="0"/>
            </a:endParaRP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Spese ammissibili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186262"/>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12180" y="2132856"/>
            <a:ext cx="8280920" cy="3240360"/>
          </a:xfrm>
          <a:prstGeom prst="rect">
            <a:avLst/>
          </a:prstGeom>
          <a:noFill/>
        </p:spPr>
        <p:txBody>
          <a:bodyPr wrap="square" lIns="0" tIns="0" rIns="0" bIns="0" rtlCol="0">
            <a:noAutofit/>
          </a:bodyPr>
          <a:lstStyle/>
          <a:p>
            <a:pPr indent="-274320" algn="just">
              <a:spcAft>
                <a:spcPts val="600"/>
              </a:spcAft>
            </a:pPr>
            <a:r>
              <a:rPr lang="it-IT" sz="2100" b="1" dirty="0">
                <a:solidFill>
                  <a:srgbClr val="002060"/>
                </a:solidFill>
                <a:latin typeface="DecimaWE Rg" panose="02000000000000000000" pitchFamily="2" charset="0"/>
              </a:rPr>
              <a:t>Il progetto di investimento è avviato a partire dal giorno successivo alla presentazione della domanda, </a:t>
            </a:r>
            <a:r>
              <a:rPr lang="it-IT" sz="2100" b="1" dirty="0" smtClean="0">
                <a:solidFill>
                  <a:srgbClr val="002060"/>
                </a:solidFill>
                <a:latin typeface="DecimaWE Rg" panose="02000000000000000000" pitchFamily="2" charset="0"/>
              </a:rPr>
              <a:t>salvo quanto </a:t>
            </a:r>
            <a:r>
              <a:rPr lang="it-IT" sz="2100" b="1" dirty="0">
                <a:solidFill>
                  <a:srgbClr val="002060"/>
                </a:solidFill>
                <a:latin typeface="DecimaWE Rg" panose="02000000000000000000" pitchFamily="2" charset="0"/>
              </a:rPr>
              <a:t>previsto all’articolo 6, comma </a:t>
            </a:r>
            <a:r>
              <a:rPr lang="it-IT" sz="2100" b="1" dirty="0" smtClean="0">
                <a:solidFill>
                  <a:srgbClr val="002060"/>
                </a:solidFill>
                <a:latin typeface="DecimaWE Rg" panose="02000000000000000000" pitchFamily="2" charset="0"/>
              </a:rPr>
              <a:t>3, del Bando.</a:t>
            </a:r>
            <a:endParaRPr lang="it-IT" sz="2100" b="1" dirty="0">
              <a:solidFill>
                <a:srgbClr val="002060"/>
              </a:solidFill>
              <a:latin typeface="DecimaWE Rg" panose="02000000000000000000" pitchFamily="2" charset="0"/>
            </a:endParaRPr>
          </a:p>
          <a:p>
            <a:pPr indent="-274320" algn="just">
              <a:spcAft>
                <a:spcPts val="600"/>
              </a:spcAft>
            </a:pPr>
            <a:r>
              <a:rPr lang="it-IT" sz="2100" dirty="0" smtClean="0">
                <a:solidFill>
                  <a:srgbClr val="002060"/>
                </a:solidFill>
                <a:latin typeface="DecimaWE Rg" panose="02000000000000000000" pitchFamily="2" charset="0"/>
              </a:rPr>
              <a:t>Il </a:t>
            </a:r>
            <a:r>
              <a:rPr lang="it-IT" sz="2100" dirty="0">
                <a:solidFill>
                  <a:srgbClr val="002060"/>
                </a:solidFill>
                <a:latin typeface="DecimaWE Rg" panose="02000000000000000000" pitchFamily="2" charset="0"/>
              </a:rPr>
              <a:t>progetto di investimento si intende avviato alla prima delle seguenti date:</a:t>
            </a:r>
          </a:p>
          <a:p>
            <a:pPr indent="-274320" algn="just">
              <a:spcAft>
                <a:spcPts val="600"/>
              </a:spcAft>
            </a:pPr>
            <a:r>
              <a:rPr lang="it-IT" sz="2100" dirty="0">
                <a:solidFill>
                  <a:srgbClr val="002060"/>
                </a:solidFill>
                <a:latin typeface="DecimaWE Rg" panose="02000000000000000000" pitchFamily="2" charset="0"/>
              </a:rPr>
              <a:t>a) nel caso di acquisto di beni, la data dell’ordine giuridicamente vincolante ovvero, in mancanza, la data </a:t>
            </a:r>
            <a:r>
              <a:rPr lang="it-IT" sz="2100" dirty="0" smtClean="0">
                <a:solidFill>
                  <a:srgbClr val="002060"/>
                </a:solidFill>
                <a:latin typeface="DecimaWE Rg" panose="02000000000000000000" pitchFamily="2" charset="0"/>
              </a:rPr>
              <a:t>del documento </a:t>
            </a:r>
            <a:r>
              <a:rPr lang="it-IT" sz="2100" dirty="0">
                <a:solidFill>
                  <a:srgbClr val="002060"/>
                </a:solidFill>
                <a:latin typeface="DecimaWE Rg" panose="02000000000000000000" pitchFamily="2" charset="0"/>
              </a:rPr>
              <a:t>di trasporto; in assenza di quest’ultimo, la data della prima fattura;</a:t>
            </a:r>
          </a:p>
          <a:p>
            <a:pPr indent="-274320" algn="just">
              <a:spcAft>
                <a:spcPts val="600"/>
              </a:spcAft>
            </a:pPr>
            <a:r>
              <a:rPr lang="it-IT" sz="2100" dirty="0">
                <a:solidFill>
                  <a:srgbClr val="002060"/>
                </a:solidFill>
                <a:latin typeface="DecimaWE Rg" panose="02000000000000000000" pitchFamily="2" charset="0"/>
              </a:rPr>
              <a:t>b) nel caso di acquisizione di servizi e consulenze, la data del contratto giuridicamente vincolante ovvero, </a:t>
            </a:r>
            <a:r>
              <a:rPr lang="it-IT" sz="2100" dirty="0" smtClean="0">
                <a:solidFill>
                  <a:srgbClr val="002060"/>
                </a:solidFill>
                <a:latin typeface="DecimaWE Rg" panose="02000000000000000000" pitchFamily="2" charset="0"/>
              </a:rPr>
              <a:t>in mancanza</a:t>
            </a:r>
            <a:r>
              <a:rPr lang="it-IT" sz="2100" dirty="0">
                <a:solidFill>
                  <a:srgbClr val="002060"/>
                </a:solidFill>
                <a:latin typeface="DecimaWE Rg" panose="02000000000000000000" pitchFamily="2" charset="0"/>
              </a:rPr>
              <a:t>, la data della prima fattura.</a:t>
            </a:r>
          </a:p>
          <a:p>
            <a:pPr algn="just">
              <a:spcAft>
                <a:spcPts val="600"/>
              </a:spcAft>
            </a:pPr>
            <a:endParaRPr lang="it-IT" sz="2100" dirty="0" smtClean="0">
              <a:solidFill>
                <a:srgbClr val="002060"/>
              </a:solidFill>
              <a:latin typeface="DecimaWE Rg" panose="02000000000000000000" pitchFamily="2" charset="0"/>
            </a:endParaRPr>
          </a:p>
        </p:txBody>
      </p:sp>
      <p:sp>
        <p:nvSpPr>
          <p:cNvPr id="23" name="TextBox 11"/>
          <p:cNvSpPr txBox="1"/>
          <p:nvPr/>
        </p:nvSpPr>
        <p:spPr>
          <a:xfrm>
            <a:off x="3642387" y="482486"/>
            <a:ext cx="4851456"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Avvio del progetto</a:t>
            </a:r>
            <a:endParaRPr lang="it-IT" sz="2800" b="1" dirty="0">
              <a:solidFill>
                <a:srgbClr val="002060"/>
              </a:solidFill>
              <a:latin typeface="DecimaWE Rg" panose="02000000000000000000" pitchFamily="2" charset="0"/>
            </a:endParaRPr>
          </a:p>
        </p:txBody>
      </p:sp>
      <p:cxnSp>
        <p:nvCxnSpPr>
          <p:cNvPr id="9" name="Straight Connector 9"/>
          <p:cNvCxnSpPr/>
          <p:nvPr/>
        </p:nvCxnSpPr>
        <p:spPr>
          <a:xfrm>
            <a:off x="5508104" y="1010345"/>
            <a:ext cx="297924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219262"/>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12180" y="1916832"/>
            <a:ext cx="8280920" cy="3816424"/>
          </a:xfrm>
          <a:prstGeom prst="rect">
            <a:avLst/>
          </a:prstGeom>
          <a:noFill/>
        </p:spPr>
        <p:txBody>
          <a:bodyPr wrap="square" lIns="0" tIns="0" rIns="0" bIns="0" rtlCol="0">
            <a:noAutofit/>
          </a:bodyPr>
          <a:lstStyle/>
          <a:p>
            <a:pPr indent="-274320" algn="just">
              <a:spcAft>
                <a:spcPts val="600"/>
              </a:spcAft>
            </a:pPr>
            <a:r>
              <a:rPr lang="it-IT" sz="2100" b="1" dirty="0" smtClean="0">
                <a:solidFill>
                  <a:srgbClr val="002060"/>
                </a:solidFill>
                <a:latin typeface="DecimaWE Rg"/>
                <a:ea typeface="Times New Roman"/>
                <a:cs typeface="Times New Roman"/>
              </a:rPr>
              <a:t>Regola generale</a:t>
            </a:r>
          </a:p>
          <a:p>
            <a:pPr indent="-274320" algn="just">
              <a:spcAft>
                <a:spcPts val="600"/>
              </a:spcAft>
            </a:pPr>
            <a:r>
              <a:rPr lang="it-IT" sz="2100" dirty="0" smtClean="0">
                <a:solidFill>
                  <a:srgbClr val="002060"/>
                </a:solidFill>
                <a:latin typeface="DecimaWE Rg"/>
                <a:ea typeface="Times New Roman"/>
                <a:cs typeface="Times New Roman"/>
              </a:rPr>
              <a:t>Le </a:t>
            </a:r>
            <a:r>
              <a:rPr lang="it-IT" sz="2100" dirty="0">
                <a:solidFill>
                  <a:srgbClr val="002060"/>
                </a:solidFill>
                <a:latin typeface="DecimaWE Rg"/>
                <a:ea typeface="Times New Roman"/>
                <a:cs typeface="Times New Roman"/>
              </a:rPr>
              <a:t>spese sono sostenute a partire dal giorno successivo alla data di presentazione della domanda. </a:t>
            </a:r>
            <a:endParaRPr lang="it-IT" sz="1200" dirty="0">
              <a:latin typeface="Times New Roman"/>
              <a:ea typeface="Times New Roman"/>
            </a:endParaRPr>
          </a:p>
          <a:p>
            <a:pPr indent="-274320" algn="just">
              <a:spcAft>
                <a:spcPts val="600"/>
              </a:spcAft>
            </a:pPr>
            <a:r>
              <a:rPr lang="it-IT" sz="2100" b="1" dirty="0" smtClean="0">
                <a:solidFill>
                  <a:srgbClr val="002060"/>
                </a:solidFill>
                <a:latin typeface="DecimaWE Rg"/>
                <a:ea typeface="Times New Roman"/>
                <a:cs typeface="Times New Roman"/>
              </a:rPr>
              <a:t>Deroga particolare</a:t>
            </a:r>
          </a:p>
          <a:p>
            <a:pPr indent="-274320" algn="just">
              <a:spcAft>
                <a:spcPts val="600"/>
              </a:spcAft>
            </a:pPr>
            <a:r>
              <a:rPr lang="it-IT" sz="2100" dirty="0" smtClean="0">
                <a:solidFill>
                  <a:srgbClr val="002060"/>
                </a:solidFill>
                <a:latin typeface="DecimaWE Rg"/>
                <a:ea typeface="Times New Roman"/>
                <a:cs typeface="Times New Roman"/>
              </a:rPr>
              <a:t>Possono </a:t>
            </a:r>
            <a:r>
              <a:rPr lang="it-IT" sz="2100" dirty="0">
                <a:solidFill>
                  <a:srgbClr val="002060"/>
                </a:solidFill>
                <a:latin typeface="DecimaWE Rg"/>
                <a:ea typeface="Times New Roman"/>
                <a:cs typeface="Times New Roman"/>
              </a:rPr>
              <a:t>essere ammesse anche le spese </a:t>
            </a:r>
            <a:r>
              <a:rPr lang="it-IT" sz="2100" dirty="0" smtClean="0">
                <a:solidFill>
                  <a:srgbClr val="002060"/>
                </a:solidFill>
                <a:latin typeface="DecimaWE Rg"/>
                <a:ea typeface="Times New Roman"/>
                <a:cs typeface="Times New Roman"/>
              </a:rPr>
              <a:t>pagate e quietanzate </a:t>
            </a:r>
            <a:r>
              <a:rPr lang="it-IT" sz="2100" dirty="0">
                <a:solidFill>
                  <a:srgbClr val="002060"/>
                </a:solidFill>
                <a:latin typeface="DecimaWE Rg"/>
                <a:ea typeface="Times New Roman"/>
                <a:cs typeface="Times New Roman"/>
              </a:rPr>
              <a:t>a partire dal 1° marzo 2016 qualora ricorrano i seguenti presupposti: </a:t>
            </a:r>
            <a:endParaRPr lang="it-IT" sz="1200" dirty="0">
              <a:latin typeface="Times New Roman"/>
              <a:ea typeface="Times New Roman"/>
            </a:endParaRPr>
          </a:p>
          <a:p>
            <a:pPr marL="342900" lvl="0" indent="-342900" algn="just">
              <a:spcAft>
                <a:spcPts val="0"/>
              </a:spcAft>
              <a:buFont typeface="Wingdings"/>
              <a:buChar char=""/>
              <a:tabLst>
                <a:tab pos="457200" algn="l"/>
              </a:tabLst>
            </a:pPr>
            <a:r>
              <a:rPr lang="it-IT" sz="2100" dirty="0">
                <a:solidFill>
                  <a:srgbClr val="002060"/>
                </a:solidFill>
                <a:latin typeface="DecimaWE Rg"/>
                <a:ea typeface="Times New Roman"/>
                <a:cs typeface="Times New Roman"/>
              </a:rPr>
              <a:t>L’aiuto sia concesso ai sensi del regolamento (UE) n. 1407/2013 (regolamento </a:t>
            </a:r>
            <a:r>
              <a:rPr lang="it-IT" sz="2100" i="1" dirty="0">
                <a:solidFill>
                  <a:srgbClr val="002060"/>
                </a:solidFill>
                <a:latin typeface="DecimaWE Rg"/>
                <a:ea typeface="Times New Roman"/>
                <a:cs typeface="Times New Roman"/>
              </a:rPr>
              <a:t>de </a:t>
            </a:r>
            <a:r>
              <a:rPr lang="it-IT" sz="2100" i="1" dirty="0" err="1">
                <a:solidFill>
                  <a:srgbClr val="002060"/>
                </a:solidFill>
                <a:latin typeface="DecimaWE Rg"/>
                <a:ea typeface="Times New Roman"/>
                <a:cs typeface="Times New Roman"/>
              </a:rPr>
              <a:t>minimis</a:t>
            </a:r>
            <a:r>
              <a:rPr lang="it-IT" sz="2100" dirty="0">
                <a:solidFill>
                  <a:srgbClr val="002060"/>
                </a:solidFill>
                <a:latin typeface="DecimaWE Rg"/>
                <a:ea typeface="Times New Roman"/>
                <a:cs typeface="Times New Roman"/>
              </a:rPr>
              <a:t>);</a:t>
            </a:r>
            <a:endParaRPr lang="it-IT" sz="1200" dirty="0">
              <a:latin typeface="Times New Roman"/>
              <a:ea typeface="Times New Roman"/>
            </a:endParaRPr>
          </a:p>
          <a:p>
            <a:pPr marL="342900" lvl="0" indent="-342900" algn="just">
              <a:spcAft>
                <a:spcPts val="0"/>
              </a:spcAft>
              <a:buFont typeface="Wingdings"/>
              <a:buChar char=""/>
              <a:tabLst>
                <a:tab pos="457200" algn="l"/>
              </a:tabLst>
            </a:pPr>
            <a:r>
              <a:rPr lang="it-IT" sz="2100" dirty="0">
                <a:solidFill>
                  <a:srgbClr val="002060"/>
                </a:solidFill>
                <a:latin typeface="DecimaWE Rg"/>
                <a:ea typeface="Times New Roman"/>
                <a:cs typeface="Times New Roman"/>
              </a:rPr>
              <a:t>Tali spese non </a:t>
            </a:r>
            <a:r>
              <a:rPr lang="it-IT" sz="2100" dirty="0" smtClean="0">
                <a:solidFill>
                  <a:srgbClr val="002060"/>
                </a:solidFill>
                <a:latin typeface="DecimaWE Rg"/>
                <a:ea typeface="Times New Roman"/>
                <a:cs typeface="Times New Roman"/>
              </a:rPr>
              <a:t>costituiscono </a:t>
            </a:r>
            <a:r>
              <a:rPr lang="it-IT" sz="2100" dirty="0">
                <a:solidFill>
                  <a:srgbClr val="002060"/>
                </a:solidFill>
                <a:latin typeface="DecimaWE Rg"/>
                <a:ea typeface="Times New Roman"/>
                <a:cs typeface="Times New Roman"/>
              </a:rPr>
              <a:t>la totalità delle spese complessive per la realizzazione del progetto di investimento.</a:t>
            </a:r>
            <a:endParaRPr lang="it-IT" sz="1200" dirty="0">
              <a:latin typeface="Times New Roman"/>
              <a:ea typeface="Times New Roman"/>
            </a:endParaRPr>
          </a:p>
          <a:p>
            <a:pPr algn="just">
              <a:spcAft>
                <a:spcPts val="600"/>
              </a:spcAft>
            </a:pPr>
            <a:endParaRPr lang="it-IT" sz="2100" dirty="0" smtClean="0">
              <a:solidFill>
                <a:srgbClr val="002060"/>
              </a:solidFill>
              <a:latin typeface="DecimaWE Rg" panose="02000000000000000000" pitchFamily="2" charset="0"/>
            </a:endParaRPr>
          </a:p>
        </p:txBody>
      </p:sp>
      <p:sp>
        <p:nvSpPr>
          <p:cNvPr id="23" name="TextBox 11"/>
          <p:cNvSpPr txBox="1"/>
          <p:nvPr/>
        </p:nvSpPr>
        <p:spPr>
          <a:xfrm>
            <a:off x="3641452" y="487125"/>
            <a:ext cx="4851456"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Riconoscimento delle spese</a:t>
            </a:r>
            <a:endParaRPr lang="it-IT" sz="2800" b="1" dirty="0">
              <a:solidFill>
                <a:srgbClr val="002060"/>
              </a:solidFill>
              <a:latin typeface="DecimaWE Rg" panose="02000000000000000000" pitchFamily="2" charset="0"/>
            </a:endParaRPr>
          </a:p>
        </p:txBody>
      </p:sp>
      <p:cxnSp>
        <p:nvCxnSpPr>
          <p:cNvPr id="9" name="Straight Connector 9"/>
          <p:cNvCxnSpPr/>
          <p:nvPr/>
        </p:nvCxnSpPr>
        <p:spPr>
          <a:xfrm>
            <a:off x="4067944" y="1010345"/>
            <a:ext cx="441940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9704200"/>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492896"/>
            <a:ext cx="8280920" cy="1512168"/>
          </a:xfrm>
          <a:prstGeom prst="rect">
            <a:avLst/>
          </a:prstGeom>
          <a:noFill/>
        </p:spPr>
        <p:txBody>
          <a:bodyPr wrap="square" lIns="0" tIns="0" rIns="0" bIns="0" rtlCol="0">
            <a:noAutofit/>
          </a:bodyPr>
          <a:lstStyle/>
          <a:p>
            <a:pPr algn="just">
              <a:spcAft>
                <a:spcPts val="600"/>
              </a:spcAft>
            </a:pPr>
            <a:r>
              <a:rPr lang="it-IT" sz="2800" dirty="0">
                <a:solidFill>
                  <a:srgbClr val="002060"/>
                </a:solidFill>
                <a:latin typeface="DecimaWE Rg" panose="02000000000000000000" pitchFamily="2" charset="0"/>
              </a:rPr>
              <a:t>Il progetto di investimento deve essere </a:t>
            </a:r>
            <a:r>
              <a:rPr lang="it-IT" sz="2800" b="1" dirty="0">
                <a:solidFill>
                  <a:srgbClr val="002060"/>
                </a:solidFill>
                <a:latin typeface="DecimaWE Rg" panose="02000000000000000000" pitchFamily="2" charset="0"/>
              </a:rPr>
              <a:t>concluso e rendicontato entro 12 mesi decorrenti dalla data di notificazione della concessione dell’aiuto</a:t>
            </a:r>
            <a:r>
              <a:rPr lang="it-IT" sz="2800" dirty="0" smtClean="0">
                <a:solidFill>
                  <a:srgbClr val="002060"/>
                </a:solidFill>
                <a:latin typeface="DecimaWE Rg" panose="02000000000000000000" pitchFamily="2" charset="0"/>
              </a:rPr>
              <a:t>. </a:t>
            </a:r>
            <a:endParaRPr lang="it-IT" sz="2800" dirty="0">
              <a:solidFill>
                <a:srgbClr val="002060"/>
              </a:solidFill>
              <a:latin typeface="DecimaWE Rg" panose="02000000000000000000" pitchFamily="2" charset="0"/>
            </a:endParaRPr>
          </a:p>
          <a:p>
            <a:pPr algn="just">
              <a:spcAft>
                <a:spcPts val="600"/>
              </a:spcAft>
            </a:pPr>
            <a:endParaRPr lang="it-IT" sz="2100" dirty="0">
              <a:solidFill>
                <a:srgbClr val="002060"/>
              </a:solidFill>
              <a:latin typeface="DecimaWE Rg" panose="02000000000000000000" pitchFamily="2" charset="0"/>
            </a:endParaRPr>
          </a:p>
        </p:txBody>
      </p:sp>
      <p:sp>
        <p:nvSpPr>
          <p:cNvPr id="23" name="TextBox 11"/>
          <p:cNvSpPr txBox="1"/>
          <p:nvPr/>
        </p:nvSpPr>
        <p:spPr>
          <a:xfrm>
            <a:off x="3635897" y="487125"/>
            <a:ext cx="4851456"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Rendicontazione del progetto</a:t>
            </a:r>
            <a:endParaRPr lang="it-IT" sz="2800" b="1" dirty="0">
              <a:solidFill>
                <a:srgbClr val="002060"/>
              </a:solidFill>
              <a:latin typeface="DecimaWE Rg" panose="02000000000000000000" pitchFamily="2" charset="0"/>
            </a:endParaRPr>
          </a:p>
        </p:txBody>
      </p:sp>
      <p:cxnSp>
        <p:nvCxnSpPr>
          <p:cNvPr id="9" name="Straight Connector 9"/>
          <p:cNvCxnSpPr/>
          <p:nvPr/>
        </p:nvCxnSpPr>
        <p:spPr>
          <a:xfrm>
            <a:off x="3779912" y="1010345"/>
            <a:ext cx="470744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066290"/>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004048" y="568701"/>
            <a:ext cx="3411295" cy="459101"/>
          </a:xfrm>
        </p:spPr>
        <p:txBody>
          <a:bodyPr/>
          <a:lstStyle/>
          <a:p>
            <a:pPr algn="r"/>
            <a:r>
              <a:rPr lang="it-IT" sz="2800" i="0" dirty="0" smtClean="0">
                <a:solidFill>
                  <a:srgbClr val="002060"/>
                </a:solidFill>
                <a:latin typeface="DecimaWE Rg" panose="02000000000000000000" pitchFamily="2" charset="0"/>
              </a:rPr>
              <a:t>Limiti di spesa</a:t>
            </a:r>
            <a:endParaRPr lang="it-IT" sz="2800" i="0" dirty="0">
              <a:solidFill>
                <a:srgbClr val="002060"/>
              </a:solidFill>
              <a:latin typeface="DecimaWE Rg" panose="02000000000000000000" pitchFamily="2" charset="0"/>
            </a:endParaRPr>
          </a:p>
        </p:txBody>
      </p:sp>
      <p:sp>
        <p:nvSpPr>
          <p:cNvPr id="3" name="Sottotitolo 2"/>
          <p:cNvSpPr>
            <a:spLocks noGrp="1"/>
          </p:cNvSpPr>
          <p:nvPr>
            <p:ph type="subTitle" idx="1"/>
          </p:nvPr>
        </p:nvSpPr>
        <p:spPr>
          <a:xfrm>
            <a:off x="395537" y="2564904"/>
            <a:ext cx="8280920" cy="2016224"/>
          </a:xfrm>
        </p:spPr>
        <p:txBody>
          <a:bodyPr/>
          <a:lstStyle/>
          <a:p>
            <a:pPr algn="just">
              <a:spcAft>
                <a:spcPts val="600"/>
              </a:spcAft>
            </a:pPr>
            <a:r>
              <a:rPr lang="it-IT" sz="2200" dirty="0" smtClean="0">
                <a:solidFill>
                  <a:srgbClr val="002060"/>
                </a:solidFill>
                <a:latin typeface="DecimaWE Rg" panose="02000000000000000000" pitchFamily="2" charset="0"/>
              </a:rPr>
              <a:t>Il </a:t>
            </a:r>
            <a:r>
              <a:rPr lang="it-IT" sz="2200" b="1" dirty="0" smtClean="0">
                <a:solidFill>
                  <a:srgbClr val="002060"/>
                </a:solidFill>
                <a:latin typeface="DecimaWE Rg" panose="02000000000000000000" pitchFamily="2" charset="0"/>
              </a:rPr>
              <a:t>limite minimo </a:t>
            </a:r>
            <a:r>
              <a:rPr lang="it-IT" sz="2200" dirty="0" smtClean="0">
                <a:solidFill>
                  <a:srgbClr val="002060"/>
                </a:solidFill>
                <a:latin typeface="DecimaWE Rg" panose="02000000000000000000" pitchFamily="2" charset="0"/>
              </a:rPr>
              <a:t>di </a:t>
            </a:r>
            <a:r>
              <a:rPr lang="it-IT" sz="2200" b="1" dirty="0" smtClean="0">
                <a:solidFill>
                  <a:srgbClr val="002060"/>
                </a:solidFill>
                <a:latin typeface="DecimaWE Rg" panose="02000000000000000000" pitchFamily="2" charset="0"/>
              </a:rPr>
              <a:t>spesa ammissibile </a:t>
            </a:r>
            <a:r>
              <a:rPr lang="it-IT" sz="2200" dirty="0" smtClean="0">
                <a:solidFill>
                  <a:srgbClr val="002060"/>
                </a:solidFill>
                <a:latin typeface="DecimaWE Rg" panose="02000000000000000000" pitchFamily="2" charset="0"/>
              </a:rPr>
              <a:t>ai fini della domanda è pari a: </a:t>
            </a:r>
          </a:p>
          <a:p>
            <a:pPr marL="342900" indent="-342900" algn="l">
              <a:spcAft>
                <a:spcPts val="600"/>
              </a:spcAft>
              <a:buFont typeface="DecimaWE Rg" pitchFamily="2" charset="0"/>
              <a:buChar char="-"/>
            </a:pPr>
            <a:r>
              <a:rPr lang="it-IT" sz="2200" dirty="0" smtClean="0">
                <a:solidFill>
                  <a:srgbClr val="002060"/>
                </a:solidFill>
                <a:latin typeface="DecimaWE Rg" panose="02000000000000000000" pitchFamily="2" charset="0"/>
              </a:rPr>
              <a:t>3.000 euro nel caso di microimprese;</a:t>
            </a:r>
          </a:p>
          <a:p>
            <a:pPr marL="342900" indent="-342900" algn="l">
              <a:spcAft>
                <a:spcPts val="600"/>
              </a:spcAft>
              <a:buFont typeface="DecimaWE Rg" pitchFamily="2" charset="0"/>
              <a:buChar char="-"/>
            </a:pPr>
            <a:r>
              <a:rPr lang="it-IT" sz="2200" dirty="0" smtClean="0">
                <a:solidFill>
                  <a:srgbClr val="002060"/>
                </a:solidFill>
                <a:latin typeface="DecimaWE Rg" panose="02000000000000000000" pitchFamily="2" charset="0"/>
              </a:rPr>
              <a:t>6.000 euro nel caso di piccole imprese;</a:t>
            </a:r>
          </a:p>
          <a:p>
            <a:pPr marL="342900" indent="-342900" algn="l">
              <a:spcAft>
                <a:spcPts val="600"/>
              </a:spcAft>
              <a:buFont typeface="DecimaWE Rg" pitchFamily="2" charset="0"/>
              <a:buChar char="-"/>
            </a:pPr>
            <a:r>
              <a:rPr lang="it-IT" sz="2200" dirty="0" smtClean="0">
                <a:solidFill>
                  <a:srgbClr val="002060"/>
                </a:solidFill>
                <a:latin typeface="DecimaWE Rg" panose="02000000000000000000" pitchFamily="2" charset="0"/>
              </a:rPr>
              <a:t>9.000 euro nel caso di media impresa. </a:t>
            </a:r>
            <a:endParaRPr lang="it-IT" sz="2200" dirty="0">
              <a:solidFill>
                <a:srgbClr val="002060"/>
              </a:solidFill>
              <a:latin typeface="DecimaWE Rg" panose="02000000000000000000" pitchFamily="2" charset="0"/>
            </a:endParaRPr>
          </a:p>
        </p:txBody>
      </p:sp>
      <p:cxnSp>
        <p:nvCxnSpPr>
          <p:cNvPr id="6"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0490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860032" y="548682"/>
            <a:ext cx="3555312" cy="461663"/>
          </a:xfrm>
        </p:spPr>
        <p:txBody>
          <a:bodyPr/>
          <a:lstStyle/>
          <a:p>
            <a:pPr algn="r"/>
            <a:r>
              <a:rPr lang="it-IT" sz="2800" i="0" dirty="0" smtClean="0">
                <a:solidFill>
                  <a:srgbClr val="002060"/>
                </a:solidFill>
                <a:latin typeface="DecimaWE Rg" panose="02000000000000000000" pitchFamily="2" charset="0"/>
              </a:rPr>
              <a:t>Limiti di contributo</a:t>
            </a:r>
            <a:endParaRPr lang="it-IT" sz="2800" i="0" dirty="0">
              <a:solidFill>
                <a:srgbClr val="002060"/>
              </a:solidFill>
              <a:latin typeface="DecimaWE Rg" panose="02000000000000000000" pitchFamily="2" charset="0"/>
            </a:endParaRPr>
          </a:p>
        </p:txBody>
      </p:sp>
      <p:sp>
        <p:nvSpPr>
          <p:cNvPr id="3" name="Sottotitolo 2"/>
          <p:cNvSpPr>
            <a:spLocks noGrp="1"/>
          </p:cNvSpPr>
          <p:nvPr>
            <p:ph type="subTitle" idx="1"/>
          </p:nvPr>
        </p:nvSpPr>
        <p:spPr>
          <a:xfrm>
            <a:off x="395536" y="2564904"/>
            <a:ext cx="8280919" cy="2880320"/>
          </a:xfrm>
        </p:spPr>
        <p:txBody>
          <a:bodyPr/>
          <a:lstStyle/>
          <a:p>
            <a:pPr algn="just"/>
            <a:r>
              <a:rPr lang="it-IT" sz="2200" dirty="0" smtClean="0">
                <a:solidFill>
                  <a:srgbClr val="002060"/>
                </a:solidFill>
                <a:latin typeface="DecimaWE Rg" panose="02000000000000000000" pitchFamily="2" charset="0"/>
              </a:rPr>
              <a:t>Il </a:t>
            </a:r>
            <a:r>
              <a:rPr lang="it-IT" sz="2200" b="1" dirty="0" smtClean="0">
                <a:solidFill>
                  <a:srgbClr val="002060"/>
                </a:solidFill>
                <a:latin typeface="DecimaWE Rg" panose="02000000000000000000" pitchFamily="2" charset="0"/>
              </a:rPr>
              <a:t>limite massimo </a:t>
            </a:r>
            <a:r>
              <a:rPr lang="it-IT" sz="2200" dirty="0" smtClean="0">
                <a:solidFill>
                  <a:srgbClr val="002060"/>
                </a:solidFill>
                <a:latin typeface="DecimaWE Rg" panose="02000000000000000000" pitchFamily="2" charset="0"/>
              </a:rPr>
              <a:t>di contributo </a:t>
            </a:r>
            <a:r>
              <a:rPr lang="it-IT" sz="2200" b="1" dirty="0" smtClean="0">
                <a:solidFill>
                  <a:srgbClr val="002060"/>
                </a:solidFill>
                <a:latin typeface="DecimaWE Rg" panose="02000000000000000000" pitchFamily="2" charset="0"/>
              </a:rPr>
              <a:t>concedibile </a:t>
            </a:r>
            <a:r>
              <a:rPr lang="it-IT" sz="2200" dirty="0" smtClean="0">
                <a:solidFill>
                  <a:srgbClr val="002060"/>
                </a:solidFill>
                <a:latin typeface="DecimaWE Rg" panose="02000000000000000000" pitchFamily="2" charset="0"/>
              </a:rPr>
              <a:t>per domanda  è pari a: </a:t>
            </a:r>
          </a:p>
          <a:p>
            <a:pPr marL="342900" indent="-342900" algn="l">
              <a:buFont typeface="DecimaWE Rg" pitchFamily="2" charset="0"/>
              <a:buChar char="-"/>
            </a:pPr>
            <a:r>
              <a:rPr lang="it-IT" sz="2200" dirty="0" smtClean="0">
                <a:solidFill>
                  <a:srgbClr val="002060"/>
                </a:solidFill>
                <a:latin typeface="DecimaWE Rg" panose="02000000000000000000" pitchFamily="2" charset="0"/>
              </a:rPr>
              <a:t>200.000 euro;</a:t>
            </a:r>
          </a:p>
          <a:p>
            <a:pPr algn="l"/>
            <a:endParaRPr lang="it-IT" sz="2200" dirty="0">
              <a:solidFill>
                <a:schemeClr val="tx1"/>
              </a:solidFill>
              <a:latin typeface="DecimaWE Rg" panose="02000000000000000000" pitchFamily="2" charset="0"/>
            </a:endParaRPr>
          </a:p>
          <a:p>
            <a:pPr algn="l"/>
            <a:r>
              <a:rPr lang="it-IT" sz="2200" b="1" dirty="0">
                <a:solidFill>
                  <a:srgbClr val="00B050"/>
                </a:solidFill>
                <a:latin typeface="DecimaWE Rg" panose="02000000000000000000" pitchFamily="2" charset="0"/>
              </a:rPr>
              <a:t>Dotazione complessiva: </a:t>
            </a:r>
            <a:r>
              <a:rPr lang="it-IT" sz="2200" b="1" dirty="0" smtClean="0">
                <a:solidFill>
                  <a:srgbClr val="00B050"/>
                </a:solidFill>
                <a:latin typeface="DecimaWE Rg" panose="02000000000000000000" pitchFamily="2" charset="0"/>
              </a:rPr>
              <a:t>6.000.000 euro. </a:t>
            </a:r>
            <a:endParaRPr lang="it-IT" sz="2200" dirty="0">
              <a:solidFill>
                <a:schemeClr val="tx1"/>
              </a:solidFill>
              <a:latin typeface="DecimaWE Rg" panose="02000000000000000000" pitchFamily="2" charset="0"/>
            </a:endParaRPr>
          </a:p>
        </p:txBody>
      </p:sp>
      <p:cxnSp>
        <p:nvCxnSpPr>
          <p:cNvPr id="6"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87543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672152" y="557429"/>
            <a:ext cx="4779447" cy="461665"/>
          </a:xfrm>
        </p:spPr>
        <p:txBody>
          <a:bodyPr/>
          <a:lstStyle/>
          <a:p>
            <a:pPr algn="r"/>
            <a:r>
              <a:rPr lang="it-IT" sz="2800" i="0" dirty="0" smtClean="0">
                <a:solidFill>
                  <a:srgbClr val="002060"/>
                </a:solidFill>
                <a:latin typeface="DecimaWE Rg" panose="02000000000000000000" pitchFamily="2" charset="0"/>
              </a:rPr>
              <a:t>Intensità e </a:t>
            </a:r>
            <a:r>
              <a:rPr lang="it-IT" sz="2800" i="0" dirty="0">
                <a:solidFill>
                  <a:srgbClr val="002060"/>
                </a:solidFill>
                <a:latin typeface="DecimaWE Rg" panose="02000000000000000000" pitchFamily="2" charset="0"/>
              </a:rPr>
              <a:t>r</a:t>
            </a:r>
            <a:r>
              <a:rPr lang="it-IT" sz="2800" i="0" dirty="0" smtClean="0">
                <a:solidFill>
                  <a:srgbClr val="002060"/>
                </a:solidFill>
                <a:latin typeface="DecimaWE Rg" panose="02000000000000000000" pitchFamily="2" charset="0"/>
              </a:rPr>
              <a:t>egimi di aiuto</a:t>
            </a:r>
            <a:endParaRPr lang="it-IT" sz="2800" dirty="0">
              <a:solidFill>
                <a:srgbClr val="002060"/>
              </a:solidFill>
            </a:endParaRPr>
          </a:p>
        </p:txBody>
      </p:sp>
      <p:sp>
        <p:nvSpPr>
          <p:cNvPr id="3" name="Sottotitolo 2"/>
          <p:cNvSpPr>
            <a:spLocks noGrp="1"/>
          </p:cNvSpPr>
          <p:nvPr>
            <p:ph type="subTitle" idx="1"/>
          </p:nvPr>
        </p:nvSpPr>
        <p:spPr>
          <a:xfrm>
            <a:off x="395536" y="1916832"/>
            <a:ext cx="8280920" cy="3960440"/>
          </a:xfrm>
        </p:spPr>
        <p:txBody>
          <a:bodyPr/>
          <a:lstStyle/>
          <a:p>
            <a:pPr algn="just">
              <a:spcAft>
                <a:spcPts val="600"/>
              </a:spcAft>
            </a:pPr>
            <a:r>
              <a:rPr lang="it-IT" sz="1800" dirty="0">
                <a:solidFill>
                  <a:srgbClr val="002060"/>
                </a:solidFill>
                <a:latin typeface="DecimaWE Rg" panose="02000000000000000000" pitchFamily="2" charset="0"/>
              </a:rPr>
              <a:t>Le </a:t>
            </a:r>
            <a:r>
              <a:rPr lang="it-IT" sz="1800" b="1" dirty="0">
                <a:solidFill>
                  <a:srgbClr val="002060"/>
                </a:solidFill>
                <a:latin typeface="DecimaWE Rg" panose="02000000000000000000" pitchFamily="2" charset="0"/>
              </a:rPr>
              <a:t>intensità</a:t>
            </a:r>
            <a:r>
              <a:rPr lang="it-IT" sz="1800" dirty="0">
                <a:solidFill>
                  <a:srgbClr val="002060"/>
                </a:solidFill>
                <a:latin typeface="DecimaWE Rg" panose="02000000000000000000" pitchFamily="2" charset="0"/>
              </a:rPr>
              <a:t> di aiuto per la realizzazione del progetto di investimento in relazione alle spese di cui </a:t>
            </a:r>
            <a:r>
              <a:rPr lang="it-IT" sz="1800" dirty="0" smtClean="0">
                <a:solidFill>
                  <a:srgbClr val="002060"/>
                </a:solidFill>
                <a:latin typeface="DecimaWE Rg" panose="02000000000000000000" pitchFamily="2" charset="0"/>
              </a:rPr>
              <a:t>all’articolo 6, comma 1, lettere </a:t>
            </a:r>
            <a:r>
              <a:rPr lang="it-IT" sz="1800" b="1" dirty="0">
                <a:solidFill>
                  <a:srgbClr val="002060"/>
                </a:solidFill>
                <a:latin typeface="DecimaWE Rg" panose="02000000000000000000" pitchFamily="2" charset="0"/>
              </a:rPr>
              <a:t>a</a:t>
            </a:r>
            <a:r>
              <a:rPr lang="it-IT" sz="1800" dirty="0">
                <a:solidFill>
                  <a:srgbClr val="002060"/>
                </a:solidFill>
                <a:latin typeface="DecimaWE Rg" panose="02000000000000000000" pitchFamily="2" charset="0"/>
              </a:rPr>
              <a:t>), </a:t>
            </a:r>
            <a:r>
              <a:rPr lang="it-IT" sz="1800" b="1" dirty="0">
                <a:solidFill>
                  <a:srgbClr val="002060"/>
                </a:solidFill>
                <a:latin typeface="DecimaWE Rg" panose="02000000000000000000" pitchFamily="2" charset="0"/>
              </a:rPr>
              <a:t>b</a:t>
            </a:r>
            <a:r>
              <a:rPr lang="it-IT" sz="1800" dirty="0">
                <a:solidFill>
                  <a:srgbClr val="002060"/>
                </a:solidFill>
                <a:latin typeface="DecimaWE Rg" panose="02000000000000000000" pitchFamily="2" charset="0"/>
              </a:rPr>
              <a:t>) e </a:t>
            </a:r>
            <a:r>
              <a:rPr lang="it-IT" sz="1800" b="1" dirty="0">
                <a:solidFill>
                  <a:srgbClr val="002060"/>
                </a:solidFill>
                <a:latin typeface="DecimaWE Rg" panose="02000000000000000000" pitchFamily="2" charset="0"/>
              </a:rPr>
              <a:t>d</a:t>
            </a:r>
            <a:r>
              <a:rPr lang="it-IT" sz="1800" dirty="0">
                <a:solidFill>
                  <a:srgbClr val="002060"/>
                </a:solidFill>
                <a:latin typeface="DecimaWE Rg" panose="02000000000000000000" pitchFamily="2" charset="0"/>
              </a:rPr>
              <a:t>), </a:t>
            </a:r>
            <a:r>
              <a:rPr lang="it-IT" sz="1800" dirty="0" smtClean="0">
                <a:solidFill>
                  <a:srgbClr val="002060"/>
                </a:solidFill>
                <a:latin typeface="DecimaWE Rg" panose="02000000000000000000" pitchFamily="2" charset="0"/>
              </a:rPr>
              <a:t>del Bando sono:</a:t>
            </a:r>
          </a:p>
          <a:p>
            <a:pPr algn="just">
              <a:spcAft>
                <a:spcPts val="600"/>
              </a:spcAft>
            </a:pPr>
            <a:r>
              <a:rPr lang="it-IT" sz="1800" dirty="0" smtClean="0">
                <a:solidFill>
                  <a:srgbClr val="002060"/>
                </a:solidFill>
                <a:latin typeface="DecimaWE Rg" panose="02000000000000000000" pitchFamily="2" charset="0"/>
              </a:rPr>
              <a:t>- nel </a:t>
            </a:r>
            <a:r>
              <a:rPr lang="it-IT" sz="1800" dirty="0">
                <a:solidFill>
                  <a:srgbClr val="002060"/>
                </a:solidFill>
                <a:latin typeface="DecimaWE Rg" panose="02000000000000000000" pitchFamily="2" charset="0"/>
              </a:rPr>
              <a:t>caso in cui l’aiuto è concesso ai sensi del regolamento (UE) n. </a:t>
            </a:r>
            <a:r>
              <a:rPr lang="it-IT" sz="1800" dirty="0" smtClean="0">
                <a:solidFill>
                  <a:srgbClr val="002060"/>
                </a:solidFill>
                <a:latin typeface="DecimaWE Rg" panose="02000000000000000000" pitchFamily="2" charset="0"/>
              </a:rPr>
              <a:t>1407/2013 (</a:t>
            </a:r>
            <a:r>
              <a:rPr lang="it-IT" sz="1800" b="1" i="1" dirty="0" smtClean="0">
                <a:solidFill>
                  <a:srgbClr val="002060"/>
                </a:solidFill>
                <a:latin typeface="DecimaWE Rg" panose="02000000000000000000" pitchFamily="2" charset="0"/>
              </a:rPr>
              <a:t>de </a:t>
            </a:r>
            <a:r>
              <a:rPr lang="it-IT" sz="1800" b="1" i="1" dirty="0" err="1" smtClean="0">
                <a:solidFill>
                  <a:srgbClr val="002060"/>
                </a:solidFill>
                <a:latin typeface="DecimaWE Rg" panose="02000000000000000000" pitchFamily="2" charset="0"/>
              </a:rPr>
              <a:t>minimis</a:t>
            </a:r>
            <a:r>
              <a:rPr lang="it-IT" sz="1800" dirty="0" smtClean="0">
                <a:solidFill>
                  <a:srgbClr val="002060"/>
                </a:solidFill>
                <a:latin typeface="DecimaWE Rg" panose="02000000000000000000" pitchFamily="2" charset="0"/>
              </a:rPr>
              <a:t>): </a:t>
            </a:r>
          </a:p>
          <a:p>
            <a:pPr marL="896938" algn="just">
              <a:spcAft>
                <a:spcPts val="600"/>
              </a:spcAft>
              <a:buFont typeface="Wingdings" pitchFamily="2" charset="2"/>
              <a:buChar char="§"/>
            </a:pPr>
            <a:r>
              <a:rPr lang="it-IT" sz="1800" dirty="0" smtClean="0">
                <a:solidFill>
                  <a:srgbClr val="002060"/>
                </a:solidFill>
                <a:latin typeface="DecimaWE Rg" panose="02000000000000000000" pitchFamily="2" charset="0"/>
              </a:rPr>
              <a:t> </a:t>
            </a:r>
            <a:r>
              <a:rPr lang="it-IT" sz="1800" b="1" dirty="0" smtClean="0">
                <a:solidFill>
                  <a:srgbClr val="002060"/>
                </a:solidFill>
                <a:latin typeface="DecimaWE Rg" panose="02000000000000000000" pitchFamily="2" charset="0"/>
              </a:rPr>
              <a:t>50 % </a:t>
            </a:r>
            <a:r>
              <a:rPr lang="it-IT" sz="1800" dirty="0" smtClean="0">
                <a:solidFill>
                  <a:srgbClr val="002060"/>
                </a:solidFill>
                <a:latin typeface="DecimaWE Rg" panose="02000000000000000000" pitchFamily="2" charset="0"/>
              </a:rPr>
              <a:t>della spesa ammissibile;</a:t>
            </a:r>
          </a:p>
          <a:p>
            <a:pPr algn="just">
              <a:spcAft>
                <a:spcPts val="600"/>
              </a:spcAft>
            </a:pPr>
            <a:r>
              <a:rPr lang="it-IT" sz="1800" dirty="0" smtClean="0">
                <a:solidFill>
                  <a:srgbClr val="002060"/>
                </a:solidFill>
                <a:latin typeface="DecimaWE Rg" panose="02000000000000000000" pitchFamily="2" charset="0"/>
              </a:rPr>
              <a:t>- nel </a:t>
            </a:r>
            <a:r>
              <a:rPr lang="it-IT" sz="1800" dirty="0">
                <a:solidFill>
                  <a:srgbClr val="002060"/>
                </a:solidFill>
                <a:latin typeface="DecimaWE Rg" panose="02000000000000000000" pitchFamily="2" charset="0"/>
              </a:rPr>
              <a:t>caso in cui l’aiuto è concesso, su espressa </a:t>
            </a:r>
            <a:r>
              <a:rPr lang="it-IT" sz="1800" dirty="0" smtClean="0">
                <a:solidFill>
                  <a:srgbClr val="002060"/>
                </a:solidFill>
                <a:latin typeface="DecimaWE Rg" panose="02000000000000000000" pitchFamily="2" charset="0"/>
              </a:rPr>
              <a:t>richiesta della PMI, </a:t>
            </a:r>
            <a:r>
              <a:rPr lang="it-IT" sz="1800" dirty="0">
                <a:solidFill>
                  <a:srgbClr val="002060"/>
                </a:solidFill>
                <a:latin typeface="DecimaWE Rg" panose="02000000000000000000" pitchFamily="2" charset="0"/>
              </a:rPr>
              <a:t>ai sensi dell’articolo 17 (</a:t>
            </a:r>
            <a:r>
              <a:rPr lang="it-IT" sz="1800" b="1" i="1" dirty="0">
                <a:solidFill>
                  <a:srgbClr val="002060"/>
                </a:solidFill>
                <a:latin typeface="DecimaWE Rg" panose="02000000000000000000" pitchFamily="2" charset="0"/>
              </a:rPr>
              <a:t>aiuti agli investimenti a favore delle PMI</a:t>
            </a:r>
            <a:r>
              <a:rPr lang="it-IT" sz="1800" dirty="0">
                <a:solidFill>
                  <a:srgbClr val="002060"/>
                </a:solidFill>
                <a:latin typeface="DecimaWE Rg" panose="02000000000000000000" pitchFamily="2" charset="0"/>
              </a:rPr>
              <a:t>) del regolamento (UE) n. 651/2014:</a:t>
            </a:r>
          </a:p>
          <a:p>
            <a:pPr marL="895350" indent="1588" algn="just">
              <a:spcAft>
                <a:spcPts val="600"/>
              </a:spcAft>
              <a:buFont typeface="Wingdings" pitchFamily="2" charset="2"/>
              <a:buChar char="§"/>
            </a:pPr>
            <a:r>
              <a:rPr lang="it-IT" sz="1800" dirty="0" smtClean="0">
                <a:solidFill>
                  <a:srgbClr val="002060"/>
                </a:solidFill>
                <a:latin typeface="DecimaWE Rg" panose="02000000000000000000" pitchFamily="2" charset="0"/>
              </a:rPr>
              <a:t> </a:t>
            </a:r>
            <a:r>
              <a:rPr lang="it-IT" sz="1800" b="1" dirty="0" smtClean="0">
                <a:solidFill>
                  <a:srgbClr val="002060"/>
                </a:solidFill>
                <a:latin typeface="DecimaWE Rg" panose="02000000000000000000" pitchFamily="2" charset="0"/>
              </a:rPr>
              <a:t>20 % </a:t>
            </a:r>
            <a:r>
              <a:rPr lang="it-IT" sz="1800" dirty="0">
                <a:solidFill>
                  <a:srgbClr val="002060"/>
                </a:solidFill>
                <a:latin typeface="DecimaWE Rg" panose="02000000000000000000" pitchFamily="2" charset="0"/>
              </a:rPr>
              <a:t>della spesa ammissibile nel caso di microimprese e piccole imprese;</a:t>
            </a:r>
          </a:p>
          <a:p>
            <a:pPr marL="895350" indent="1588" algn="just">
              <a:spcAft>
                <a:spcPts val="600"/>
              </a:spcAft>
              <a:buFont typeface="Wingdings" pitchFamily="2" charset="2"/>
              <a:buChar char="§"/>
            </a:pPr>
            <a:r>
              <a:rPr lang="it-IT" sz="1800" b="1" dirty="0" smtClean="0">
                <a:solidFill>
                  <a:srgbClr val="002060"/>
                </a:solidFill>
                <a:latin typeface="DecimaWE Rg" panose="02000000000000000000" pitchFamily="2" charset="0"/>
              </a:rPr>
              <a:t> 10 % </a:t>
            </a:r>
            <a:r>
              <a:rPr lang="it-IT" sz="1800" dirty="0" smtClean="0">
                <a:solidFill>
                  <a:srgbClr val="002060"/>
                </a:solidFill>
                <a:latin typeface="DecimaWE Rg" panose="02000000000000000000" pitchFamily="2" charset="0"/>
              </a:rPr>
              <a:t>della </a:t>
            </a:r>
            <a:r>
              <a:rPr lang="it-IT" sz="1800" dirty="0">
                <a:solidFill>
                  <a:srgbClr val="002060"/>
                </a:solidFill>
                <a:latin typeface="DecimaWE Rg" panose="02000000000000000000" pitchFamily="2" charset="0"/>
              </a:rPr>
              <a:t>spesa ammissibile nel caso di medie imprese;</a:t>
            </a:r>
          </a:p>
          <a:p>
            <a:pPr algn="just">
              <a:spcAft>
                <a:spcPts val="600"/>
              </a:spcAft>
            </a:pPr>
            <a:r>
              <a:rPr lang="it-IT" sz="1800" dirty="0" smtClean="0">
                <a:solidFill>
                  <a:srgbClr val="002060"/>
                </a:solidFill>
                <a:latin typeface="DecimaWE Rg" panose="02000000000000000000" pitchFamily="2" charset="0"/>
              </a:rPr>
              <a:t>- nel </a:t>
            </a:r>
            <a:r>
              <a:rPr lang="it-IT" sz="1800" dirty="0">
                <a:solidFill>
                  <a:srgbClr val="002060"/>
                </a:solidFill>
                <a:latin typeface="DecimaWE Rg" panose="02000000000000000000" pitchFamily="2" charset="0"/>
              </a:rPr>
              <a:t>caso in cui l’aiuto è concesso, su espressa richiesta della PMI, ai sensi dell’articolo 14 (</a:t>
            </a:r>
            <a:r>
              <a:rPr lang="it-IT" sz="1800" b="1" i="1" dirty="0">
                <a:solidFill>
                  <a:srgbClr val="002060"/>
                </a:solidFill>
                <a:latin typeface="DecimaWE Rg" panose="02000000000000000000" pitchFamily="2" charset="0"/>
              </a:rPr>
              <a:t>aiuti a finalità regionale agli investimenti</a:t>
            </a:r>
            <a:r>
              <a:rPr lang="it-IT" sz="1800" dirty="0">
                <a:solidFill>
                  <a:srgbClr val="002060"/>
                </a:solidFill>
                <a:latin typeface="DecimaWE Rg" panose="02000000000000000000" pitchFamily="2" charset="0"/>
              </a:rPr>
              <a:t>) </a:t>
            </a:r>
            <a:r>
              <a:rPr lang="it-IT" sz="1800" dirty="0" smtClean="0">
                <a:solidFill>
                  <a:srgbClr val="002060"/>
                </a:solidFill>
                <a:latin typeface="DecimaWE Rg" panose="02000000000000000000" pitchFamily="2" charset="0"/>
              </a:rPr>
              <a:t>del </a:t>
            </a:r>
            <a:r>
              <a:rPr lang="it-IT" sz="1800" dirty="0">
                <a:solidFill>
                  <a:srgbClr val="002060"/>
                </a:solidFill>
                <a:latin typeface="DecimaWE Rg" panose="02000000000000000000" pitchFamily="2" charset="0"/>
              </a:rPr>
              <a:t>regolamento (UE) n. 651/2014:</a:t>
            </a:r>
          </a:p>
          <a:p>
            <a:pPr marL="896938" lvl="1" algn="just">
              <a:spcAft>
                <a:spcPts val="600"/>
              </a:spcAft>
              <a:buFont typeface="Wingdings" pitchFamily="2" charset="2"/>
              <a:buChar char="§"/>
            </a:pPr>
            <a:r>
              <a:rPr lang="it-IT" sz="1800" dirty="0">
                <a:solidFill>
                  <a:srgbClr val="002060"/>
                </a:solidFill>
                <a:latin typeface="DecimaWE Rg" panose="02000000000000000000" pitchFamily="2" charset="0"/>
              </a:rPr>
              <a:t> </a:t>
            </a:r>
            <a:r>
              <a:rPr lang="it-IT" sz="1800" b="1" dirty="0" smtClean="0">
                <a:solidFill>
                  <a:srgbClr val="002060"/>
                </a:solidFill>
                <a:latin typeface="DecimaWE Rg" panose="02000000000000000000" pitchFamily="2" charset="0"/>
              </a:rPr>
              <a:t>30 % </a:t>
            </a:r>
            <a:r>
              <a:rPr lang="it-IT" sz="1800" dirty="0" smtClean="0">
                <a:solidFill>
                  <a:srgbClr val="002060"/>
                </a:solidFill>
                <a:latin typeface="DecimaWE Rg" panose="02000000000000000000" pitchFamily="2" charset="0"/>
              </a:rPr>
              <a:t>della </a:t>
            </a:r>
            <a:r>
              <a:rPr lang="it-IT" sz="1800" dirty="0">
                <a:solidFill>
                  <a:srgbClr val="002060"/>
                </a:solidFill>
                <a:latin typeface="DecimaWE Rg" panose="02000000000000000000" pitchFamily="2" charset="0"/>
              </a:rPr>
              <a:t>spesa ammissibile nel caso di microimprese e piccole imprese;</a:t>
            </a:r>
          </a:p>
          <a:p>
            <a:pPr marL="896938" algn="just">
              <a:spcAft>
                <a:spcPts val="600"/>
              </a:spcAft>
              <a:buFont typeface="Wingdings" pitchFamily="2" charset="2"/>
              <a:buChar char="§"/>
            </a:pPr>
            <a:r>
              <a:rPr lang="it-IT" sz="1800" dirty="0" smtClean="0">
                <a:solidFill>
                  <a:srgbClr val="002060"/>
                </a:solidFill>
                <a:latin typeface="DecimaWE Rg" panose="02000000000000000000" pitchFamily="2" charset="0"/>
              </a:rPr>
              <a:t> </a:t>
            </a:r>
            <a:r>
              <a:rPr lang="it-IT" sz="1800" b="1" dirty="0" smtClean="0">
                <a:solidFill>
                  <a:srgbClr val="002060"/>
                </a:solidFill>
                <a:latin typeface="DecimaWE Rg" panose="02000000000000000000" pitchFamily="2" charset="0"/>
              </a:rPr>
              <a:t>20 % </a:t>
            </a:r>
            <a:r>
              <a:rPr lang="it-IT" sz="1800" dirty="0">
                <a:solidFill>
                  <a:srgbClr val="002060"/>
                </a:solidFill>
                <a:latin typeface="DecimaWE Rg" panose="02000000000000000000" pitchFamily="2" charset="0"/>
              </a:rPr>
              <a:t>della spesa ammissibile nel caso di medie </a:t>
            </a:r>
            <a:r>
              <a:rPr lang="it-IT" sz="1800" dirty="0" smtClean="0">
                <a:solidFill>
                  <a:srgbClr val="002060"/>
                </a:solidFill>
                <a:latin typeface="DecimaWE Rg" panose="02000000000000000000" pitchFamily="2" charset="0"/>
              </a:rPr>
              <a:t>imprese.</a:t>
            </a:r>
          </a:p>
        </p:txBody>
      </p:sp>
      <p:cxnSp>
        <p:nvCxnSpPr>
          <p:cNvPr id="5"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0433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635896" y="548680"/>
            <a:ext cx="4779447" cy="461665"/>
          </a:xfrm>
        </p:spPr>
        <p:txBody>
          <a:bodyPr/>
          <a:lstStyle/>
          <a:p>
            <a:pPr algn="r"/>
            <a:r>
              <a:rPr lang="it-IT" sz="2800" i="0" dirty="0" smtClean="0">
                <a:solidFill>
                  <a:srgbClr val="002060"/>
                </a:solidFill>
                <a:latin typeface="DecimaWE Rg" panose="02000000000000000000" pitchFamily="2" charset="0"/>
              </a:rPr>
              <a:t>Intensità e </a:t>
            </a:r>
            <a:r>
              <a:rPr lang="it-IT" sz="2800" i="0" dirty="0">
                <a:solidFill>
                  <a:srgbClr val="002060"/>
                </a:solidFill>
                <a:latin typeface="DecimaWE Rg" panose="02000000000000000000" pitchFamily="2" charset="0"/>
              </a:rPr>
              <a:t>r</a:t>
            </a:r>
            <a:r>
              <a:rPr lang="it-IT" sz="2800" i="0" dirty="0" smtClean="0">
                <a:solidFill>
                  <a:srgbClr val="002060"/>
                </a:solidFill>
                <a:latin typeface="DecimaWE Rg" panose="02000000000000000000" pitchFamily="2" charset="0"/>
              </a:rPr>
              <a:t>egimi di aiuto</a:t>
            </a:r>
            <a:endParaRPr lang="it-IT" sz="2800" dirty="0">
              <a:solidFill>
                <a:srgbClr val="002060"/>
              </a:solidFill>
            </a:endParaRPr>
          </a:p>
        </p:txBody>
      </p:sp>
      <p:sp>
        <p:nvSpPr>
          <p:cNvPr id="3" name="Sottotitolo 2"/>
          <p:cNvSpPr>
            <a:spLocks noGrp="1"/>
          </p:cNvSpPr>
          <p:nvPr>
            <p:ph type="subTitle" idx="1"/>
          </p:nvPr>
        </p:nvSpPr>
        <p:spPr>
          <a:xfrm>
            <a:off x="395536" y="2420888"/>
            <a:ext cx="8280920" cy="3312368"/>
          </a:xfrm>
        </p:spPr>
        <p:txBody>
          <a:bodyPr/>
          <a:lstStyle/>
          <a:p>
            <a:pPr algn="just">
              <a:spcAft>
                <a:spcPts val="600"/>
              </a:spcAft>
            </a:pPr>
            <a:r>
              <a:rPr lang="it-IT" dirty="0" smtClean="0">
                <a:solidFill>
                  <a:srgbClr val="002060"/>
                </a:solidFill>
                <a:latin typeface="DecimaWE Rg" panose="02000000000000000000" pitchFamily="2" charset="0"/>
              </a:rPr>
              <a:t>L’</a:t>
            </a:r>
            <a:r>
              <a:rPr lang="it-IT" b="1" dirty="0" smtClean="0">
                <a:solidFill>
                  <a:srgbClr val="002060"/>
                </a:solidFill>
                <a:latin typeface="DecimaWE Rg" panose="02000000000000000000" pitchFamily="2" charset="0"/>
              </a:rPr>
              <a:t>intensità</a:t>
            </a:r>
            <a:r>
              <a:rPr lang="it-IT" dirty="0" smtClean="0">
                <a:solidFill>
                  <a:srgbClr val="002060"/>
                </a:solidFill>
                <a:latin typeface="DecimaWE Rg" panose="02000000000000000000" pitchFamily="2" charset="0"/>
              </a:rPr>
              <a:t> </a:t>
            </a:r>
            <a:r>
              <a:rPr lang="it-IT" dirty="0">
                <a:solidFill>
                  <a:srgbClr val="002060"/>
                </a:solidFill>
                <a:latin typeface="DecimaWE Rg" panose="02000000000000000000" pitchFamily="2" charset="0"/>
              </a:rPr>
              <a:t>di aiuto per la realizzazione del progetto di investimento in relazione alle spese di cui all’articolo 6, comma 1, </a:t>
            </a:r>
            <a:r>
              <a:rPr lang="it-IT" dirty="0" smtClean="0">
                <a:solidFill>
                  <a:srgbClr val="002060"/>
                </a:solidFill>
                <a:latin typeface="DecimaWE Rg" panose="02000000000000000000" pitchFamily="2" charset="0"/>
              </a:rPr>
              <a:t>lettera </a:t>
            </a:r>
            <a:r>
              <a:rPr lang="it-IT" b="1" dirty="0">
                <a:solidFill>
                  <a:srgbClr val="002060"/>
                </a:solidFill>
                <a:latin typeface="DecimaWE Rg" panose="02000000000000000000" pitchFamily="2" charset="0"/>
              </a:rPr>
              <a:t>c</a:t>
            </a:r>
            <a:r>
              <a:rPr lang="it-IT" dirty="0">
                <a:solidFill>
                  <a:srgbClr val="002060"/>
                </a:solidFill>
                <a:latin typeface="DecimaWE Rg" panose="02000000000000000000" pitchFamily="2" charset="0"/>
              </a:rPr>
              <a:t>), </a:t>
            </a:r>
            <a:r>
              <a:rPr lang="it-IT" dirty="0" smtClean="0">
                <a:solidFill>
                  <a:srgbClr val="002060"/>
                </a:solidFill>
                <a:latin typeface="DecimaWE Rg" panose="02000000000000000000" pitchFamily="2" charset="0"/>
              </a:rPr>
              <a:t>del Bando è </a:t>
            </a:r>
            <a:r>
              <a:rPr lang="it-IT" dirty="0">
                <a:solidFill>
                  <a:srgbClr val="002060"/>
                </a:solidFill>
                <a:latin typeface="DecimaWE Rg" panose="02000000000000000000" pitchFamily="2" charset="0"/>
              </a:rPr>
              <a:t>sempre pari al </a:t>
            </a:r>
            <a:r>
              <a:rPr lang="it-IT" b="1" dirty="0">
                <a:solidFill>
                  <a:srgbClr val="002060"/>
                </a:solidFill>
                <a:latin typeface="DecimaWE Rg" panose="02000000000000000000" pitchFamily="2" charset="0"/>
              </a:rPr>
              <a:t>50 </a:t>
            </a:r>
            <a:r>
              <a:rPr lang="it-IT" b="1" dirty="0" smtClean="0">
                <a:solidFill>
                  <a:srgbClr val="002060"/>
                </a:solidFill>
                <a:latin typeface="DecimaWE Rg" panose="02000000000000000000" pitchFamily="2" charset="0"/>
              </a:rPr>
              <a:t>%</a:t>
            </a:r>
            <a:r>
              <a:rPr lang="it-IT" dirty="0" smtClean="0">
                <a:solidFill>
                  <a:srgbClr val="002060"/>
                </a:solidFill>
                <a:latin typeface="DecimaWE Rg" panose="02000000000000000000" pitchFamily="2" charset="0"/>
              </a:rPr>
              <a:t> </a:t>
            </a:r>
            <a:r>
              <a:rPr lang="it-IT" dirty="0">
                <a:solidFill>
                  <a:srgbClr val="002060"/>
                </a:solidFill>
                <a:latin typeface="DecimaWE Rg" panose="02000000000000000000" pitchFamily="2" charset="0"/>
              </a:rPr>
              <a:t>della spesa ammissibile ai sensi del regolamento (UE) n. </a:t>
            </a:r>
            <a:r>
              <a:rPr lang="it-IT" dirty="0" smtClean="0">
                <a:solidFill>
                  <a:srgbClr val="002060"/>
                </a:solidFill>
                <a:latin typeface="DecimaWE Rg" panose="02000000000000000000" pitchFamily="2" charset="0"/>
              </a:rPr>
              <a:t>1407/2013 (</a:t>
            </a:r>
            <a:r>
              <a:rPr lang="it-IT" b="1" i="1" dirty="0" smtClean="0">
                <a:solidFill>
                  <a:srgbClr val="002060"/>
                </a:solidFill>
                <a:latin typeface="DecimaWE Rg" panose="02000000000000000000" pitchFamily="2" charset="0"/>
              </a:rPr>
              <a:t>de </a:t>
            </a:r>
            <a:r>
              <a:rPr lang="it-IT" b="1" i="1" dirty="0" err="1" smtClean="0">
                <a:solidFill>
                  <a:srgbClr val="002060"/>
                </a:solidFill>
                <a:latin typeface="DecimaWE Rg" panose="02000000000000000000" pitchFamily="2" charset="0"/>
              </a:rPr>
              <a:t>minimis</a:t>
            </a:r>
            <a:r>
              <a:rPr lang="it-IT" dirty="0" smtClean="0">
                <a:solidFill>
                  <a:srgbClr val="002060"/>
                </a:solidFill>
                <a:latin typeface="DecimaWE Rg" panose="02000000000000000000" pitchFamily="2" charset="0"/>
              </a:rPr>
              <a:t>);</a:t>
            </a:r>
          </a:p>
          <a:p>
            <a:pPr algn="just">
              <a:spcAft>
                <a:spcPts val="600"/>
              </a:spcAft>
            </a:pPr>
            <a:endParaRPr lang="it-IT" dirty="0">
              <a:solidFill>
                <a:srgbClr val="002060"/>
              </a:solidFill>
              <a:latin typeface="DecimaWE Rg" panose="02000000000000000000" pitchFamily="2" charset="0"/>
            </a:endParaRPr>
          </a:p>
          <a:p>
            <a:pPr algn="just">
              <a:spcAft>
                <a:spcPts val="600"/>
              </a:spcAft>
            </a:pPr>
            <a:r>
              <a:rPr lang="it-IT" dirty="0">
                <a:solidFill>
                  <a:srgbClr val="002060"/>
                </a:solidFill>
                <a:latin typeface="DecimaWE Rg" panose="02000000000000000000" pitchFamily="2" charset="0"/>
              </a:rPr>
              <a:t>Le </a:t>
            </a:r>
            <a:r>
              <a:rPr lang="it-IT" b="1" dirty="0">
                <a:solidFill>
                  <a:srgbClr val="002060"/>
                </a:solidFill>
                <a:latin typeface="DecimaWE Rg" panose="02000000000000000000" pitchFamily="2" charset="0"/>
              </a:rPr>
              <a:t>intensità</a:t>
            </a:r>
            <a:r>
              <a:rPr lang="it-IT" dirty="0">
                <a:solidFill>
                  <a:srgbClr val="002060"/>
                </a:solidFill>
                <a:latin typeface="DecimaWE Rg" panose="02000000000000000000" pitchFamily="2" charset="0"/>
              </a:rPr>
              <a:t> di aiuto per la realizzazione del progetto di investimento in relazione alle spese di cui all’articolo 6, comma 1, lettere</a:t>
            </a:r>
            <a:r>
              <a:rPr lang="it-IT" dirty="0" smtClean="0">
                <a:solidFill>
                  <a:srgbClr val="002060"/>
                </a:solidFill>
                <a:latin typeface="DecimaWE Rg" panose="02000000000000000000" pitchFamily="2" charset="0"/>
              </a:rPr>
              <a:t> </a:t>
            </a:r>
            <a:r>
              <a:rPr lang="it-IT" b="1" dirty="0">
                <a:solidFill>
                  <a:srgbClr val="002060"/>
                </a:solidFill>
                <a:latin typeface="DecimaWE Rg" panose="02000000000000000000" pitchFamily="2" charset="0"/>
              </a:rPr>
              <a:t>e</a:t>
            </a:r>
            <a:r>
              <a:rPr lang="it-IT" dirty="0">
                <a:solidFill>
                  <a:srgbClr val="002060"/>
                </a:solidFill>
                <a:latin typeface="DecimaWE Rg" panose="02000000000000000000" pitchFamily="2" charset="0"/>
              </a:rPr>
              <a:t>) e </a:t>
            </a:r>
            <a:r>
              <a:rPr lang="it-IT" b="1" dirty="0">
                <a:solidFill>
                  <a:srgbClr val="002060"/>
                </a:solidFill>
                <a:latin typeface="DecimaWE Rg" panose="02000000000000000000" pitchFamily="2" charset="0"/>
              </a:rPr>
              <a:t>f</a:t>
            </a:r>
            <a:r>
              <a:rPr lang="it-IT" dirty="0">
                <a:solidFill>
                  <a:srgbClr val="002060"/>
                </a:solidFill>
                <a:latin typeface="DecimaWE Rg" panose="02000000000000000000" pitchFamily="2" charset="0"/>
              </a:rPr>
              <a:t>), </a:t>
            </a:r>
            <a:r>
              <a:rPr lang="it-IT" dirty="0" smtClean="0">
                <a:solidFill>
                  <a:srgbClr val="002060"/>
                </a:solidFill>
                <a:latin typeface="DecimaWE Rg" panose="02000000000000000000" pitchFamily="2" charset="0"/>
              </a:rPr>
              <a:t>del Bando è sempre pari al </a:t>
            </a:r>
            <a:r>
              <a:rPr lang="it-IT" b="1" dirty="0">
                <a:solidFill>
                  <a:srgbClr val="002060"/>
                </a:solidFill>
                <a:latin typeface="DecimaWE Rg" panose="02000000000000000000" pitchFamily="2" charset="0"/>
              </a:rPr>
              <a:t>50 %</a:t>
            </a:r>
            <a:r>
              <a:rPr lang="it-IT" dirty="0">
                <a:solidFill>
                  <a:srgbClr val="002060"/>
                </a:solidFill>
                <a:latin typeface="DecimaWE Rg" panose="02000000000000000000" pitchFamily="2" charset="0"/>
              </a:rPr>
              <a:t> della spesa </a:t>
            </a:r>
            <a:r>
              <a:rPr lang="it-IT" dirty="0" smtClean="0">
                <a:solidFill>
                  <a:srgbClr val="002060"/>
                </a:solidFill>
                <a:latin typeface="DecimaWE Rg" panose="02000000000000000000" pitchFamily="2" charset="0"/>
              </a:rPr>
              <a:t>ammissibile. L’aiuto è concesso ai </a:t>
            </a:r>
            <a:r>
              <a:rPr lang="it-IT" dirty="0">
                <a:solidFill>
                  <a:srgbClr val="002060"/>
                </a:solidFill>
                <a:latin typeface="DecimaWE Rg" panose="02000000000000000000" pitchFamily="2" charset="0"/>
              </a:rPr>
              <a:t>sensi del regolamento (UE) n. 1407/2013 (</a:t>
            </a:r>
            <a:r>
              <a:rPr lang="it-IT" b="1" i="1" dirty="0">
                <a:solidFill>
                  <a:srgbClr val="002060"/>
                </a:solidFill>
                <a:latin typeface="DecimaWE Rg" panose="02000000000000000000" pitchFamily="2" charset="0"/>
              </a:rPr>
              <a:t>de </a:t>
            </a:r>
            <a:r>
              <a:rPr lang="it-IT" b="1" i="1" dirty="0" err="1">
                <a:solidFill>
                  <a:srgbClr val="002060"/>
                </a:solidFill>
                <a:latin typeface="DecimaWE Rg" panose="02000000000000000000" pitchFamily="2" charset="0"/>
              </a:rPr>
              <a:t>minimis</a:t>
            </a:r>
            <a:r>
              <a:rPr lang="it-IT" dirty="0" smtClean="0">
                <a:solidFill>
                  <a:srgbClr val="002060"/>
                </a:solidFill>
                <a:latin typeface="DecimaWE Rg" panose="02000000000000000000" pitchFamily="2" charset="0"/>
              </a:rPr>
              <a:t>) o, su richiesta della PMI, </a:t>
            </a:r>
            <a:r>
              <a:rPr lang="it-IT" dirty="0">
                <a:solidFill>
                  <a:srgbClr val="002060"/>
                </a:solidFill>
                <a:latin typeface="DecimaWE Rg" panose="02000000000000000000" pitchFamily="2" charset="0"/>
              </a:rPr>
              <a:t>ai sensi dell’articolo 18 (</a:t>
            </a:r>
            <a:r>
              <a:rPr lang="it-IT" b="1" i="1" dirty="0">
                <a:solidFill>
                  <a:srgbClr val="002060"/>
                </a:solidFill>
                <a:latin typeface="DecimaWE Rg" panose="02000000000000000000" pitchFamily="2" charset="0"/>
              </a:rPr>
              <a:t>aiuti alle PMI per servizi di consulenza</a:t>
            </a:r>
            <a:r>
              <a:rPr lang="it-IT" dirty="0">
                <a:solidFill>
                  <a:srgbClr val="002060"/>
                </a:solidFill>
                <a:latin typeface="DecimaWE Rg" panose="02000000000000000000" pitchFamily="2" charset="0"/>
              </a:rPr>
              <a:t>) del regolamento (UE) n. </a:t>
            </a:r>
            <a:r>
              <a:rPr lang="it-IT" dirty="0" smtClean="0">
                <a:solidFill>
                  <a:srgbClr val="002060"/>
                </a:solidFill>
                <a:latin typeface="DecimaWE Rg" panose="02000000000000000000" pitchFamily="2" charset="0"/>
              </a:rPr>
              <a:t>651/2014.</a:t>
            </a:r>
            <a:endParaRPr lang="it-IT" dirty="0">
              <a:solidFill>
                <a:srgbClr val="002060"/>
              </a:solidFill>
              <a:latin typeface="DecimaWE Rg" panose="02000000000000000000" pitchFamily="2" charset="0"/>
            </a:endParaRPr>
          </a:p>
        </p:txBody>
      </p:sp>
      <p:cxnSp>
        <p:nvCxnSpPr>
          <p:cNvPr id="5"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626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635896" y="548680"/>
            <a:ext cx="4779447" cy="461665"/>
          </a:xfrm>
        </p:spPr>
        <p:txBody>
          <a:bodyPr/>
          <a:lstStyle/>
          <a:p>
            <a:pPr algn="r"/>
            <a:r>
              <a:rPr lang="it-IT" sz="2800" i="0" dirty="0" smtClean="0">
                <a:solidFill>
                  <a:srgbClr val="002060"/>
                </a:solidFill>
                <a:latin typeface="DecimaWE Rg" panose="02000000000000000000" pitchFamily="2" charset="0"/>
              </a:rPr>
              <a:t>Intensità e </a:t>
            </a:r>
            <a:r>
              <a:rPr lang="it-IT" sz="2800" i="0" dirty="0">
                <a:solidFill>
                  <a:srgbClr val="002060"/>
                </a:solidFill>
                <a:latin typeface="DecimaWE Rg" panose="02000000000000000000" pitchFamily="2" charset="0"/>
              </a:rPr>
              <a:t>r</a:t>
            </a:r>
            <a:r>
              <a:rPr lang="it-IT" sz="2800" i="0" dirty="0" smtClean="0">
                <a:solidFill>
                  <a:srgbClr val="002060"/>
                </a:solidFill>
                <a:latin typeface="DecimaWE Rg" panose="02000000000000000000" pitchFamily="2" charset="0"/>
              </a:rPr>
              <a:t>egimi di aiuto</a:t>
            </a:r>
            <a:endParaRPr lang="it-IT" sz="2800" dirty="0">
              <a:solidFill>
                <a:srgbClr val="002060"/>
              </a:solidFill>
            </a:endParaRPr>
          </a:p>
        </p:txBody>
      </p:sp>
      <p:sp>
        <p:nvSpPr>
          <p:cNvPr id="3" name="Sottotitolo 2"/>
          <p:cNvSpPr>
            <a:spLocks noGrp="1"/>
          </p:cNvSpPr>
          <p:nvPr>
            <p:ph type="subTitle" idx="1"/>
          </p:nvPr>
        </p:nvSpPr>
        <p:spPr>
          <a:xfrm>
            <a:off x="395536" y="1988840"/>
            <a:ext cx="8280920" cy="3744416"/>
          </a:xfrm>
        </p:spPr>
        <p:txBody>
          <a:bodyPr/>
          <a:lstStyle/>
          <a:p>
            <a:pPr algn="just" defTabSz="896938">
              <a:spcAft>
                <a:spcPts val="600"/>
              </a:spcAft>
            </a:pPr>
            <a:r>
              <a:rPr lang="it-IT" sz="2200" dirty="0" smtClean="0">
                <a:solidFill>
                  <a:srgbClr val="002060"/>
                </a:solidFill>
                <a:latin typeface="DecimaWE Rg" panose="02000000000000000000" pitchFamily="2" charset="0"/>
              </a:rPr>
              <a:t>In </a:t>
            </a:r>
            <a:r>
              <a:rPr lang="it-IT" sz="2200" dirty="0">
                <a:solidFill>
                  <a:srgbClr val="002060"/>
                </a:solidFill>
                <a:latin typeface="DecimaWE Rg" panose="02000000000000000000" pitchFamily="2" charset="0"/>
              </a:rPr>
              <a:t>relazione alle spese di cui all’articolo 6, comma 1, lettere </a:t>
            </a:r>
            <a:r>
              <a:rPr lang="it-IT" sz="2200" b="1" dirty="0">
                <a:solidFill>
                  <a:srgbClr val="002060"/>
                </a:solidFill>
                <a:latin typeface="DecimaWE Rg" panose="02000000000000000000" pitchFamily="2" charset="0"/>
              </a:rPr>
              <a:t>a</a:t>
            </a:r>
            <a:r>
              <a:rPr lang="it-IT" sz="2200" dirty="0">
                <a:solidFill>
                  <a:srgbClr val="002060"/>
                </a:solidFill>
                <a:latin typeface="DecimaWE Rg" panose="02000000000000000000" pitchFamily="2" charset="0"/>
              </a:rPr>
              <a:t>), </a:t>
            </a:r>
            <a:r>
              <a:rPr lang="it-IT" sz="2200" b="1" dirty="0">
                <a:solidFill>
                  <a:srgbClr val="002060"/>
                </a:solidFill>
                <a:latin typeface="DecimaWE Rg" panose="02000000000000000000" pitchFamily="2" charset="0"/>
              </a:rPr>
              <a:t>b</a:t>
            </a:r>
            <a:r>
              <a:rPr lang="it-IT" sz="2200" dirty="0">
                <a:solidFill>
                  <a:srgbClr val="002060"/>
                </a:solidFill>
                <a:latin typeface="DecimaWE Rg" panose="02000000000000000000" pitchFamily="2" charset="0"/>
              </a:rPr>
              <a:t>) e </a:t>
            </a:r>
            <a:r>
              <a:rPr lang="it-IT" sz="2200" b="1" dirty="0">
                <a:solidFill>
                  <a:srgbClr val="002060"/>
                </a:solidFill>
                <a:latin typeface="DecimaWE Rg" panose="02000000000000000000" pitchFamily="2" charset="0"/>
              </a:rPr>
              <a:t>d</a:t>
            </a:r>
            <a:r>
              <a:rPr lang="it-IT" sz="2200" dirty="0">
                <a:solidFill>
                  <a:srgbClr val="002060"/>
                </a:solidFill>
                <a:latin typeface="DecimaWE Rg" panose="02000000000000000000" pitchFamily="2" charset="0"/>
              </a:rPr>
              <a:t>), </a:t>
            </a:r>
            <a:r>
              <a:rPr lang="it-IT" sz="2200" dirty="0" smtClean="0">
                <a:solidFill>
                  <a:srgbClr val="002060"/>
                </a:solidFill>
                <a:latin typeface="DecimaWE Rg" panose="02000000000000000000" pitchFamily="2" charset="0"/>
              </a:rPr>
              <a:t>del Bando, al </a:t>
            </a:r>
            <a:r>
              <a:rPr lang="it-IT" sz="2200" dirty="0">
                <a:solidFill>
                  <a:srgbClr val="002060"/>
                </a:solidFill>
                <a:latin typeface="DecimaWE Rg" panose="02000000000000000000" pitchFamily="2" charset="0"/>
              </a:rPr>
              <a:t>fine dell’ammissione agli aiuti ai sensi dell’</a:t>
            </a:r>
            <a:r>
              <a:rPr lang="it-IT" sz="2200" b="1" dirty="0">
                <a:solidFill>
                  <a:srgbClr val="002060"/>
                </a:solidFill>
                <a:latin typeface="DecimaWE Rg" panose="02000000000000000000" pitchFamily="2" charset="0"/>
              </a:rPr>
              <a:t>articolo 14 </a:t>
            </a:r>
            <a:r>
              <a:rPr lang="it-IT" sz="2200" b="1" dirty="0" smtClean="0">
                <a:solidFill>
                  <a:srgbClr val="002060"/>
                </a:solidFill>
                <a:latin typeface="DecimaWE Rg" panose="02000000000000000000" pitchFamily="2" charset="0"/>
              </a:rPr>
              <a:t>o </a:t>
            </a:r>
            <a:r>
              <a:rPr lang="it-IT" sz="2200" b="1" dirty="0">
                <a:solidFill>
                  <a:srgbClr val="002060"/>
                </a:solidFill>
                <a:latin typeface="DecimaWE Rg" panose="02000000000000000000" pitchFamily="2" charset="0"/>
              </a:rPr>
              <a:t>17 del regolamento (UE) n. </a:t>
            </a:r>
            <a:r>
              <a:rPr lang="it-IT" sz="2200" b="1" dirty="0" smtClean="0">
                <a:solidFill>
                  <a:srgbClr val="002060"/>
                </a:solidFill>
                <a:latin typeface="DecimaWE Rg" panose="02000000000000000000" pitchFamily="2" charset="0"/>
              </a:rPr>
              <a:t>651/2014</a:t>
            </a:r>
            <a:r>
              <a:rPr lang="it-IT" sz="2200" dirty="0" smtClean="0">
                <a:solidFill>
                  <a:srgbClr val="002060"/>
                </a:solidFill>
                <a:latin typeface="DecimaWE Rg" panose="02000000000000000000" pitchFamily="2" charset="0"/>
              </a:rPr>
              <a:t> i </a:t>
            </a:r>
            <a:r>
              <a:rPr lang="it-IT" sz="2200" dirty="0">
                <a:solidFill>
                  <a:srgbClr val="002060"/>
                </a:solidFill>
                <a:latin typeface="DecimaWE Rg" panose="02000000000000000000" pitchFamily="2" charset="0"/>
              </a:rPr>
              <a:t>progetti di investimento devono altresì </a:t>
            </a:r>
            <a:r>
              <a:rPr lang="it-IT" sz="2200" dirty="0" smtClean="0">
                <a:solidFill>
                  <a:srgbClr val="002060"/>
                </a:solidFill>
                <a:latin typeface="DecimaWE Rg" panose="02000000000000000000" pitchFamily="2" charset="0"/>
              </a:rPr>
              <a:t>sostanziarsi: </a:t>
            </a:r>
          </a:p>
          <a:p>
            <a:pPr marL="342900" indent="-342900" algn="just" defTabSz="896938">
              <a:spcAft>
                <a:spcPts val="600"/>
              </a:spcAft>
              <a:buFontTx/>
              <a:buChar char="-"/>
            </a:pPr>
            <a:r>
              <a:rPr lang="it-IT" sz="2200" dirty="0" smtClean="0">
                <a:solidFill>
                  <a:srgbClr val="002060"/>
                </a:solidFill>
                <a:latin typeface="DecimaWE Rg" panose="02000000000000000000" pitchFamily="2" charset="0"/>
              </a:rPr>
              <a:t>nella </a:t>
            </a:r>
            <a:r>
              <a:rPr lang="it-IT" sz="2200" dirty="0">
                <a:solidFill>
                  <a:srgbClr val="002060"/>
                </a:solidFill>
                <a:latin typeface="DecimaWE Rg" panose="02000000000000000000" pitchFamily="2" charset="0"/>
              </a:rPr>
              <a:t>creazione di un nuovo </a:t>
            </a:r>
            <a:r>
              <a:rPr lang="it-IT" sz="2200" dirty="0" smtClean="0">
                <a:solidFill>
                  <a:srgbClr val="002060"/>
                </a:solidFill>
                <a:latin typeface="DecimaWE Rg" panose="02000000000000000000" pitchFamily="2" charset="0"/>
              </a:rPr>
              <a:t>stabilimento, </a:t>
            </a:r>
            <a:r>
              <a:rPr lang="it-IT" sz="2200" i="1" dirty="0" smtClean="0">
                <a:solidFill>
                  <a:srgbClr val="002060"/>
                </a:solidFill>
                <a:latin typeface="DecimaWE Rg" panose="02000000000000000000" pitchFamily="2" charset="0"/>
              </a:rPr>
              <a:t>oppure </a:t>
            </a:r>
          </a:p>
          <a:p>
            <a:pPr marL="342900" indent="-342900" algn="just" defTabSz="896938">
              <a:spcAft>
                <a:spcPts val="600"/>
              </a:spcAft>
              <a:buFontTx/>
              <a:buChar char="-"/>
            </a:pPr>
            <a:r>
              <a:rPr lang="it-IT" sz="2200" dirty="0" smtClean="0">
                <a:solidFill>
                  <a:srgbClr val="002060"/>
                </a:solidFill>
                <a:latin typeface="DecimaWE Rg" panose="02000000000000000000" pitchFamily="2" charset="0"/>
              </a:rPr>
              <a:t>nell’estensione </a:t>
            </a:r>
            <a:r>
              <a:rPr lang="it-IT" sz="2200" dirty="0">
                <a:solidFill>
                  <a:srgbClr val="002060"/>
                </a:solidFill>
                <a:latin typeface="DecimaWE Rg" panose="02000000000000000000" pitchFamily="2" charset="0"/>
              </a:rPr>
              <a:t>di uno stabilimento </a:t>
            </a:r>
            <a:r>
              <a:rPr lang="it-IT" sz="2200" dirty="0" smtClean="0">
                <a:solidFill>
                  <a:srgbClr val="002060"/>
                </a:solidFill>
                <a:latin typeface="DecimaWE Rg" panose="02000000000000000000" pitchFamily="2" charset="0"/>
              </a:rPr>
              <a:t>esistente, </a:t>
            </a:r>
            <a:r>
              <a:rPr lang="it-IT" sz="2200" i="1" dirty="0" smtClean="0">
                <a:solidFill>
                  <a:srgbClr val="002060"/>
                </a:solidFill>
                <a:latin typeface="DecimaWE Rg" panose="02000000000000000000" pitchFamily="2" charset="0"/>
              </a:rPr>
              <a:t>oppure</a:t>
            </a:r>
          </a:p>
          <a:p>
            <a:pPr marL="342900" indent="-342900" algn="just" defTabSz="896938">
              <a:spcAft>
                <a:spcPts val="600"/>
              </a:spcAft>
              <a:buFontTx/>
              <a:buChar char="-"/>
            </a:pPr>
            <a:r>
              <a:rPr lang="it-IT" sz="2200" dirty="0" smtClean="0">
                <a:solidFill>
                  <a:srgbClr val="002060"/>
                </a:solidFill>
                <a:latin typeface="DecimaWE Rg" panose="02000000000000000000" pitchFamily="2" charset="0"/>
              </a:rPr>
              <a:t>nella </a:t>
            </a:r>
            <a:r>
              <a:rPr lang="it-IT" sz="2200" dirty="0">
                <a:solidFill>
                  <a:srgbClr val="002060"/>
                </a:solidFill>
                <a:latin typeface="DecimaWE Rg" panose="02000000000000000000" pitchFamily="2" charset="0"/>
              </a:rPr>
              <a:t>diversificazione della produzione di uno stabilimento esistente mediante prodotti nuovi </a:t>
            </a:r>
            <a:r>
              <a:rPr lang="it-IT" sz="2200" dirty="0" smtClean="0">
                <a:solidFill>
                  <a:srgbClr val="002060"/>
                </a:solidFill>
                <a:latin typeface="DecimaWE Rg" panose="02000000000000000000" pitchFamily="2" charset="0"/>
              </a:rPr>
              <a:t>aggiuntivi, </a:t>
            </a:r>
            <a:r>
              <a:rPr lang="it-IT" sz="2200" i="1" dirty="0" smtClean="0">
                <a:solidFill>
                  <a:srgbClr val="002060"/>
                </a:solidFill>
                <a:latin typeface="DecimaWE Rg" panose="02000000000000000000" pitchFamily="2" charset="0"/>
              </a:rPr>
              <a:t>oppure</a:t>
            </a:r>
          </a:p>
          <a:p>
            <a:pPr marL="342900" indent="-342900" algn="just" defTabSz="896938">
              <a:spcAft>
                <a:spcPts val="600"/>
              </a:spcAft>
              <a:buFontTx/>
              <a:buChar char="-"/>
            </a:pPr>
            <a:r>
              <a:rPr lang="it-IT" sz="2200" dirty="0" smtClean="0">
                <a:solidFill>
                  <a:srgbClr val="002060"/>
                </a:solidFill>
                <a:latin typeface="DecimaWE Rg" panose="02000000000000000000" pitchFamily="2" charset="0"/>
              </a:rPr>
              <a:t>nella </a:t>
            </a:r>
            <a:r>
              <a:rPr lang="it-IT" sz="2200" dirty="0">
                <a:solidFill>
                  <a:srgbClr val="002060"/>
                </a:solidFill>
                <a:latin typeface="DecimaWE Rg" panose="02000000000000000000" pitchFamily="2" charset="0"/>
              </a:rPr>
              <a:t>trasformazione fondamentale del processo produttivo complessivo di uno stabilimento esistente</a:t>
            </a:r>
            <a:r>
              <a:rPr lang="it-IT" sz="2200" dirty="0" smtClean="0">
                <a:solidFill>
                  <a:srgbClr val="002060"/>
                </a:solidFill>
                <a:latin typeface="DecimaWE Rg" panose="02000000000000000000" pitchFamily="2" charset="0"/>
              </a:rPr>
              <a:t>.</a:t>
            </a:r>
          </a:p>
          <a:p>
            <a:pPr algn="just">
              <a:spcAft>
                <a:spcPts val="600"/>
              </a:spcAft>
            </a:pPr>
            <a:endParaRPr lang="it-IT" sz="1800" dirty="0">
              <a:solidFill>
                <a:schemeClr val="tx1"/>
              </a:solidFill>
              <a:latin typeface="DecimaWE Rg" panose="02000000000000000000" pitchFamily="2" charset="0"/>
            </a:endParaRPr>
          </a:p>
        </p:txBody>
      </p:sp>
      <p:cxnSp>
        <p:nvCxnSpPr>
          <p:cNvPr id="5"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17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996952"/>
            <a:ext cx="8280920" cy="1656184"/>
          </a:xfrm>
          <a:prstGeom prst="rect">
            <a:avLst/>
          </a:prstGeom>
          <a:noFill/>
        </p:spPr>
        <p:txBody>
          <a:bodyPr wrap="square" lIns="0" tIns="0" rIns="0" bIns="0" rtlCol="0">
            <a:noAutofit/>
          </a:bodyPr>
          <a:lstStyle/>
          <a:p>
            <a:pPr algn="just">
              <a:spcAft>
                <a:spcPts val="600"/>
              </a:spcAft>
            </a:pPr>
            <a:r>
              <a:rPr lang="it-IT" sz="2400" b="1" dirty="0" smtClean="0">
                <a:solidFill>
                  <a:srgbClr val="002060"/>
                </a:solidFill>
                <a:latin typeface="DecimaWE Rg" panose="02000000000000000000" pitchFamily="2" charset="0"/>
              </a:rPr>
              <a:t>PMI </a:t>
            </a:r>
            <a:r>
              <a:rPr lang="it-IT" sz="2400" dirty="0" smtClean="0">
                <a:solidFill>
                  <a:srgbClr val="002060"/>
                </a:solidFill>
                <a:latin typeface="DecimaWE Rg" panose="02000000000000000000" pitchFamily="2" charset="0"/>
              </a:rPr>
              <a:t>con </a:t>
            </a:r>
            <a:r>
              <a:rPr lang="it-IT" sz="2400" dirty="0">
                <a:solidFill>
                  <a:srgbClr val="002060"/>
                </a:solidFill>
                <a:latin typeface="DecimaWE Rg" panose="02000000000000000000" pitchFamily="2" charset="0"/>
              </a:rPr>
              <a:t>sede legale o unità operativa nella quale </a:t>
            </a:r>
            <a:r>
              <a:rPr lang="it-IT" sz="2400" dirty="0" smtClean="0">
                <a:solidFill>
                  <a:srgbClr val="002060"/>
                </a:solidFill>
                <a:latin typeface="DecimaWE Rg" panose="02000000000000000000" pitchFamily="2" charset="0"/>
              </a:rPr>
              <a:t>sarà </a:t>
            </a:r>
            <a:r>
              <a:rPr lang="it-IT" sz="2400" dirty="0">
                <a:solidFill>
                  <a:srgbClr val="002060"/>
                </a:solidFill>
                <a:latin typeface="DecimaWE Rg" panose="02000000000000000000" pitchFamily="2" charset="0"/>
              </a:rPr>
              <a:t>realizzato il progetto oggetto della domanda, attiva nel territorio </a:t>
            </a:r>
            <a:r>
              <a:rPr lang="it-IT" sz="2400" dirty="0" smtClean="0">
                <a:solidFill>
                  <a:srgbClr val="002060"/>
                </a:solidFill>
                <a:latin typeface="DecimaWE Rg" panose="02000000000000000000" pitchFamily="2" charset="0"/>
              </a:rPr>
              <a:t>regionale.</a:t>
            </a:r>
          </a:p>
          <a:p>
            <a:pPr algn="just">
              <a:spcAft>
                <a:spcPts val="600"/>
              </a:spcAft>
            </a:pPr>
            <a:endParaRPr lang="it-IT" sz="2200" dirty="0" smtClean="0">
              <a:solidFill>
                <a:srgbClr val="002060"/>
              </a:solidFill>
              <a:latin typeface="DecimaWE Rg" panose="02000000000000000000" pitchFamily="2" charset="0"/>
            </a:endParaRPr>
          </a:p>
          <a:p>
            <a:pPr indent="-274320">
              <a:spcAft>
                <a:spcPts val="600"/>
              </a:spcAft>
            </a:pPr>
            <a:endParaRPr lang="it-IT" sz="2400" dirty="0" smtClean="0">
              <a:solidFill>
                <a:srgbClr val="0070C0"/>
              </a:solidFill>
              <a:latin typeface="DecimaWE Rg" panose="02000000000000000000" pitchFamily="2" charset="0"/>
            </a:endParaRPr>
          </a:p>
        </p:txBody>
      </p:sp>
      <p:sp>
        <p:nvSpPr>
          <p:cNvPr id="23" name="TextBox 11"/>
          <p:cNvSpPr txBox="1"/>
          <p:nvPr/>
        </p:nvSpPr>
        <p:spPr>
          <a:xfrm>
            <a:off x="4612884" y="487125"/>
            <a:ext cx="3874468"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Beneficiari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0082228"/>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7904" y="2492896"/>
            <a:ext cx="8328551" cy="2160240"/>
          </a:xfrm>
          <a:prstGeom prst="rect">
            <a:avLst/>
          </a:prstGeom>
          <a:noFill/>
        </p:spPr>
        <p:txBody>
          <a:bodyPr wrap="square" lIns="0" tIns="0" rIns="0" bIns="0" rtlCol="0">
            <a:noAutofit/>
          </a:bodyPr>
          <a:lstStyle/>
          <a:p>
            <a:pPr algn="just">
              <a:spcAft>
                <a:spcPts val="600"/>
              </a:spcAft>
            </a:pPr>
            <a:r>
              <a:rPr lang="it-IT" sz="2200" dirty="0" smtClean="0">
                <a:solidFill>
                  <a:srgbClr val="002060"/>
                </a:solidFill>
                <a:latin typeface="DecimaWE Rg" panose="02000000000000000000" pitchFamily="2" charset="0"/>
              </a:rPr>
              <a:t>Struttura  produttiva  </a:t>
            </a:r>
            <a:r>
              <a:rPr lang="it-IT" sz="2200" dirty="0">
                <a:solidFill>
                  <a:srgbClr val="002060"/>
                </a:solidFill>
                <a:latin typeface="DecimaWE Rg" panose="02000000000000000000" pitchFamily="2" charset="0"/>
              </a:rPr>
              <a:t>operante </a:t>
            </a:r>
            <a:r>
              <a:rPr lang="it-IT" sz="2200" dirty="0" smtClean="0">
                <a:solidFill>
                  <a:srgbClr val="002060"/>
                </a:solidFill>
                <a:latin typeface="DecimaWE Rg" panose="02000000000000000000" pitchFamily="2" charset="0"/>
              </a:rPr>
              <a:t>su  </a:t>
            </a:r>
            <a:r>
              <a:rPr lang="it-IT" sz="2200" dirty="0">
                <a:solidFill>
                  <a:srgbClr val="002060"/>
                </a:solidFill>
                <a:latin typeface="DecimaWE Rg" panose="02000000000000000000" pitchFamily="2" charset="0"/>
              </a:rPr>
              <a:t>un  territorio  delimitato,  costituita  da  un  </a:t>
            </a:r>
            <a:r>
              <a:rPr lang="it-IT" sz="2200" dirty="0" smtClean="0">
                <a:solidFill>
                  <a:srgbClr val="002060"/>
                </a:solidFill>
                <a:latin typeface="DecimaWE Rg" panose="02000000000000000000" pitchFamily="2" charset="0"/>
              </a:rPr>
              <a:t>complesso organizzato  </a:t>
            </a:r>
            <a:r>
              <a:rPr lang="it-IT" sz="2200" dirty="0">
                <a:solidFill>
                  <a:srgbClr val="002060"/>
                </a:solidFill>
                <a:latin typeface="DecimaWE Rg" panose="02000000000000000000" pitchFamily="2" charset="0"/>
              </a:rPr>
              <a:t>ed  utilizzato  in modo  unitario  e  </a:t>
            </a:r>
            <a:r>
              <a:rPr lang="it-IT" sz="2200" dirty="0" smtClean="0">
                <a:solidFill>
                  <a:srgbClr val="002060"/>
                </a:solidFill>
                <a:latin typeface="DecimaWE Rg" panose="02000000000000000000" pitchFamily="2" charset="0"/>
              </a:rPr>
              <a:t>coordinato</a:t>
            </a:r>
            <a:r>
              <a:rPr lang="it-IT" sz="2200" dirty="0">
                <a:solidFill>
                  <a:srgbClr val="002060"/>
                </a:solidFill>
                <a:latin typeface="DecimaWE Rg" panose="02000000000000000000" pitchFamily="2" charset="0"/>
              </a:rPr>
              <a:t>,  di  </a:t>
            </a:r>
            <a:r>
              <a:rPr lang="it-IT" sz="2200" dirty="0" smtClean="0">
                <a:solidFill>
                  <a:srgbClr val="002060"/>
                </a:solidFill>
                <a:latin typeface="DecimaWE Rg" panose="02000000000000000000" pitchFamily="2" charset="0"/>
              </a:rPr>
              <a:t>beni  </a:t>
            </a:r>
            <a:r>
              <a:rPr lang="it-IT" sz="2200" dirty="0">
                <a:solidFill>
                  <a:srgbClr val="002060"/>
                </a:solidFill>
                <a:latin typeface="DecimaWE Rg" panose="02000000000000000000" pitchFamily="2" charset="0"/>
              </a:rPr>
              <a:t>mobili  ed  immobili,  nonché  di  </a:t>
            </a:r>
            <a:r>
              <a:rPr lang="it-IT" sz="2200" dirty="0" smtClean="0">
                <a:solidFill>
                  <a:srgbClr val="002060"/>
                </a:solidFill>
                <a:latin typeface="DecimaWE Rg" panose="02000000000000000000" pitchFamily="2" charset="0"/>
              </a:rPr>
              <a:t>persone  </a:t>
            </a:r>
            <a:r>
              <a:rPr lang="it-IT" sz="2200" dirty="0">
                <a:solidFill>
                  <a:srgbClr val="002060"/>
                </a:solidFill>
                <a:latin typeface="DecimaWE Rg" panose="02000000000000000000" pitchFamily="2" charset="0"/>
              </a:rPr>
              <a:t>alla </a:t>
            </a:r>
            <a:r>
              <a:rPr lang="it-IT" sz="2200" dirty="0" smtClean="0">
                <a:solidFill>
                  <a:srgbClr val="002060"/>
                </a:solidFill>
                <a:latin typeface="DecimaWE Rg" panose="02000000000000000000" pitchFamily="2" charset="0"/>
              </a:rPr>
              <a:t>stessa  </a:t>
            </a:r>
            <a:r>
              <a:rPr lang="it-IT" sz="2200" dirty="0">
                <a:solidFill>
                  <a:srgbClr val="002060"/>
                </a:solidFill>
                <a:latin typeface="DecimaWE Rg" panose="02000000000000000000" pitchFamily="2" charset="0"/>
              </a:rPr>
              <a:t>addette,  nell'ambito  della  quale  ha  luogo  </a:t>
            </a:r>
            <a:r>
              <a:rPr lang="it-IT" sz="2200" dirty="0" smtClean="0">
                <a:solidFill>
                  <a:srgbClr val="002060"/>
                </a:solidFill>
                <a:latin typeface="DecimaWE Rg" panose="02000000000000000000" pitchFamily="2" charset="0"/>
              </a:rPr>
              <a:t>l'attività  </a:t>
            </a:r>
            <a:r>
              <a:rPr lang="it-IT" sz="2200" dirty="0">
                <a:solidFill>
                  <a:srgbClr val="002060"/>
                </a:solidFill>
                <a:latin typeface="DecimaWE Rg" panose="02000000000000000000" pitchFamily="2" charset="0"/>
              </a:rPr>
              <a:t>economica  d'impresa  od  un  ciclo  autonomo  </a:t>
            </a:r>
            <a:r>
              <a:rPr lang="it-IT" sz="2200" dirty="0" smtClean="0">
                <a:solidFill>
                  <a:srgbClr val="002060"/>
                </a:solidFill>
                <a:latin typeface="DecimaWE Rg" panose="02000000000000000000" pitchFamily="2" charset="0"/>
              </a:rPr>
              <a:t>di quest'ultima.</a:t>
            </a: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Stabilimento</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828617"/>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419872" y="548680"/>
            <a:ext cx="5007303" cy="461665"/>
          </a:xfrm>
        </p:spPr>
        <p:txBody>
          <a:bodyPr/>
          <a:lstStyle/>
          <a:p>
            <a:pPr algn="r"/>
            <a:r>
              <a:rPr lang="it-IT" sz="2800" i="0" dirty="0" smtClean="0">
                <a:solidFill>
                  <a:srgbClr val="002060"/>
                </a:solidFill>
                <a:latin typeface="DecimaWE Rg" panose="02000000000000000000" pitchFamily="2" charset="0"/>
              </a:rPr>
              <a:t>Aiuti </a:t>
            </a:r>
            <a:r>
              <a:rPr lang="it-IT" sz="2800" i="0" dirty="0">
                <a:solidFill>
                  <a:srgbClr val="002060"/>
                </a:solidFill>
                <a:latin typeface="DecimaWE Rg" panose="02000000000000000000" pitchFamily="2" charset="0"/>
              </a:rPr>
              <a:t>a finalità </a:t>
            </a:r>
            <a:r>
              <a:rPr lang="it-IT" sz="2800" i="0" dirty="0" smtClean="0">
                <a:solidFill>
                  <a:srgbClr val="002060"/>
                </a:solidFill>
                <a:latin typeface="DecimaWE Rg" panose="02000000000000000000" pitchFamily="2" charset="0"/>
              </a:rPr>
              <a:t>regionale</a:t>
            </a:r>
            <a:endParaRPr lang="it-IT" sz="2800" dirty="0">
              <a:solidFill>
                <a:srgbClr val="002060"/>
              </a:solidFill>
            </a:endParaRPr>
          </a:p>
        </p:txBody>
      </p:sp>
      <p:sp>
        <p:nvSpPr>
          <p:cNvPr id="3" name="Sottotitolo 2"/>
          <p:cNvSpPr>
            <a:spLocks noGrp="1"/>
          </p:cNvSpPr>
          <p:nvPr>
            <p:ph type="subTitle" idx="1"/>
          </p:nvPr>
        </p:nvSpPr>
        <p:spPr>
          <a:xfrm>
            <a:off x="347904" y="2564904"/>
            <a:ext cx="8328551" cy="2736304"/>
          </a:xfrm>
        </p:spPr>
        <p:txBody>
          <a:bodyPr/>
          <a:lstStyle/>
          <a:p>
            <a:pPr algn="just">
              <a:spcAft>
                <a:spcPts val="600"/>
              </a:spcAft>
            </a:pPr>
            <a:r>
              <a:rPr lang="it-IT" sz="2400" dirty="0" smtClean="0">
                <a:solidFill>
                  <a:srgbClr val="002060"/>
                </a:solidFill>
                <a:latin typeface="DecimaWE Rg" panose="02000000000000000000" pitchFamily="2" charset="0"/>
              </a:rPr>
              <a:t>Nel caso in cui il contributo sia </a:t>
            </a:r>
            <a:r>
              <a:rPr lang="it-IT" sz="2400" dirty="0">
                <a:solidFill>
                  <a:srgbClr val="002060"/>
                </a:solidFill>
                <a:latin typeface="DecimaWE Rg" panose="02000000000000000000" pitchFamily="2" charset="0"/>
              </a:rPr>
              <a:t>richiesto ai sensi dell’articolo 14 del regolamento (UE) n. </a:t>
            </a:r>
            <a:r>
              <a:rPr lang="it-IT" sz="2400" dirty="0" smtClean="0">
                <a:solidFill>
                  <a:srgbClr val="002060"/>
                </a:solidFill>
                <a:latin typeface="DecimaWE Rg" panose="02000000000000000000" pitchFamily="2" charset="0"/>
              </a:rPr>
              <a:t>651/2014, il beneficiario è tenuto a  mantenere l'investimento, </a:t>
            </a:r>
            <a:r>
              <a:rPr lang="it-IT" sz="2400" dirty="0">
                <a:solidFill>
                  <a:srgbClr val="002060"/>
                </a:solidFill>
                <a:latin typeface="DecimaWE Rg" panose="02000000000000000000" pitchFamily="2" charset="0"/>
              </a:rPr>
              <a:t>una volta </a:t>
            </a:r>
            <a:r>
              <a:rPr lang="it-IT" sz="2400" dirty="0" smtClean="0">
                <a:solidFill>
                  <a:srgbClr val="002060"/>
                </a:solidFill>
                <a:latin typeface="DecimaWE Rg" panose="02000000000000000000" pitchFamily="2" charset="0"/>
              </a:rPr>
              <a:t>completato,  </a:t>
            </a:r>
            <a:r>
              <a:rPr lang="it-IT" sz="2400" dirty="0">
                <a:solidFill>
                  <a:srgbClr val="002060"/>
                </a:solidFill>
                <a:latin typeface="DecimaWE Rg" panose="02000000000000000000" pitchFamily="2" charset="0"/>
              </a:rPr>
              <a:t>nella  zona  beneficiaria </a:t>
            </a:r>
            <a:r>
              <a:rPr lang="it-IT" sz="2400" dirty="0" smtClean="0">
                <a:solidFill>
                  <a:srgbClr val="002060"/>
                </a:solidFill>
                <a:latin typeface="DecimaWE Rg" panose="02000000000000000000" pitchFamily="2" charset="0"/>
              </a:rPr>
              <a:t>per  </a:t>
            </a:r>
            <a:r>
              <a:rPr lang="it-IT" sz="2400" dirty="0">
                <a:solidFill>
                  <a:srgbClr val="002060"/>
                </a:solidFill>
                <a:latin typeface="DecimaWE Rg" panose="02000000000000000000" pitchFamily="2" charset="0"/>
              </a:rPr>
              <a:t>almeno  tre  anni.  </a:t>
            </a:r>
            <a:r>
              <a:rPr lang="it-IT" sz="2400" dirty="0" smtClean="0">
                <a:solidFill>
                  <a:srgbClr val="002060"/>
                </a:solidFill>
                <a:latin typeface="DecimaWE Rg" panose="02000000000000000000" pitchFamily="2" charset="0"/>
              </a:rPr>
              <a:t>Ciò  </a:t>
            </a:r>
            <a:r>
              <a:rPr lang="it-IT" sz="2400" dirty="0">
                <a:solidFill>
                  <a:srgbClr val="002060"/>
                </a:solidFill>
                <a:latin typeface="DecimaWE Rg" panose="02000000000000000000" pitchFamily="2" charset="0"/>
              </a:rPr>
              <a:t>non  osta  alla  </a:t>
            </a:r>
            <a:r>
              <a:rPr lang="it-IT" sz="2400" dirty="0" smtClean="0">
                <a:solidFill>
                  <a:srgbClr val="002060"/>
                </a:solidFill>
                <a:latin typeface="DecimaWE Rg" panose="02000000000000000000" pitchFamily="2" charset="0"/>
              </a:rPr>
              <a:t>sostituzione di impianti  </a:t>
            </a:r>
            <a:r>
              <a:rPr lang="it-IT" sz="2400" dirty="0">
                <a:solidFill>
                  <a:srgbClr val="002060"/>
                </a:solidFill>
                <a:latin typeface="DecimaWE Rg" panose="02000000000000000000" pitchFamily="2" charset="0"/>
              </a:rPr>
              <a:t>o  attrezzature  obsoleti  o  guasti  entro  </a:t>
            </a:r>
            <a:r>
              <a:rPr lang="it-IT" sz="2400" dirty="0" smtClean="0">
                <a:solidFill>
                  <a:srgbClr val="002060"/>
                </a:solidFill>
                <a:latin typeface="DecimaWE Rg" panose="02000000000000000000" pitchFamily="2" charset="0"/>
              </a:rPr>
              <a:t>tale  </a:t>
            </a:r>
            <a:r>
              <a:rPr lang="it-IT" sz="2400" dirty="0">
                <a:solidFill>
                  <a:srgbClr val="002060"/>
                </a:solidFill>
                <a:latin typeface="DecimaWE Rg" panose="02000000000000000000" pitchFamily="2" charset="0"/>
              </a:rPr>
              <a:t>periodo,  a  condizione  che  l'attività  economica  </a:t>
            </a:r>
            <a:r>
              <a:rPr lang="it-IT" sz="2400" dirty="0" smtClean="0">
                <a:solidFill>
                  <a:srgbClr val="002060"/>
                </a:solidFill>
                <a:latin typeface="DecimaWE Rg" panose="02000000000000000000" pitchFamily="2" charset="0"/>
              </a:rPr>
              <a:t>venga mantenuta </a:t>
            </a:r>
            <a:r>
              <a:rPr lang="it-IT" sz="2400" dirty="0">
                <a:solidFill>
                  <a:srgbClr val="002060"/>
                </a:solidFill>
                <a:latin typeface="DecimaWE Rg" panose="02000000000000000000" pitchFamily="2" charset="0"/>
              </a:rPr>
              <a:t>nella regione interessata per il </a:t>
            </a:r>
            <a:r>
              <a:rPr lang="it-IT" sz="2400" dirty="0" smtClean="0">
                <a:solidFill>
                  <a:srgbClr val="002060"/>
                </a:solidFill>
                <a:latin typeface="DecimaWE Rg" panose="02000000000000000000" pitchFamily="2" charset="0"/>
              </a:rPr>
              <a:t>pertinente </a:t>
            </a:r>
            <a:r>
              <a:rPr lang="it-IT" sz="2400" dirty="0">
                <a:solidFill>
                  <a:srgbClr val="002060"/>
                </a:solidFill>
                <a:latin typeface="DecimaWE Rg" panose="02000000000000000000" pitchFamily="2" charset="0"/>
              </a:rPr>
              <a:t>periodo minimo. </a:t>
            </a:r>
            <a:endParaRPr lang="it-IT" sz="2400" dirty="0" smtClean="0">
              <a:solidFill>
                <a:srgbClr val="002060"/>
              </a:solidFill>
              <a:latin typeface="DecimaWE Rg" panose="02000000000000000000" pitchFamily="2" charset="0"/>
            </a:endParaRPr>
          </a:p>
        </p:txBody>
      </p:sp>
      <p:cxnSp>
        <p:nvCxnSpPr>
          <p:cNvPr id="6"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9339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419872" y="540011"/>
            <a:ext cx="5007303" cy="461665"/>
          </a:xfrm>
        </p:spPr>
        <p:txBody>
          <a:bodyPr/>
          <a:lstStyle/>
          <a:p>
            <a:pPr algn="r"/>
            <a:r>
              <a:rPr lang="it-IT" sz="2800" i="0" dirty="0" smtClean="0">
                <a:solidFill>
                  <a:srgbClr val="002060"/>
                </a:solidFill>
                <a:latin typeface="DecimaWE Rg" panose="02000000000000000000" pitchFamily="2" charset="0"/>
              </a:rPr>
              <a:t>Aiuti </a:t>
            </a:r>
            <a:r>
              <a:rPr lang="it-IT" sz="2800" i="0" dirty="0">
                <a:solidFill>
                  <a:srgbClr val="002060"/>
                </a:solidFill>
                <a:latin typeface="DecimaWE Rg" panose="02000000000000000000" pitchFamily="2" charset="0"/>
              </a:rPr>
              <a:t>a finalità </a:t>
            </a:r>
            <a:r>
              <a:rPr lang="it-IT" sz="2800" i="0" dirty="0" smtClean="0">
                <a:solidFill>
                  <a:srgbClr val="002060"/>
                </a:solidFill>
                <a:latin typeface="DecimaWE Rg" panose="02000000000000000000" pitchFamily="2" charset="0"/>
              </a:rPr>
              <a:t>regionale</a:t>
            </a:r>
            <a:endParaRPr lang="it-IT" sz="2800" dirty="0">
              <a:solidFill>
                <a:srgbClr val="002060"/>
              </a:solidFill>
            </a:endParaRPr>
          </a:p>
        </p:txBody>
      </p:sp>
      <p:cxnSp>
        <p:nvCxnSpPr>
          <p:cNvPr id="6"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26" name="Picture 2" descr="C:\Users\144260\AppData\Local\Microsoft\Windows\Temporary Internet Files\Content.Outlook\0OHNAPL3\FVG_comuni_2017_FinalitaRegiona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1154955"/>
            <a:ext cx="5152634" cy="5386001"/>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p:cNvSpPr/>
          <p:nvPr/>
        </p:nvSpPr>
        <p:spPr>
          <a:xfrm>
            <a:off x="385407" y="1412776"/>
            <a:ext cx="3168352" cy="4531497"/>
          </a:xfrm>
          <a:prstGeom prst="rect">
            <a:avLst/>
          </a:prstGeom>
        </p:spPr>
        <p:txBody>
          <a:bodyPr wrap="square">
            <a:spAutoFit/>
          </a:bodyPr>
          <a:lstStyle/>
          <a:p>
            <a:pPr algn="just">
              <a:lnSpc>
                <a:spcPct val="115000"/>
              </a:lnSpc>
              <a:spcAft>
                <a:spcPts val="0"/>
              </a:spcAft>
            </a:pPr>
            <a:r>
              <a:rPr lang="it-IT" u="sng" dirty="0">
                <a:solidFill>
                  <a:srgbClr val="002060"/>
                </a:solidFill>
                <a:latin typeface="DecimaWE Rg" pitchFamily="2" charset="0"/>
              </a:rPr>
              <a:t>Provincia di Pordenone:</a:t>
            </a:r>
            <a:r>
              <a:rPr lang="it-IT" dirty="0">
                <a:solidFill>
                  <a:srgbClr val="002060"/>
                </a:solidFill>
                <a:latin typeface="DecimaWE Rg" pitchFamily="2" charset="0"/>
              </a:rPr>
              <a:t> Prata di Pordenone; Brugnera; Fontanafredda; Pasiano di Pordenone; Pravisdomini; </a:t>
            </a:r>
            <a:r>
              <a:rPr lang="it-IT" dirty="0" smtClean="0">
                <a:solidFill>
                  <a:srgbClr val="002060"/>
                </a:solidFill>
                <a:latin typeface="DecimaWE Rg" pitchFamily="2" charset="0"/>
              </a:rPr>
              <a:t>Porcia.</a:t>
            </a:r>
            <a:endParaRPr lang="it-IT" dirty="0">
              <a:solidFill>
                <a:srgbClr val="002060"/>
              </a:solidFill>
              <a:latin typeface="DecimaWE Rg" pitchFamily="2" charset="0"/>
            </a:endParaRPr>
          </a:p>
          <a:p>
            <a:pPr algn="just">
              <a:lnSpc>
                <a:spcPct val="115000"/>
              </a:lnSpc>
              <a:spcAft>
                <a:spcPts val="0"/>
              </a:spcAft>
            </a:pPr>
            <a:endParaRPr lang="it-IT" dirty="0">
              <a:solidFill>
                <a:srgbClr val="002060"/>
              </a:solidFill>
              <a:latin typeface="DecimaWE Rg" pitchFamily="2" charset="0"/>
            </a:endParaRPr>
          </a:p>
          <a:p>
            <a:pPr algn="just">
              <a:lnSpc>
                <a:spcPct val="115000"/>
              </a:lnSpc>
              <a:spcAft>
                <a:spcPts val="0"/>
              </a:spcAft>
            </a:pPr>
            <a:r>
              <a:rPr lang="it-IT" u="sng" dirty="0">
                <a:solidFill>
                  <a:srgbClr val="002060"/>
                </a:solidFill>
                <a:latin typeface="DecimaWE Rg" pitchFamily="2" charset="0"/>
              </a:rPr>
              <a:t>Provincia di Udine:</a:t>
            </a:r>
            <a:r>
              <a:rPr lang="it-IT" dirty="0">
                <a:solidFill>
                  <a:srgbClr val="002060"/>
                </a:solidFill>
                <a:latin typeface="DecimaWE Rg" pitchFamily="2" charset="0"/>
              </a:rPr>
              <a:t> Aiello del Friuli; Bagnaria Arsa; Buttrio; Chiopris-Viscone; Corno di Rosazzo; Manzano; Pavia di Udine; San Giorgio di Nogaro; San Giovanni al Natisone; San Vito al Torre; </a:t>
            </a:r>
            <a:r>
              <a:rPr lang="it-IT" dirty="0" smtClean="0">
                <a:solidFill>
                  <a:srgbClr val="002060"/>
                </a:solidFill>
                <a:latin typeface="DecimaWE Rg" pitchFamily="2" charset="0"/>
              </a:rPr>
              <a:t>Torviscosa.</a:t>
            </a:r>
            <a:endParaRPr lang="it-IT" dirty="0">
              <a:solidFill>
                <a:srgbClr val="002060"/>
              </a:solidFill>
              <a:latin typeface="DecimaWE Rg" pitchFamily="2" charset="0"/>
            </a:endParaRPr>
          </a:p>
          <a:p>
            <a:pPr algn="just">
              <a:lnSpc>
                <a:spcPct val="115000"/>
              </a:lnSpc>
              <a:spcAft>
                <a:spcPts val="0"/>
              </a:spcAft>
            </a:pPr>
            <a:endParaRPr lang="it-IT" dirty="0">
              <a:solidFill>
                <a:srgbClr val="002060"/>
              </a:solidFill>
              <a:latin typeface="DecimaWE Rg" pitchFamily="2" charset="0"/>
            </a:endParaRPr>
          </a:p>
          <a:p>
            <a:pPr algn="just">
              <a:lnSpc>
                <a:spcPct val="115000"/>
              </a:lnSpc>
              <a:spcAft>
                <a:spcPts val="0"/>
              </a:spcAft>
            </a:pPr>
            <a:r>
              <a:rPr lang="it-IT" u="sng" dirty="0">
                <a:solidFill>
                  <a:srgbClr val="002060"/>
                </a:solidFill>
                <a:latin typeface="DecimaWE Rg" pitchFamily="2" charset="0"/>
              </a:rPr>
              <a:t>Provincia di Gorizia:</a:t>
            </a:r>
            <a:r>
              <a:rPr lang="it-IT" dirty="0">
                <a:solidFill>
                  <a:srgbClr val="002060"/>
                </a:solidFill>
                <a:latin typeface="DecimaWE Rg" pitchFamily="2" charset="0"/>
              </a:rPr>
              <a:t> </a:t>
            </a:r>
            <a:r>
              <a:rPr lang="it-IT" dirty="0" smtClean="0">
                <a:solidFill>
                  <a:srgbClr val="002060"/>
                </a:solidFill>
                <a:latin typeface="DecimaWE Rg" pitchFamily="2" charset="0"/>
              </a:rPr>
              <a:t>Cormons.</a:t>
            </a:r>
            <a:endParaRPr lang="it-IT" dirty="0">
              <a:solidFill>
                <a:srgbClr val="002060"/>
              </a:solidFill>
              <a:latin typeface="DecimaWE Rg" pitchFamily="2" charset="0"/>
            </a:endParaRPr>
          </a:p>
        </p:txBody>
      </p:sp>
    </p:spTree>
    <p:extLst>
      <p:ext uri="{BB962C8B-B14F-4D97-AF65-F5344CB8AC3E}">
        <p14:creationId xmlns:p14="http://schemas.microsoft.com/office/powerpoint/2010/main" val="38327698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419872" y="548682"/>
            <a:ext cx="5007303" cy="461663"/>
          </a:xfrm>
        </p:spPr>
        <p:txBody>
          <a:bodyPr/>
          <a:lstStyle/>
          <a:p>
            <a:pPr algn="r"/>
            <a:r>
              <a:rPr lang="it-IT" sz="2800" i="0" dirty="0" smtClean="0">
                <a:solidFill>
                  <a:srgbClr val="002060"/>
                </a:solidFill>
                <a:latin typeface="DecimaWE Rg" panose="02000000000000000000" pitchFamily="2" charset="0"/>
              </a:rPr>
              <a:t>Aiuti </a:t>
            </a:r>
            <a:r>
              <a:rPr lang="it-IT" sz="2800" i="0" dirty="0">
                <a:solidFill>
                  <a:srgbClr val="002060"/>
                </a:solidFill>
                <a:latin typeface="DecimaWE Rg" panose="02000000000000000000" pitchFamily="2" charset="0"/>
              </a:rPr>
              <a:t>a finalità </a:t>
            </a:r>
            <a:r>
              <a:rPr lang="it-IT" sz="2800" i="0" dirty="0" smtClean="0">
                <a:solidFill>
                  <a:srgbClr val="002060"/>
                </a:solidFill>
                <a:latin typeface="DecimaWE Rg" panose="02000000000000000000" pitchFamily="2" charset="0"/>
              </a:rPr>
              <a:t>regionale</a:t>
            </a:r>
            <a:endParaRPr lang="it-IT" sz="2800" dirty="0">
              <a:solidFill>
                <a:srgbClr val="002060"/>
              </a:solidFill>
            </a:endParaRPr>
          </a:p>
        </p:txBody>
      </p:sp>
      <p:sp>
        <p:nvSpPr>
          <p:cNvPr id="3" name="Sottotitolo 2"/>
          <p:cNvSpPr>
            <a:spLocks noGrp="1"/>
          </p:cNvSpPr>
          <p:nvPr>
            <p:ph type="subTitle" idx="1"/>
          </p:nvPr>
        </p:nvSpPr>
        <p:spPr>
          <a:xfrm>
            <a:off x="467544" y="1772816"/>
            <a:ext cx="8280919" cy="3816424"/>
          </a:xfrm>
        </p:spPr>
        <p:txBody>
          <a:bodyPr/>
          <a:lstStyle/>
          <a:p>
            <a:pPr algn="just">
              <a:spcAft>
                <a:spcPts val="600"/>
              </a:spcAft>
            </a:pPr>
            <a:r>
              <a:rPr lang="it-IT" sz="2200" dirty="0" smtClean="0">
                <a:solidFill>
                  <a:srgbClr val="002060"/>
                </a:solidFill>
                <a:latin typeface="DecimaWE Rg" panose="02000000000000000000" pitchFamily="2" charset="0"/>
              </a:rPr>
              <a:t>Gli </a:t>
            </a:r>
            <a:r>
              <a:rPr lang="it-IT" sz="2200" dirty="0">
                <a:solidFill>
                  <a:srgbClr val="002060"/>
                </a:solidFill>
                <a:latin typeface="DecimaWE Rg" panose="02000000000000000000" pitchFamily="2" charset="0"/>
              </a:rPr>
              <a:t>aiuti </a:t>
            </a:r>
            <a:r>
              <a:rPr lang="it-IT" sz="2200" dirty="0" smtClean="0">
                <a:solidFill>
                  <a:srgbClr val="002060"/>
                </a:solidFill>
                <a:latin typeface="DecimaWE Rg" panose="02000000000000000000" pitchFamily="2" charset="0"/>
              </a:rPr>
              <a:t>non </a:t>
            </a:r>
            <a:r>
              <a:rPr lang="it-IT" sz="2200" dirty="0">
                <a:solidFill>
                  <a:srgbClr val="002060"/>
                </a:solidFill>
                <a:latin typeface="DecimaWE Rg" panose="02000000000000000000" pitchFamily="2" charset="0"/>
              </a:rPr>
              <a:t>possono essere concessi ai sensi </a:t>
            </a:r>
            <a:r>
              <a:rPr lang="it-IT" sz="2200" dirty="0" smtClean="0">
                <a:solidFill>
                  <a:srgbClr val="002060"/>
                </a:solidFill>
                <a:latin typeface="DecimaWE Rg" panose="02000000000000000000" pitchFamily="2" charset="0"/>
              </a:rPr>
              <a:t>dell’articolo </a:t>
            </a:r>
            <a:r>
              <a:rPr lang="it-IT" sz="2200" dirty="0">
                <a:solidFill>
                  <a:srgbClr val="002060"/>
                </a:solidFill>
                <a:latin typeface="DecimaWE Rg" panose="02000000000000000000" pitchFamily="2" charset="0"/>
              </a:rPr>
              <a:t>14 del regolamento (UE) n. </a:t>
            </a:r>
            <a:r>
              <a:rPr lang="it-IT" sz="2200" dirty="0" smtClean="0">
                <a:solidFill>
                  <a:srgbClr val="002060"/>
                </a:solidFill>
                <a:latin typeface="DecimaWE Rg" panose="02000000000000000000" pitchFamily="2" charset="0"/>
              </a:rPr>
              <a:t>651/2014:</a:t>
            </a:r>
          </a:p>
          <a:p>
            <a:pPr algn="just">
              <a:spcAft>
                <a:spcPts val="600"/>
              </a:spcAft>
            </a:pPr>
            <a:r>
              <a:rPr lang="it-IT" sz="2200" dirty="0" smtClean="0">
                <a:solidFill>
                  <a:srgbClr val="002060"/>
                </a:solidFill>
                <a:latin typeface="DecimaWE Rg" panose="02000000000000000000" pitchFamily="2" charset="0"/>
              </a:rPr>
              <a:t>a) a </a:t>
            </a:r>
            <a:r>
              <a:rPr lang="it-IT" sz="2200" dirty="0">
                <a:solidFill>
                  <a:srgbClr val="002060"/>
                </a:solidFill>
                <a:latin typeface="DecimaWE Rg" panose="02000000000000000000" pitchFamily="2" charset="0"/>
              </a:rPr>
              <a:t>favore di attività nei settori siderurgico, del carbone, della costruzione navale, delle fibre sintetiche, dei trasporti e delle relative infrastrutture, nonché della produzione e della distribuzione di energia e delle infrastrutture </a:t>
            </a:r>
            <a:r>
              <a:rPr lang="it-IT" sz="2200" dirty="0" smtClean="0">
                <a:solidFill>
                  <a:srgbClr val="002060"/>
                </a:solidFill>
                <a:latin typeface="DecimaWE Rg" panose="02000000000000000000" pitchFamily="2" charset="0"/>
              </a:rPr>
              <a:t>energetiche;</a:t>
            </a:r>
          </a:p>
          <a:p>
            <a:pPr algn="just">
              <a:spcAft>
                <a:spcPts val="600"/>
              </a:spcAft>
            </a:pPr>
            <a:r>
              <a:rPr lang="it-IT" sz="2200" dirty="0" smtClean="0">
                <a:solidFill>
                  <a:srgbClr val="002060"/>
                </a:solidFill>
                <a:latin typeface="DecimaWE Rg" panose="02000000000000000000" pitchFamily="2" charset="0"/>
              </a:rPr>
              <a:t>b) a </a:t>
            </a:r>
            <a:r>
              <a:rPr lang="it-IT" sz="2200" dirty="0">
                <a:solidFill>
                  <a:srgbClr val="002060"/>
                </a:solidFill>
                <a:latin typeface="DecimaWE Rg" panose="02000000000000000000" pitchFamily="2" charset="0"/>
              </a:rPr>
              <a:t>favore di un beneficiario che, nei due anni precedenti la domanda di </a:t>
            </a:r>
            <a:r>
              <a:rPr lang="it-IT" sz="2200" dirty="0" smtClean="0">
                <a:solidFill>
                  <a:srgbClr val="002060"/>
                </a:solidFill>
                <a:latin typeface="DecimaWE Rg" panose="02000000000000000000" pitchFamily="2" charset="0"/>
              </a:rPr>
              <a:t>aiuto abbia </a:t>
            </a:r>
            <a:r>
              <a:rPr lang="it-IT" sz="2200" dirty="0">
                <a:solidFill>
                  <a:srgbClr val="002060"/>
                </a:solidFill>
                <a:latin typeface="DecimaWE Rg" panose="02000000000000000000" pitchFamily="2" charset="0"/>
              </a:rPr>
              <a:t>chiuso la stessa o un’analoga attività nello Spazio economico europeo o che, al momento della domanda di </a:t>
            </a:r>
            <a:r>
              <a:rPr lang="it-IT" sz="2200" dirty="0" smtClean="0">
                <a:solidFill>
                  <a:srgbClr val="002060"/>
                </a:solidFill>
                <a:latin typeface="DecimaWE Rg" panose="02000000000000000000" pitchFamily="2" charset="0"/>
              </a:rPr>
              <a:t>aiuto, </a:t>
            </a:r>
            <a:r>
              <a:rPr lang="it-IT" sz="2200" dirty="0">
                <a:solidFill>
                  <a:srgbClr val="002060"/>
                </a:solidFill>
                <a:latin typeface="DecimaWE Rg" panose="02000000000000000000" pitchFamily="2" charset="0"/>
              </a:rPr>
              <a:t>abbia concretamente in programma di cessare l’attività entro due anni dal completamento dell’investimento iniziale oggetto dell’aiuto nella zona interessata</a:t>
            </a:r>
            <a:r>
              <a:rPr lang="it-IT" sz="2200" dirty="0" smtClean="0">
                <a:solidFill>
                  <a:srgbClr val="002060"/>
                </a:solidFill>
                <a:latin typeface="DecimaWE Rg" panose="02000000000000000000" pitchFamily="2" charset="0"/>
              </a:rPr>
              <a:t>.</a:t>
            </a:r>
          </a:p>
        </p:txBody>
      </p:sp>
      <p:cxnSp>
        <p:nvCxnSpPr>
          <p:cNvPr id="6"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21551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419872" y="548682"/>
            <a:ext cx="5007303" cy="461663"/>
          </a:xfrm>
        </p:spPr>
        <p:txBody>
          <a:bodyPr/>
          <a:lstStyle/>
          <a:p>
            <a:pPr algn="r"/>
            <a:r>
              <a:rPr lang="it-IT" sz="2800" i="0" dirty="0" smtClean="0">
                <a:solidFill>
                  <a:srgbClr val="002060"/>
                </a:solidFill>
                <a:latin typeface="DecimaWE Rg" panose="02000000000000000000" pitchFamily="2" charset="0"/>
              </a:rPr>
              <a:t>Aiuti </a:t>
            </a:r>
            <a:r>
              <a:rPr lang="it-IT" sz="2800" i="0" dirty="0">
                <a:solidFill>
                  <a:srgbClr val="002060"/>
                </a:solidFill>
                <a:latin typeface="DecimaWE Rg" panose="02000000000000000000" pitchFamily="2" charset="0"/>
              </a:rPr>
              <a:t>a finalità </a:t>
            </a:r>
            <a:r>
              <a:rPr lang="it-IT" sz="2800" i="0" dirty="0" smtClean="0">
                <a:solidFill>
                  <a:srgbClr val="002060"/>
                </a:solidFill>
                <a:latin typeface="DecimaWE Rg" panose="02000000000000000000" pitchFamily="2" charset="0"/>
              </a:rPr>
              <a:t>regionale</a:t>
            </a:r>
            <a:endParaRPr lang="it-IT" sz="2800" dirty="0">
              <a:solidFill>
                <a:srgbClr val="002060"/>
              </a:solidFill>
            </a:endParaRPr>
          </a:p>
        </p:txBody>
      </p:sp>
      <p:sp>
        <p:nvSpPr>
          <p:cNvPr id="3" name="Sottotitolo 2"/>
          <p:cNvSpPr>
            <a:spLocks noGrp="1"/>
          </p:cNvSpPr>
          <p:nvPr>
            <p:ph type="subTitle" idx="1"/>
          </p:nvPr>
        </p:nvSpPr>
        <p:spPr>
          <a:xfrm>
            <a:off x="467544" y="2276872"/>
            <a:ext cx="8280920" cy="3312368"/>
          </a:xfrm>
        </p:spPr>
        <p:txBody>
          <a:bodyPr/>
          <a:lstStyle/>
          <a:p>
            <a:pPr algn="just">
              <a:spcAft>
                <a:spcPts val="600"/>
              </a:spcAft>
            </a:pPr>
            <a:r>
              <a:rPr lang="it-IT" sz="2400" dirty="0" smtClean="0">
                <a:solidFill>
                  <a:srgbClr val="002060"/>
                </a:solidFill>
                <a:latin typeface="DecimaWE Rg" panose="02000000000000000000" pitchFamily="2" charset="0"/>
              </a:rPr>
              <a:t>Per </a:t>
            </a:r>
            <a:r>
              <a:rPr lang="it-IT" sz="2400" dirty="0">
                <a:solidFill>
                  <a:srgbClr val="002060"/>
                </a:solidFill>
                <a:latin typeface="DecimaWE Rg" panose="02000000000000000000" pitchFamily="2" charset="0"/>
              </a:rPr>
              <a:t>quanto riguarda gli aiuti concessi per un </a:t>
            </a:r>
            <a:r>
              <a:rPr lang="it-IT" sz="2400" dirty="0" smtClean="0">
                <a:solidFill>
                  <a:srgbClr val="002060"/>
                </a:solidFill>
                <a:latin typeface="DecimaWE Rg" panose="02000000000000000000" pitchFamily="2" charset="0"/>
              </a:rPr>
              <a:t>cambiamento fondamentale  </a:t>
            </a:r>
            <a:r>
              <a:rPr lang="it-IT" sz="2400" dirty="0">
                <a:solidFill>
                  <a:srgbClr val="002060"/>
                </a:solidFill>
                <a:latin typeface="DecimaWE Rg" panose="02000000000000000000" pitchFamily="2" charset="0"/>
              </a:rPr>
              <a:t>del  processo  di  produzione,  i  costi  </a:t>
            </a:r>
            <a:r>
              <a:rPr lang="it-IT" sz="2400" dirty="0" smtClean="0">
                <a:solidFill>
                  <a:srgbClr val="002060"/>
                </a:solidFill>
                <a:latin typeface="DecimaWE Rg" panose="02000000000000000000" pitchFamily="2" charset="0"/>
              </a:rPr>
              <a:t>ammissibili  </a:t>
            </a:r>
            <a:r>
              <a:rPr lang="it-IT" sz="2400" dirty="0">
                <a:solidFill>
                  <a:srgbClr val="002060"/>
                </a:solidFill>
                <a:latin typeface="DecimaWE Rg" panose="02000000000000000000" pitchFamily="2" charset="0"/>
              </a:rPr>
              <a:t>devono  superare  l'ammortamento  degli  </a:t>
            </a:r>
            <a:r>
              <a:rPr lang="it-IT" sz="2400" dirty="0" smtClean="0">
                <a:solidFill>
                  <a:srgbClr val="002060"/>
                </a:solidFill>
                <a:latin typeface="DecimaWE Rg" panose="02000000000000000000" pitchFamily="2" charset="0"/>
              </a:rPr>
              <a:t>attivi relativi </a:t>
            </a:r>
            <a:r>
              <a:rPr lang="it-IT" sz="2400" dirty="0">
                <a:solidFill>
                  <a:srgbClr val="002060"/>
                </a:solidFill>
                <a:latin typeface="DecimaWE Rg" panose="02000000000000000000" pitchFamily="2" charset="0"/>
              </a:rPr>
              <a:t>all'attività da modernizzare durante i </a:t>
            </a:r>
            <a:r>
              <a:rPr lang="it-IT" sz="2400" dirty="0" smtClean="0">
                <a:solidFill>
                  <a:srgbClr val="002060"/>
                </a:solidFill>
                <a:latin typeface="DecimaWE Rg" panose="02000000000000000000" pitchFamily="2" charset="0"/>
              </a:rPr>
              <a:t>tre esercizi </a:t>
            </a:r>
            <a:r>
              <a:rPr lang="it-IT" sz="2400" dirty="0">
                <a:solidFill>
                  <a:srgbClr val="002060"/>
                </a:solidFill>
                <a:latin typeface="DecimaWE Rg" panose="02000000000000000000" pitchFamily="2" charset="0"/>
              </a:rPr>
              <a:t>finanziari </a:t>
            </a:r>
            <a:r>
              <a:rPr lang="it-IT" sz="2400" dirty="0" smtClean="0">
                <a:solidFill>
                  <a:srgbClr val="002060"/>
                </a:solidFill>
                <a:latin typeface="DecimaWE Rg" panose="02000000000000000000" pitchFamily="2" charset="0"/>
              </a:rPr>
              <a:t>precedenti; </a:t>
            </a:r>
          </a:p>
          <a:p>
            <a:pPr algn="just">
              <a:spcAft>
                <a:spcPts val="600"/>
              </a:spcAft>
            </a:pPr>
            <a:r>
              <a:rPr lang="it-IT" sz="2400" dirty="0">
                <a:solidFill>
                  <a:srgbClr val="002060"/>
                </a:solidFill>
                <a:latin typeface="DecimaWE Rg" panose="02000000000000000000" pitchFamily="2" charset="0"/>
              </a:rPr>
              <a:t>P</a:t>
            </a:r>
            <a:r>
              <a:rPr lang="it-IT" sz="2400" dirty="0" smtClean="0">
                <a:solidFill>
                  <a:srgbClr val="002060"/>
                </a:solidFill>
                <a:latin typeface="DecimaWE Rg" panose="02000000000000000000" pitchFamily="2" charset="0"/>
              </a:rPr>
              <a:t>er </a:t>
            </a:r>
            <a:r>
              <a:rPr lang="it-IT" sz="2400" dirty="0">
                <a:solidFill>
                  <a:srgbClr val="002060"/>
                </a:solidFill>
                <a:latin typeface="DecimaWE Rg" panose="02000000000000000000" pitchFamily="2" charset="0"/>
              </a:rPr>
              <a:t>gli aiuti </a:t>
            </a:r>
            <a:r>
              <a:rPr lang="it-IT" sz="2400" dirty="0" smtClean="0">
                <a:solidFill>
                  <a:srgbClr val="002060"/>
                </a:solidFill>
                <a:latin typeface="DecimaWE Rg" panose="02000000000000000000" pitchFamily="2" charset="0"/>
              </a:rPr>
              <a:t>concessi </a:t>
            </a:r>
            <a:r>
              <a:rPr lang="it-IT" sz="2400" dirty="0">
                <a:solidFill>
                  <a:srgbClr val="002060"/>
                </a:solidFill>
                <a:latin typeface="DecimaWE Rg" panose="02000000000000000000" pitchFamily="2" charset="0"/>
              </a:rPr>
              <a:t>a favore della </a:t>
            </a:r>
            <a:r>
              <a:rPr lang="it-IT" sz="2400" dirty="0" smtClean="0">
                <a:solidFill>
                  <a:srgbClr val="002060"/>
                </a:solidFill>
                <a:latin typeface="DecimaWE Rg" panose="02000000000000000000" pitchFamily="2" charset="0"/>
              </a:rPr>
              <a:t>diversificazione </a:t>
            </a:r>
            <a:r>
              <a:rPr lang="it-IT" sz="2400" dirty="0">
                <a:solidFill>
                  <a:srgbClr val="002060"/>
                </a:solidFill>
                <a:latin typeface="DecimaWE Rg" panose="02000000000000000000" pitchFamily="2" charset="0"/>
              </a:rPr>
              <a:t>di uno stabilimento esistente, i </a:t>
            </a:r>
            <a:r>
              <a:rPr lang="it-IT" sz="2400" dirty="0" smtClean="0">
                <a:solidFill>
                  <a:srgbClr val="002060"/>
                </a:solidFill>
                <a:latin typeface="DecimaWE Rg" panose="02000000000000000000" pitchFamily="2" charset="0"/>
              </a:rPr>
              <a:t>costi </a:t>
            </a:r>
            <a:r>
              <a:rPr lang="it-IT" sz="2400" dirty="0">
                <a:solidFill>
                  <a:srgbClr val="002060"/>
                </a:solidFill>
                <a:latin typeface="DecimaWE Rg" panose="02000000000000000000" pitchFamily="2" charset="0"/>
              </a:rPr>
              <a:t>ammissibili devono superare almeno del </a:t>
            </a:r>
            <a:r>
              <a:rPr lang="it-IT" sz="2400" dirty="0" smtClean="0">
                <a:solidFill>
                  <a:srgbClr val="002060"/>
                </a:solidFill>
                <a:latin typeface="DecimaWE Rg" panose="02000000000000000000" pitchFamily="2" charset="0"/>
              </a:rPr>
              <a:t>200% il </a:t>
            </a:r>
            <a:r>
              <a:rPr lang="it-IT" sz="2400" dirty="0">
                <a:solidFill>
                  <a:srgbClr val="002060"/>
                </a:solidFill>
                <a:latin typeface="DecimaWE Rg" panose="02000000000000000000" pitchFamily="2" charset="0"/>
              </a:rPr>
              <a:t>valore </a:t>
            </a:r>
            <a:r>
              <a:rPr lang="it-IT" sz="2400" dirty="0" smtClean="0">
                <a:solidFill>
                  <a:srgbClr val="002060"/>
                </a:solidFill>
                <a:latin typeface="DecimaWE Rg" panose="02000000000000000000" pitchFamily="2" charset="0"/>
              </a:rPr>
              <a:t>contabile </a:t>
            </a:r>
            <a:r>
              <a:rPr lang="it-IT" sz="2400" dirty="0">
                <a:solidFill>
                  <a:srgbClr val="002060"/>
                </a:solidFill>
                <a:latin typeface="DecimaWE Rg" panose="02000000000000000000" pitchFamily="2" charset="0"/>
              </a:rPr>
              <a:t>degli attivi che vengono riutilizzati, </a:t>
            </a:r>
            <a:r>
              <a:rPr lang="it-IT" sz="2400" dirty="0" smtClean="0">
                <a:solidFill>
                  <a:srgbClr val="002060"/>
                </a:solidFill>
                <a:latin typeface="DecimaWE Rg" panose="02000000000000000000" pitchFamily="2" charset="0"/>
              </a:rPr>
              <a:t>registrato </a:t>
            </a:r>
            <a:r>
              <a:rPr lang="it-IT" sz="2400" dirty="0">
                <a:solidFill>
                  <a:srgbClr val="002060"/>
                </a:solidFill>
                <a:latin typeface="DecimaWE Rg" panose="02000000000000000000" pitchFamily="2" charset="0"/>
              </a:rPr>
              <a:t>nell'esercizio </a:t>
            </a:r>
            <a:r>
              <a:rPr lang="it-IT" sz="2400" dirty="0" smtClean="0">
                <a:solidFill>
                  <a:srgbClr val="002060"/>
                </a:solidFill>
                <a:latin typeface="DecimaWE Rg" panose="02000000000000000000" pitchFamily="2" charset="0"/>
              </a:rPr>
              <a:t>finanziario precedente l'avvio </a:t>
            </a:r>
            <a:r>
              <a:rPr lang="it-IT" sz="2400" dirty="0">
                <a:solidFill>
                  <a:srgbClr val="002060"/>
                </a:solidFill>
                <a:latin typeface="DecimaWE Rg" panose="02000000000000000000" pitchFamily="2" charset="0"/>
              </a:rPr>
              <a:t>dei lavori. </a:t>
            </a:r>
            <a:endParaRPr lang="it-IT" sz="2400" dirty="0" smtClean="0">
              <a:solidFill>
                <a:srgbClr val="002060"/>
              </a:solidFill>
              <a:latin typeface="DecimaWE Rg" panose="02000000000000000000" pitchFamily="2" charset="0"/>
            </a:endParaRPr>
          </a:p>
        </p:txBody>
      </p:sp>
      <p:cxnSp>
        <p:nvCxnSpPr>
          <p:cNvPr id="6"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6167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66697" y="2564904"/>
            <a:ext cx="8280920" cy="2304256"/>
          </a:xfrm>
          <a:prstGeom prst="rect">
            <a:avLst/>
          </a:prstGeom>
          <a:noFill/>
        </p:spPr>
        <p:txBody>
          <a:bodyPr wrap="square" lIns="0" tIns="0" rIns="0" bIns="0" rtlCol="0">
            <a:noAutofit/>
          </a:bodyPr>
          <a:lstStyle/>
          <a:p>
            <a:pPr indent="-274320" algn="just">
              <a:spcAft>
                <a:spcPts val="600"/>
              </a:spcAft>
            </a:pPr>
            <a:r>
              <a:rPr lang="it-IT" sz="2800" dirty="0">
                <a:solidFill>
                  <a:srgbClr val="002060"/>
                </a:solidFill>
                <a:latin typeface="DecimaWE Rg" panose="02000000000000000000" pitchFamily="2" charset="0"/>
              </a:rPr>
              <a:t>La gestione amministrativa </a:t>
            </a:r>
            <a:r>
              <a:rPr lang="it-IT" sz="2800" dirty="0" smtClean="0">
                <a:solidFill>
                  <a:srgbClr val="002060"/>
                </a:solidFill>
                <a:latin typeface="DecimaWE Rg" panose="02000000000000000000" pitchFamily="2" charset="0"/>
              </a:rPr>
              <a:t>è </a:t>
            </a:r>
            <a:r>
              <a:rPr lang="it-IT" sz="2800" dirty="0">
                <a:solidFill>
                  <a:srgbClr val="002060"/>
                </a:solidFill>
                <a:latin typeface="DecimaWE Rg" panose="02000000000000000000" pitchFamily="2" charset="0"/>
              </a:rPr>
              <a:t>affidata </a:t>
            </a:r>
            <a:r>
              <a:rPr lang="it-IT" sz="2800" dirty="0" smtClean="0">
                <a:solidFill>
                  <a:srgbClr val="002060"/>
                </a:solidFill>
                <a:latin typeface="DecimaWE Rg" panose="02000000000000000000" pitchFamily="2" charset="0"/>
              </a:rPr>
              <a:t>alle singole </a:t>
            </a:r>
            <a:r>
              <a:rPr lang="it-IT" sz="2800" b="1" dirty="0" smtClean="0">
                <a:solidFill>
                  <a:srgbClr val="002060"/>
                </a:solidFill>
                <a:latin typeface="DecimaWE Rg" panose="02000000000000000000" pitchFamily="2" charset="0"/>
              </a:rPr>
              <a:t>camere </a:t>
            </a:r>
            <a:r>
              <a:rPr lang="it-IT" sz="2800" b="1" dirty="0">
                <a:solidFill>
                  <a:srgbClr val="002060"/>
                </a:solidFill>
                <a:latin typeface="DecimaWE Rg" panose="02000000000000000000" pitchFamily="2" charset="0"/>
              </a:rPr>
              <a:t>di commercio (CCIAA) </a:t>
            </a:r>
            <a:r>
              <a:rPr lang="it-IT" sz="2800" dirty="0" smtClean="0">
                <a:solidFill>
                  <a:srgbClr val="002060"/>
                </a:solidFill>
                <a:latin typeface="DecimaWE Rg" panose="02000000000000000000" pitchFamily="2" charset="0"/>
              </a:rPr>
              <a:t>del </a:t>
            </a:r>
            <a:r>
              <a:rPr lang="it-IT" sz="2800" dirty="0">
                <a:solidFill>
                  <a:srgbClr val="002060"/>
                </a:solidFill>
                <a:latin typeface="DecimaWE Rg" panose="02000000000000000000" pitchFamily="2" charset="0"/>
              </a:rPr>
              <a:t>Friuli Venezia </a:t>
            </a:r>
            <a:r>
              <a:rPr lang="it-IT" sz="2800" dirty="0" smtClean="0">
                <a:solidFill>
                  <a:srgbClr val="002060"/>
                </a:solidFill>
                <a:latin typeface="DecimaWE Rg" panose="02000000000000000000" pitchFamily="2" charset="0"/>
              </a:rPr>
              <a:t>Giulia territorialmente competenti.</a:t>
            </a:r>
            <a:endParaRPr lang="it-IT" sz="2800" b="1" dirty="0" smtClean="0">
              <a:solidFill>
                <a:srgbClr val="002060"/>
              </a:solidFill>
              <a:latin typeface="DecimaWE Rg" panose="02000000000000000000" pitchFamily="2" charset="0"/>
            </a:endParaRPr>
          </a:p>
          <a:p>
            <a:pPr indent="-274320" algn="just"/>
            <a:endParaRPr lang="it-IT" sz="2400" b="1" dirty="0" smtClean="0">
              <a:solidFill>
                <a:srgbClr val="00B050"/>
              </a:solidFill>
              <a:latin typeface="DecimaWE Rg" panose="02000000000000000000" pitchFamily="2" charset="0"/>
            </a:endParaRPr>
          </a:p>
        </p:txBody>
      </p:sp>
      <p:sp>
        <p:nvSpPr>
          <p:cNvPr id="23" name="TextBox 11"/>
          <p:cNvSpPr txBox="1"/>
          <p:nvPr/>
        </p:nvSpPr>
        <p:spPr>
          <a:xfrm>
            <a:off x="4023388" y="487140"/>
            <a:ext cx="4463964"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Gestione amministrativa</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flipV="1">
            <a:off x="4211960" y="1010345"/>
            <a:ext cx="4275392" cy="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435472"/>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564904"/>
            <a:ext cx="8280920" cy="2376264"/>
          </a:xfrm>
          <a:prstGeom prst="rect">
            <a:avLst/>
          </a:prstGeom>
          <a:noFill/>
        </p:spPr>
        <p:txBody>
          <a:bodyPr wrap="square" lIns="0" tIns="0" rIns="0" bIns="0" rtlCol="0">
            <a:noAutofit/>
          </a:bodyPr>
          <a:lstStyle/>
          <a:p>
            <a:pPr indent="-274320" algn="just">
              <a:spcAft>
                <a:spcPts val="600"/>
              </a:spcAft>
            </a:pPr>
            <a:r>
              <a:rPr lang="it-IT" sz="2200" b="1" dirty="0">
                <a:solidFill>
                  <a:srgbClr val="002060"/>
                </a:solidFill>
                <a:latin typeface="DecimaWE Rg" panose="02000000000000000000" pitchFamily="2" charset="0"/>
              </a:rPr>
              <a:t>La domanda deve essere presentata alla </a:t>
            </a:r>
            <a:r>
              <a:rPr lang="it-IT" sz="2200" b="1" dirty="0" smtClean="0">
                <a:solidFill>
                  <a:srgbClr val="002060"/>
                </a:solidFill>
                <a:latin typeface="DecimaWE Rg" panose="02000000000000000000" pitchFamily="2" charset="0"/>
              </a:rPr>
              <a:t>CCIAA </a:t>
            </a:r>
            <a:r>
              <a:rPr lang="it-IT" sz="2200" b="1" dirty="0">
                <a:solidFill>
                  <a:srgbClr val="002060"/>
                </a:solidFill>
                <a:latin typeface="DecimaWE Rg" panose="02000000000000000000" pitchFamily="2" charset="0"/>
              </a:rPr>
              <a:t>territorialmente </a:t>
            </a:r>
            <a:r>
              <a:rPr lang="it-IT" sz="2200" b="1" dirty="0" smtClean="0">
                <a:solidFill>
                  <a:srgbClr val="002060"/>
                </a:solidFill>
                <a:latin typeface="DecimaWE Rg" panose="02000000000000000000" pitchFamily="2" charset="0"/>
              </a:rPr>
              <a:t>competente.</a:t>
            </a:r>
          </a:p>
          <a:p>
            <a:pPr indent="-274320" algn="just">
              <a:spcAft>
                <a:spcPts val="600"/>
              </a:spcAft>
            </a:pPr>
            <a:endParaRPr lang="it-IT" sz="2200" b="1" dirty="0" smtClean="0">
              <a:solidFill>
                <a:srgbClr val="002060"/>
              </a:solidFill>
              <a:latin typeface="DecimaWE Rg" panose="02000000000000000000" pitchFamily="2" charset="0"/>
            </a:endParaRPr>
          </a:p>
          <a:p>
            <a:pPr marL="68580" indent="-342900" algn="just">
              <a:spcAft>
                <a:spcPts val="600"/>
              </a:spcAft>
              <a:buFont typeface="DecimaWE Rg" pitchFamily="2" charset="0"/>
              <a:buChar char="-"/>
            </a:pPr>
            <a:r>
              <a:rPr lang="it-IT" sz="2200" dirty="0" smtClean="0">
                <a:solidFill>
                  <a:srgbClr val="002060"/>
                </a:solidFill>
                <a:latin typeface="DecimaWE Rg" panose="02000000000000000000" pitchFamily="2" charset="0"/>
              </a:rPr>
              <a:t>Per </a:t>
            </a:r>
            <a:r>
              <a:rPr lang="it-IT" sz="2200" dirty="0">
                <a:solidFill>
                  <a:srgbClr val="002060"/>
                </a:solidFill>
                <a:latin typeface="DecimaWE Rg" panose="02000000000000000000" pitchFamily="2" charset="0"/>
              </a:rPr>
              <a:t>CCIAA “territorialmente competente</a:t>
            </a:r>
            <a:r>
              <a:rPr lang="it-IT" sz="2200" dirty="0" smtClean="0">
                <a:solidFill>
                  <a:srgbClr val="002060"/>
                </a:solidFill>
                <a:latin typeface="DecimaWE Rg" panose="02000000000000000000" pitchFamily="2" charset="0"/>
              </a:rPr>
              <a:t>” </a:t>
            </a:r>
            <a:r>
              <a:rPr lang="it-IT" sz="2200" dirty="0">
                <a:solidFill>
                  <a:srgbClr val="002060"/>
                </a:solidFill>
                <a:latin typeface="DecimaWE Rg" panose="02000000000000000000" pitchFamily="2" charset="0"/>
              </a:rPr>
              <a:t>si </a:t>
            </a:r>
            <a:r>
              <a:rPr lang="it-IT" sz="2200" dirty="0" smtClean="0">
                <a:solidFill>
                  <a:srgbClr val="002060"/>
                </a:solidFill>
                <a:latin typeface="DecimaWE Rg" panose="02000000000000000000" pitchFamily="2" charset="0"/>
              </a:rPr>
              <a:t>intende: </a:t>
            </a:r>
            <a:r>
              <a:rPr lang="it-IT" sz="2200" dirty="0">
                <a:solidFill>
                  <a:srgbClr val="002060"/>
                </a:solidFill>
                <a:latin typeface="DecimaWE Rg" panose="02000000000000000000" pitchFamily="2" charset="0"/>
              </a:rPr>
              <a:t>la CCIAA nel cui territorio provinciale di pertinenza è </a:t>
            </a:r>
            <a:r>
              <a:rPr lang="it-IT" sz="2200" dirty="0" smtClean="0">
                <a:solidFill>
                  <a:srgbClr val="002060"/>
                </a:solidFill>
                <a:latin typeface="DecimaWE Rg" panose="02000000000000000000" pitchFamily="2" charset="0"/>
              </a:rPr>
              <a:t>realizzato </a:t>
            </a:r>
            <a:r>
              <a:rPr lang="it-IT" sz="2200" dirty="0">
                <a:solidFill>
                  <a:srgbClr val="002060"/>
                </a:solidFill>
                <a:latin typeface="DecimaWE Rg" panose="02000000000000000000" pitchFamily="2" charset="0"/>
              </a:rPr>
              <a:t>il progetto di </a:t>
            </a:r>
            <a:r>
              <a:rPr lang="it-IT" sz="2200" dirty="0" smtClean="0">
                <a:solidFill>
                  <a:srgbClr val="002060"/>
                </a:solidFill>
                <a:latin typeface="DecimaWE Rg" panose="02000000000000000000" pitchFamily="2" charset="0"/>
              </a:rPr>
              <a:t>investimento</a:t>
            </a:r>
          </a:p>
          <a:p>
            <a:pPr indent="-274320" algn="just"/>
            <a:endParaRPr lang="it-IT" sz="2400" b="1" dirty="0" smtClean="0">
              <a:solidFill>
                <a:srgbClr val="002060"/>
              </a:solidFill>
              <a:latin typeface="DecimaWE Rg" panose="02000000000000000000" pitchFamily="2" charset="0"/>
            </a:endParaRPr>
          </a:p>
        </p:txBody>
      </p:sp>
      <p:sp>
        <p:nvSpPr>
          <p:cNvPr id="23" name="TextBox 11"/>
          <p:cNvSpPr txBox="1"/>
          <p:nvPr/>
        </p:nvSpPr>
        <p:spPr>
          <a:xfrm>
            <a:off x="3995937" y="487125"/>
            <a:ext cx="449141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Domanda</a:t>
            </a:r>
            <a:endParaRPr lang="it-IT" sz="2800" b="1" dirty="0">
              <a:solidFill>
                <a:srgbClr val="002060"/>
              </a:solidFill>
              <a:latin typeface="DecimaWE Rg" panose="02000000000000000000" pitchFamily="2" charset="0"/>
            </a:endParaRPr>
          </a:p>
        </p:txBody>
      </p:sp>
      <p:cxnSp>
        <p:nvCxnSpPr>
          <p:cNvPr id="6"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965538"/>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5" y="2564904"/>
            <a:ext cx="8280919" cy="3024336"/>
          </a:xfrm>
          <a:prstGeom prst="rect">
            <a:avLst/>
          </a:prstGeom>
          <a:noFill/>
        </p:spPr>
        <p:txBody>
          <a:bodyPr wrap="square" lIns="0" tIns="0" rIns="0" bIns="0" rtlCol="0">
            <a:noAutofit/>
          </a:bodyPr>
          <a:lstStyle/>
          <a:p>
            <a:pPr indent="-274320" algn="just">
              <a:spcAft>
                <a:spcPts val="600"/>
              </a:spcAft>
            </a:pPr>
            <a:r>
              <a:rPr lang="it-IT" sz="2200" b="1" dirty="0" smtClean="0">
                <a:solidFill>
                  <a:srgbClr val="002060"/>
                </a:solidFill>
                <a:latin typeface="DecimaWE Rg" panose="02000000000000000000" pitchFamily="2" charset="0"/>
              </a:rPr>
              <a:t>La domanda </a:t>
            </a:r>
            <a:r>
              <a:rPr lang="it-IT" sz="2200" dirty="0" smtClean="0">
                <a:solidFill>
                  <a:srgbClr val="002060"/>
                </a:solidFill>
                <a:latin typeface="DecimaWE Rg" panose="02000000000000000000" pitchFamily="2" charset="0"/>
              </a:rPr>
              <a:t>si </a:t>
            </a:r>
            <a:r>
              <a:rPr lang="it-IT" sz="2200" dirty="0">
                <a:solidFill>
                  <a:srgbClr val="002060"/>
                </a:solidFill>
                <a:latin typeface="DecimaWE Rg" panose="02000000000000000000" pitchFamily="2" charset="0"/>
              </a:rPr>
              <a:t>presenta </a:t>
            </a:r>
            <a:r>
              <a:rPr lang="it-IT" sz="2200" b="1" dirty="0">
                <a:solidFill>
                  <a:srgbClr val="002060"/>
                </a:solidFill>
                <a:latin typeface="DecimaWE Rg" panose="02000000000000000000" pitchFamily="2" charset="0"/>
              </a:rPr>
              <a:t>dalle ore 9:30:00 del giorno </a:t>
            </a:r>
            <a:r>
              <a:rPr lang="it-IT" sz="2200" b="1" dirty="0" smtClean="0">
                <a:solidFill>
                  <a:srgbClr val="002060"/>
                </a:solidFill>
                <a:latin typeface="DecimaWE Rg" panose="02000000000000000000" pitchFamily="2" charset="0"/>
              </a:rPr>
              <a:t>15 maggio 2017 fino </a:t>
            </a:r>
            <a:r>
              <a:rPr lang="it-IT" sz="2200" b="1" dirty="0">
                <a:solidFill>
                  <a:srgbClr val="002060"/>
                </a:solidFill>
                <a:latin typeface="DecimaWE Rg" panose="02000000000000000000" pitchFamily="2" charset="0"/>
              </a:rPr>
              <a:t>alle ore 12:00:00 del giorno </a:t>
            </a:r>
            <a:r>
              <a:rPr lang="it-IT" sz="2200" b="1" dirty="0" smtClean="0">
                <a:solidFill>
                  <a:srgbClr val="002060"/>
                </a:solidFill>
                <a:latin typeface="DecimaWE Rg" panose="02000000000000000000" pitchFamily="2" charset="0"/>
              </a:rPr>
              <a:t>15 giugno 2017 </a:t>
            </a:r>
            <a:r>
              <a:rPr lang="it-IT" sz="2200" dirty="0" smtClean="0">
                <a:solidFill>
                  <a:srgbClr val="002060"/>
                </a:solidFill>
                <a:latin typeface="DecimaWE Rg" panose="02000000000000000000" pitchFamily="2" charset="0"/>
              </a:rPr>
              <a:t>per </a:t>
            </a:r>
            <a:r>
              <a:rPr lang="it-IT" sz="2200" dirty="0">
                <a:solidFill>
                  <a:srgbClr val="002060"/>
                </a:solidFill>
                <a:latin typeface="DecimaWE Rg" panose="02000000000000000000" pitchFamily="2" charset="0"/>
              </a:rPr>
              <a:t>via telematica esclusivamente tramite il sistema informatico guidato di compilazione e di inoltro denominato “Front end generalizzato” (FEG) accessibile dal sito www.regione.fvg.it nelle sezioni dedicate al Bando dove sono pubblicate le modalità di accreditamento e le linee guida </a:t>
            </a:r>
            <a:r>
              <a:rPr lang="it-IT" sz="2200" dirty="0" smtClean="0">
                <a:solidFill>
                  <a:srgbClr val="002060"/>
                </a:solidFill>
                <a:latin typeface="DecimaWE Rg" panose="02000000000000000000" pitchFamily="2" charset="0"/>
              </a:rPr>
              <a:t>alla</a:t>
            </a:r>
            <a:r>
              <a:rPr lang="it-IT" sz="2200" dirty="0">
                <a:solidFill>
                  <a:srgbClr val="002060"/>
                </a:solidFill>
                <a:latin typeface="DecimaWE Rg" panose="02000000000000000000" pitchFamily="2" charset="0"/>
              </a:rPr>
              <a:t> </a:t>
            </a:r>
            <a:r>
              <a:rPr lang="it-IT" sz="2200" dirty="0" smtClean="0">
                <a:solidFill>
                  <a:srgbClr val="002060"/>
                </a:solidFill>
                <a:latin typeface="DecimaWE Rg" panose="02000000000000000000" pitchFamily="2" charset="0"/>
              </a:rPr>
              <a:t>compilazione. </a:t>
            </a:r>
          </a:p>
        </p:txBody>
      </p:sp>
      <p:sp>
        <p:nvSpPr>
          <p:cNvPr id="23" name="TextBox 11"/>
          <p:cNvSpPr txBox="1"/>
          <p:nvPr/>
        </p:nvSpPr>
        <p:spPr>
          <a:xfrm>
            <a:off x="3995937" y="487125"/>
            <a:ext cx="449141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Domanda</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8866831"/>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2183" y="1412776"/>
            <a:ext cx="8304273" cy="5040560"/>
          </a:xfrm>
          <a:prstGeom prst="rect">
            <a:avLst/>
          </a:prstGeom>
          <a:noFill/>
        </p:spPr>
        <p:txBody>
          <a:bodyPr wrap="square" lIns="0" tIns="0" rIns="0" bIns="0" rtlCol="0">
            <a:noAutofit/>
          </a:bodyPr>
          <a:lstStyle/>
          <a:p>
            <a:pPr indent="-274320" algn="just">
              <a:spcAft>
                <a:spcPts val="300"/>
              </a:spcAft>
            </a:pPr>
            <a:r>
              <a:rPr lang="it-IT" sz="1600" b="1" dirty="0" smtClean="0">
                <a:solidFill>
                  <a:srgbClr val="002060"/>
                </a:solidFill>
                <a:latin typeface="DecimaWE Rg" panose="02000000000000000000" pitchFamily="2" charset="0"/>
              </a:rPr>
              <a:t>Una parte della domanda si compila direttamente nel FEG:</a:t>
            </a: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v. facsimile </a:t>
            </a:r>
            <a:r>
              <a:rPr lang="it-IT" sz="1600" dirty="0">
                <a:solidFill>
                  <a:srgbClr val="002060"/>
                </a:solidFill>
                <a:latin typeface="DecimaWE Rg" panose="02000000000000000000" pitchFamily="2" charset="0"/>
              </a:rPr>
              <a:t>«Modulo di domanda</a:t>
            </a:r>
            <a:r>
              <a:rPr lang="it-IT" sz="1600" dirty="0" smtClean="0">
                <a:solidFill>
                  <a:srgbClr val="002060"/>
                </a:solidFill>
                <a:latin typeface="DecimaWE Rg" panose="02000000000000000000" pitchFamily="2" charset="0"/>
              </a:rPr>
              <a:t>» </a:t>
            </a:r>
            <a:r>
              <a:rPr lang="it-IT" sz="1600" dirty="0">
                <a:solidFill>
                  <a:srgbClr val="002060"/>
                </a:solidFill>
                <a:latin typeface="DecimaWE Rg" panose="02000000000000000000" pitchFamily="2" charset="0"/>
              </a:rPr>
              <a:t>(</a:t>
            </a:r>
            <a:r>
              <a:rPr lang="it-IT" sz="1600" dirty="0" err="1">
                <a:solidFill>
                  <a:srgbClr val="002060"/>
                </a:solidFill>
                <a:latin typeface="DecimaWE Rg" panose="02000000000000000000" pitchFamily="2" charset="0"/>
              </a:rPr>
              <a:t>All</a:t>
            </a:r>
            <a:r>
              <a:rPr lang="it-IT" sz="1600" dirty="0">
                <a:solidFill>
                  <a:srgbClr val="002060"/>
                </a:solidFill>
                <a:latin typeface="DecimaWE Rg" panose="02000000000000000000" pitchFamily="2" charset="0"/>
              </a:rPr>
              <a:t>. </a:t>
            </a:r>
            <a:r>
              <a:rPr lang="it-IT" sz="1600" dirty="0" smtClean="0">
                <a:solidFill>
                  <a:srgbClr val="002060"/>
                </a:solidFill>
                <a:latin typeface="DecimaWE Rg" panose="02000000000000000000" pitchFamily="2" charset="0"/>
              </a:rPr>
              <a:t>1a);</a:t>
            </a:r>
            <a:endParaRPr lang="it-IT" sz="1600" dirty="0">
              <a:solidFill>
                <a:srgbClr val="002060"/>
              </a:solidFill>
              <a:latin typeface="DecimaWE Rg" panose="02000000000000000000" pitchFamily="2" charset="0"/>
            </a:endParaRP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v. facsimile «Istanza </a:t>
            </a:r>
            <a:r>
              <a:rPr lang="it-IT" sz="1600" dirty="0">
                <a:solidFill>
                  <a:srgbClr val="002060"/>
                </a:solidFill>
                <a:latin typeface="DecimaWE Rg" panose="02000000000000000000" pitchFamily="2" charset="0"/>
              </a:rPr>
              <a:t>di aiuto»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1b);</a:t>
            </a:r>
          </a:p>
          <a:p>
            <a:pPr indent="-274320" algn="just">
              <a:spcAft>
                <a:spcPts val="300"/>
              </a:spcAft>
            </a:pPr>
            <a:r>
              <a:rPr lang="it-IT" sz="1600" b="1" dirty="0" smtClean="0">
                <a:solidFill>
                  <a:srgbClr val="002060"/>
                </a:solidFill>
                <a:latin typeface="DecimaWE Rg" panose="02000000000000000000" pitchFamily="2" charset="0"/>
              </a:rPr>
              <a:t>Le restanti parti della domanda si scaricano dal sito della Regione, si compilano in locale e poi si caricano nel FEG:</a:t>
            </a: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Dichiarazioni </a:t>
            </a:r>
            <a:r>
              <a:rPr lang="it-IT" sz="1600" dirty="0">
                <a:solidFill>
                  <a:srgbClr val="002060"/>
                </a:solidFill>
                <a:latin typeface="DecimaWE Rg" panose="02000000000000000000" pitchFamily="2" charset="0"/>
              </a:rPr>
              <a:t>inerenti ai requisiti di ammissibilità e rispetto degli obblighi </a:t>
            </a:r>
            <a:r>
              <a:rPr lang="it-IT" sz="1600" dirty="0" smtClean="0">
                <a:solidFill>
                  <a:srgbClr val="002060"/>
                </a:solidFill>
                <a:latin typeface="DecimaWE Rg" panose="02000000000000000000" pitchFamily="2" charset="0"/>
              </a:rPr>
              <a:t>(</a:t>
            </a:r>
            <a:r>
              <a:rPr lang="it-IT" sz="1600" dirty="0" err="1">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2)</a:t>
            </a:r>
            <a:endParaRPr lang="it-IT" sz="1600" dirty="0">
              <a:solidFill>
                <a:srgbClr val="002060"/>
              </a:solidFill>
              <a:latin typeface="DecimaWE Rg" panose="02000000000000000000" pitchFamily="2" charset="0"/>
            </a:endParaRPr>
          </a:p>
          <a:p>
            <a:pPr marL="270000" indent="-270000" algn="just">
              <a:spcAft>
                <a:spcPts val="300"/>
              </a:spcAft>
              <a:buFont typeface="Wingdings" panose="05000000000000000000" pitchFamily="2" charset="2"/>
              <a:buChar char=""/>
            </a:pPr>
            <a:r>
              <a:rPr lang="it-IT" sz="1600" dirty="0">
                <a:solidFill>
                  <a:srgbClr val="002060"/>
                </a:solidFill>
                <a:latin typeface="DecimaWE Rg" panose="02000000000000000000" pitchFamily="2" charset="0"/>
              </a:rPr>
              <a:t>Dichiarazioni dimensione </a:t>
            </a:r>
            <a:r>
              <a:rPr lang="it-IT" sz="1600" dirty="0" err="1">
                <a:solidFill>
                  <a:srgbClr val="002060"/>
                </a:solidFill>
                <a:latin typeface="DecimaWE Rg" panose="02000000000000000000" pitchFamily="2" charset="0"/>
              </a:rPr>
              <a:t>PMI</a:t>
            </a:r>
            <a:r>
              <a:rPr lang="it-IT" sz="1600" dirty="0">
                <a:solidFill>
                  <a:srgbClr val="002060"/>
                </a:solidFill>
                <a:latin typeface="DecimaWE Rg" panose="02000000000000000000" pitchFamily="2" charset="0"/>
              </a:rPr>
              <a:t>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3)</a:t>
            </a:r>
            <a:endParaRPr lang="it-IT" sz="1600" dirty="0">
              <a:solidFill>
                <a:srgbClr val="002060"/>
              </a:solidFill>
              <a:latin typeface="DecimaWE Rg" panose="02000000000000000000" pitchFamily="2" charset="0"/>
            </a:endParaRPr>
          </a:p>
          <a:p>
            <a:pPr marL="270000" indent="-270000" algn="just">
              <a:spcAft>
                <a:spcPts val="300"/>
              </a:spcAft>
              <a:buFont typeface="Wingdings" panose="05000000000000000000" pitchFamily="2" charset="2"/>
              <a:buChar char=""/>
            </a:pPr>
            <a:r>
              <a:rPr lang="it-IT" sz="1600" dirty="0">
                <a:solidFill>
                  <a:srgbClr val="002060"/>
                </a:solidFill>
                <a:latin typeface="DecimaWE Rg" panose="02000000000000000000" pitchFamily="2" charset="0"/>
              </a:rPr>
              <a:t>Relazione dettagliata del </a:t>
            </a:r>
            <a:r>
              <a:rPr lang="it-IT" sz="1600" dirty="0" smtClean="0">
                <a:solidFill>
                  <a:srgbClr val="002060"/>
                </a:solidFill>
                <a:latin typeface="DecimaWE Rg" panose="02000000000000000000" pitchFamily="2" charset="0"/>
              </a:rPr>
              <a:t>progetto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4)</a:t>
            </a:r>
          </a:p>
          <a:p>
            <a:pPr marL="270000" indent="-270000" algn="just">
              <a:spcAft>
                <a:spcPts val="300"/>
              </a:spcAft>
              <a:buFont typeface="Wingdings" panose="05000000000000000000" pitchFamily="2" charset="2"/>
              <a:buChar char=""/>
            </a:pPr>
            <a:r>
              <a:rPr lang="it-IT" sz="1600" dirty="0">
                <a:solidFill>
                  <a:srgbClr val="002060"/>
                </a:solidFill>
                <a:latin typeface="DecimaWE Rg" panose="02000000000000000000" pitchFamily="2" charset="0"/>
              </a:rPr>
              <a:t>Piano delle spese relative al </a:t>
            </a:r>
            <a:r>
              <a:rPr lang="it-IT" sz="1600" dirty="0" smtClean="0">
                <a:solidFill>
                  <a:srgbClr val="002060"/>
                </a:solidFill>
                <a:latin typeface="DecimaWE Rg" panose="02000000000000000000" pitchFamily="2" charset="0"/>
              </a:rPr>
              <a:t>progetto </a:t>
            </a:r>
            <a:r>
              <a:rPr lang="it-IT" sz="1600" dirty="0">
                <a:solidFill>
                  <a:srgbClr val="002060"/>
                </a:solidFill>
                <a:latin typeface="DecimaWE Rg" panose="02000000000000000000" pitchFamily="2" charset="0"/>
              </a:rPr>
              <a:t> (</a:t>
            </a:r>
            <a:r>
              <a:rPr lang="it-IT" sz="1600" dirty="0" err="1">
                <a:solidFill>
                  <a:srgbClr val="002060"/>
                </a:solidFill>
                <a:latin typeface="DecimaWE Rg" panose="02000000000000000000" pitchFamily="2" charset="0"/>
              </a:rPr>
              <a:t>All</a:t>
            </a:r>
            <a:r>
              <a:rPr lang="it-IT" sz="1600" dirty="0">
                <a:solidFill>
                  <a:srgbClr val="002060"/>
                </a:solidFill>
                <a:latin typeface="DecimaWE Rg" panose="02000000000000000000" pitchFamily="2" charset="0"/>
              </a:rPr>
              <a:t>. </a:t>
            </a:r>
            <a:r>
              <a:rPr lang="it-IT" sz="1600" dirty="0" smtClean="0">
                <a:solidFill>
                  <a:srgbClr val="002060"/>
                </a:solidFill>
                <a:latin typeface="DecimaWE Rg" panose="02000000000000000000" pitchFamily="2" charset="0"/>
              </a:rPr>
              <a:t>5)</a:t>
            </a: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Documentazione </a:t>
            </a:r>
            <a:r>
              <a:rPr lang="it-IT" sz="1600" dirty="0">
                <a:solidFill>
                  <a:srgbClr val="002060"/>
                </a:solidFill>
                <a:latin typeface="DecimaWE Rg" panose="02000000000000000000" pitchFamily="2" charset="0"/>
              </a:rPr>
              <a:t>in materia antimafia </a:t>
            </a:r>
            <a:r>
              <a:rPr lang="it-IT" sz="1600" dirty="0" smtClean="0">
                <a:solidFill>
                  <a:srgbClr val="002060"/>
                </a:solidFill>
                <a:latin typeface="DecimaWE Rg" panose="02000000000000000000" pitchFamily="2" charset="0"/>
              </a:rPr>
              <a:t>- eventuale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6)</a:t>
            </a:r>
          </a:p>
          <a:p>
            <a:pPr algn="just">
              <a:spcAft>
                <a:spcPts val="300"/>
              </a:spcAft>
            </a:pPr>
            <a:r>
              <a:rPr lang="it-IT" sz="1600" b="1" dirty="0" smtClean="0">
                <a:solidFill>
                  <a:srgbClr val="002060"/>
                </a:solidFill>
                <a:latin typeface="DecimaWE Rg" panose="02000000000000000000" pitchFamily="2" charset="0"/>
              </a:rPr>
              <a:t>Gli ulteriori allegati alla domanda si caricano in copia pdf nel FEG:</a:t>
            </a:r>
            <a:endParaRPr lang="it-IT" sz="1600" b="1" dirty="0">
              <a:solidFill>
                <a:srgbClr val="002060"/>
              </a:solidFill>
              <a:latin typeface="DecimaWE Rg" panose="02000000000000000000" pitchFamily="2" charset="0"/>
            </a:endParaRPr>
          </a:p>
          <a:p>
            <a:pPr marL="270000" indent="-270000" algn="just">
              <a:spcAft>
                <a:spcPts val="300"/>
              </a:spcAft>
              <a:buFont typeface="Wingdings" panose="05000000000000000000" pitchFamily="2" charset="2"/>
              <a:buChar char=""/>
            </a:pPr>
            <a:r>
              <a:rPr lang="it-IT" sz="1600" dirty="0">
                <a:solidFill>
                  <a:srgbClr val="002060"/>
                </a:solidFill>
                <a:latin typeface="DecimaWE Rg" panose="02000000000000000000" pitchFamily="2" charset="0"/>
              </a:rPr>
              <a:t>Procura del firmatario </a:t>
            </a:r>
            <a:r>
              <a:rPr lang="it-IT" sz="1600" dirty="0" smtClean="0">
                <a:solidFill>
                  <a:srgbClr val="002060"/>
                </a:solidFill>
                <a:latin typeface="DecimaWE Rg" panose="02000000000000000000" pitchFamily="2" charset="0"/>
              </a:rPr>
              <a:t>- eventuale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7)</a:t>
            </a:r>
          </a:p>
          <a:p>
            <a:pPr marL="270000" indent="-270000" algn="just">
              <a:spcAft>
                <a:spcPts val="300"/>
              </a:spcAft>
              <a:buFont typeface="Wingdings" panose="05000000000000000000" pitchFamily="2" charset="2"/>
              <a:buChar char=""/>
            </a:pPr>
            <a:r>
              <a:rPr lang="it-IT" sz="1600" dirty="0">
                <a:solidFill>
                  <a:srgbClr val="002060"/>
                </a:solidFill>
                <a:latin typeface="DecimaWE Rg" panose="02000000000000000000" pitchFamily="2" charset="0"/>
              </a:rPr>
              <a:t>Copia del bilancio o dichiarazione del commercialista </a:t>
            </a:r>
            <a:r>
              <a:rPr lang="it-IT" sz="1600" dirty="0" smtClean="0">
                <a:solidFill>
                  <a:srgbClr val="002060"/>
                </a:solidFill>
                <a:latin typeface="DecimaWE Rg" panose="02000000000000000000" pitchFamily="2" charset="0"/>
              </a:rPr>
              <a:t>(</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8 - in </a:t>
            </a:r>
            <a:r>
              <a:rPr lang="it-IT" sz="1600" dirty="0">
                <a:solidFill>
                  <a:srgbClr val="002060"/>
                </a:solidFill>
                <a:latin typeface="DecimaWE Rg" panose="02000000000000000000" pitchFamily="2" charset="0"/>
              </a:rPr>
              <a:t>conformità </a:t>
            </a:r>
            <a:r>
              <a:rPr lang="it-IT" sz="1600" dirty="0" smtClean="0">
                <a:solidFill>
                  <a:srgbClr val="002060"/>
                </a:solidFill>
                <a:latin typeface="DecimaWE Rg" panose="02000000000000000000" pitchFamily="2" charset="0"/>
              </a:rPr>
              <a:t>all’allegato </a:t>
            </a:r>
            <a:r>
              <a:rPr lang="it-IT" sz="1600" dirty="0">
                <a:solidFill>
                  <a:srgbClr val="002060"/>
                </a:solidFill>
                <a:latin typeface="DecimaWE Rg" panose="02000000000000000000" pitchFamily="2" charset="0"/>
              </a:rPr>
              <a:t>2 al </a:t>
            </a:r>
            <a:r>
              <a:rPr lang="it-IT" sz="1600" dirty="0" smtClean="0">
                <a:solidFill>
                  <a:srgbClr val="002060"/>
                </a:solidFill>
                <a:latin typeface="DecimaWE Rg" panose="02000000000000000000" pitchFamily="2" charset="0"/>
              </a:rPr>
              <a:t>Bando</a:t>
            </a:r>
            <a:r>
              <a:rPr lang="it-IT" sz="1600" dirty="0">
                <a:solidFill>
                  <a:srgbClr val="002060"/>
                </a:solidFill>
                <a:latin typeface="DecimaWE Rg" panose="02000000000000000000" pitchFamily="2" charset="0"/>
              </a:rPr>
              <a:t>) </a:t>
            </a:r>
            <a:endParaRPr lang="it-IT" sz="1600" dirty="0" smtClean="0">
              <a:solidFill>
                <a:srgbClr val="002060"/>
              </a:solidFill>
              <a:latin typeface="DecimaWE Rg" panose="02000000000000000000" pitchFamily="2" charset="0"/>
            </a:endParaRP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Copia </a:t>
            </a:r>
            <a:r>
              <a:rPr lang="it-IT" sz="1600" dirty="0">
                <a:solidFill>
                  <a:srgbClr val="002060"/>
                </a:solidFill>
                <a:latin typeface="DecimaWE Rg" panose="02000000000000000000" pitchFamily="2" charset="0"/>
              </a:rPr>
              <a:t>del modello attestante il versamento del bollo (F23</a:t>
            </a:r>
            <a:r>
              <a:rPr lang="it-IT" sz="1600" dirty="0" smtClean="0">
                <a:solidFill>
                  <a:srgbClr val="002060"/>
                </a:solidFill>
                <a:latin typeface="DecimaWE Rg" panose="02000000000000000000" pitchFamily="2" charset="0"/>
              </a:rPr>
              <a:t>)</a:t>
            </a:r>
          </a:p>
          <a:p>
            <a:pPr marL="270000" indent="-270000" algn="just">
              <a:spcAft>
                <a:spcPts val="300"/>
              </a:spcAft>
              <a:buFont typeface="Wingdings" panose="05000000000000000000" pitchFamily="2" charset="2"/>
              <a:buChar char=""/>
            </a:pPr>
            <a:r>
              <a:rPr lang="it-IT" sz="1600" dirty="0" smtClean="0">
                <a:solidFill>
                  <a:srgbClr val="002060"/>
                </a:solidFill>
                <a:latin typeface="DecimaWE Rg" panose="02000000000000000000" pitchFamily="2" charset="0"/>
              </a:rPr>
              <a:t>Altra </a:t>
            </a:r>
            <a:r>
              <a:rPr lang="it-IT" sz="1600" dirty="0">
                <a:solidFill>
                  <a:srgbClr val="002060"/>
                </a:solidFill>
                <a:latin typeface="DecimaWE Rg" panose="02000000000000000000" pitchFamily="2" charset="0"/>
              </a:rPr>
              <a:t>documentazione relativa al </a:t>
            </a:r>
            <a:r>
              <a:rPr lang="it-IT" sz="1600" dirty="0" smtClean="0">
                <a:solidFill>
                  <a:srgbClr val="002060"/>
                </a:solidFill>
                <a:latin typeface="DecimaWE Rg" panose="02000000000000000000" pitchFamily="2" charset="0"/>
              </a:rPr>
              <a:t>progetto - eventuale (</a:t>
            </a:r>
            <a:r>
              <a:rPr lang="it-IT" sz="1600" dirty="0" err="1" smtClean="0">
                <a:solidFill>
                  <a:srgbClr val="002060"/>
                </a:solidFill>
                <a:latin typeface="DecimaWE Rg" panose="02000000000000000000" pitchFamily="2" charset="0"/>
              </a:rPr>
              <a:t>All</a:t>
            </a:r>
            <a:r>
              <a:rPr lang="it-IT" sz="1600" dirty="0" smtClean="0">
                <a:solidFill>
                  <a:srgbClr val="002060"/>
                </a:solidFill>
                <a:latin typeface="DecimaWE Rg" panose="02000000000000000000" pitchFamily="2" charset="0"/>
              </a:rPr>
              <a:t>. 10 - </a:t>
            </a:r>
            <a:r>
              <a:rPr lang="it-IT" sz="1600" dirty="0">
                <a:solidFill>
                  <a:srgbClr val="002060"/>
                </a:solidFill>
                <a:latin typeface="DecimaWE Rg" panose="02000000000000000000" pitchFamily="2" charset="0"/>
              </a:rPr>
              <a:t>Curriculum o scheda di presentazione o altra documentazione equipollente dei fornitori dei Servizi di consulenza, Preventivi di spesa, </a:t>
            </a:r>
            <a:r>
              <a:rPr lang="it-IT" sz="1600" dirty="0" smtClean="0">
                <a:solidFill>
                  <a:srgbClr val="002060"/>
                </a:solidFill>
                <a:latin typeface="DecimaWE Rg" panose="02000000000000000000" pitchFamily="2" charset="0"/>
              </a:rPr>
              <a:t>ecc.)</a:t>
            </a:r>
            <a:endParaRPr lang="it-IT" sz="1600" dirty="0">
              <a:solidFill>
                <a:srgbClr val="002060"/>
              </a:solidFill>
              <a:latin typeface="DecimaWE Rg" panose="02000000000000000000" pitchFamily="2" charset="0"/>
            </a:endParaRPr>
          </a:p>
        </p:txBody>
      </p:sp>
      <p:sp>
        <p:nvSpPr>
          <p:cNvPr id="23" name="TextBox 11"/>
          <p:cNvSpPr txBox="1"/>
          <p:nvPr/>
        </p:nvSpPr>
        <p:spPr>
          <a:xfrm>
            <a:off x="3995937" y="487125"/>
            <a:ext cx="449141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Domanda</a:t>
            </a:r>
            <a:endParaRPr lang="it-IT" sz="2800" b="1" dirty="0">
              <a:solidFill>
                <a:srgbClr val="002060"/>
              </a:solidFill>
              <a:latin typeface="DecimaWE Rg" panose="02000000000000000000" pitchFamily="2" charset="0"/>
            </a:endParaRPr>
          </a:p>
        </p:txBody>
      </p:sp>
      <p:cxnSp>
        <p:nvCxnSpPr>
          <p:cNvPr id="6"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2017897"/>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2183" y="2708920"/>
            <a:ext cx="8304273" cy="2160240"/>
          </a:xfrm>
          <a:prstGeom prst="rect">
            <a:avLst/>
          </a:prstGeom>
          <a:noFill/>
        </p:spPr>
        <p:txBody>
          <a:bodyPr wrap="square" lIns="0" tIns="0" rIns="0" bIns="0" rtlCol="0">
            <a:noAutofit/>
          </a:bodyPr>
          <a:lstStyle/>
          <a:p>
            <a:pPr indent="-274320" algn="just">
              <a:spcAft>
                <a:spcPts val="300"/>
              </a:spcAft>
            </a:pPr>
            <a:r>
              <a:rPr lang="it-IT" sz="2000" dirty="0" smtClean="0">
                <a:solidFill>
                  <a:srgbClr val="002060"/>
                </a:solidFill>
                <a:latin typeface="DecimaWE Rg" panose="02000000000000000000" pitchFamily="2" charset="0"/>
              </a:rPr>
              <a:t>Sul sito internet della Regione, nelle pagine dedicate al Bando, sono pubblicate le </a:t>
            </a:r>
            <a:r>
              <a:rPr lang="it-IT" sz="2000" b="1" dirty="0" smtClean="0">
                <a:solidFill>
                  <a:srgbClr val="002060"/>
                </a:solidFill>
                <a:latin typeface="DecimaWE Rg" panose="02000000000000000000" pitchFamily="2" charset="0"/>
              </a:rPr>
              <a:t>Linee guida per la compilazione della domanda di contributo </a:t>
            </a:r>
            <a:r>
              <a:rPr lang="it-IT" sz="2000" dirty="0" smtClean="0">
                <a:solidFill>
                  <a:srgbClr val="002060"/>
                </a:solidFill>
                <a:latin typeface="DecimaWE Rg" panose="02000000000000000000" pitchFamily="2" charset="0"/>
              </a:rPr>
              <a:t>attraverso il sistema FEG, nelle quali sono riportate le indicazioni di dettaglio su modalità e dati da inserire nella domanda, anche con distinzione per forma giuridica della PMI (società di capitali, società di persone, </a:t>
            </a:r>
            <a:r>
              <a:rPr lang="it-IT" sz="2000" dirty="0">
                <a:solidFill>
                  <a:srgbClr val="002060"/>
                </a:solidFill>
                <a:latin typeface="DecimaWE Rg" panose="02000000000000000000" pitchFamily="2" charset="0"/>
              </a:rPr>
              <a:t>liberi </a:t>
            </a:r>
            <a:r>
              <a:rPr lang="it-IT" sz="2000" dirty="0" smtClean="0">
                <a:solidFill>
                  <a:srgbClr val="002060"/>
                </a:solidFill>
                <a:latin typeface="DecimaWE Rg" panose="02000000000000000000" pitchFamily="2" charset="0"/>
              </a:rPr>
              <a:t>professionisti, imprese individuali)</a:t>
            </a:r>
            <a:endParaRPr lang="it-IT" sz="2000" dirty="0">
              <a:solidFill>
                <a:srgbClr val="002060"/>
              </a:solidFill>
              <a:latin typeface="DecimaWE Rg" panose="02000000000000000000" pitchFamily="2" charset="0"/>
            </a:endParaRPr>
          </a:p>
        </p:txBody>
      </p:sp>
      <p:sp>
        <p:nvSpPr>
          <p:cNvPr id="23" name="TextBox 11"/>
          <p:cNvSpPr txBox="1"/>
          <p:nvPr/>
        </p:nvSpPr>
        <p:spPr>
          <a:xfrm>
            <a:off x="3995937" y="487125"/>
            <a:ext cx="449141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Domanda</a:t>
            </a:r>
            <a:endParaRPr lang="it-IT" sz="2800" b="1" dirty="0">
              <a:solidFill>
                <a:srgbClr val="002060"/>
              </a:solidFill>
              <a:latin typeface="DecimaWE Rg" panose="02000000000000000000" pitchFamily="2" charset="0"/>
            </a:endParaRPr>
          </a:p>
        </p:txBody>
      </p:sp>
      <p:cxnSp>
        <p:nvCxnSpPr>
          <p:cNvPr id="6"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6268096"/>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7"/>
          <p:cNvGrpSpPr>
            <a:grpSpLocks/>
          </p:cNvGrpSpPr>
          <p:nvPr/>
        </p:nvGrpSpPr>
        <p:grpSpPr bwMode="auto">
          <a:xfrm>
            <a:off x="4829970" y="1557180"/>
            <a:ext cx="1758160" cy="1373290"/>
            <a:chOff x="3234" y="665"/>
            <a:chExt cx="1093" cy="1208"/>
          </a:xfrm>
        </p:grpSpPr>
        <p:sp>
          <p:nvSpPr>
            <p:cNvPr id="9" name="AutoShape 48"/>
            <p:cNvSpPr>
              <a:spLocks noChangeArrowheads="1"/>
            </p:cNvSpPr>
            <p:nvPr/>
          </p:nvSpPr>
          <p:spPr bwMode="auto">
            <a:xfrm>
              <a:off x="3234" y="665"/>
              <a:ext cx="1093" cy="1208"/>
            </a:xfrm>
            <a:prstGeom prst="diamond">
              <a:avLst/>
            </a:prstGeom>
            <a:noFill/>
            <a:ln w="9525">
              <a:solidFill>
                <a:srgbClr val="0033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eaLnBrk="1" hangingPunct="1"/>
              <a:endParaRPr lang="it-IT" altLang="it-IT"/>
            </a:p>
          </p:txBody>
        </p:sp>
        <p:pic>
          <p:nvPicPr>
            <p:cNvPr id="10" name="Picture 49"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7" y="791"/>
              <a:ext cx="659"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0" descr="banconote-senza-fond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56" y="1425"/>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25"/>
          <p:cNvGrpSpPr>
            <a:grpSpLocks/>
          </p:cNvGrpSpPr>
          <p:nvPr/>
        </p:nvGrpSpPr>
        <p:grpSpPr bwMode="auto">
          <a:xfrm>
            <a:off x="6659066" y="2029660"/>
            <a:ext cx="1657350" cy="549275"/>
            <a:chOff x="4057" y="1091"/>
            <a:chExt cx="1044" cy="346"/>
          </a:xfrm>
        </p:grpSpPr>
        <p:grpSp>
          <p:nvGrpSpPr>
            <p:cNvPr id="17" name="Group 26"/>
            <p:cNvGrpSpPr>
              <a:grpSpLocks/>
            </p:cNvGrpSpPr>
            <p:nvPr/>
          </p:nvGrpSpPr>
          <p:grpSpPr bwMode="auto">
            <a:xfrm>
              <a:off x="4057" y="1224"/>
              <a:ext cx="327" cy="213"/>
              <a:chOff x="4057" y="1139"/>
              <a:chExt cx="327" cy="213"/>
            </a:xfrm>
          </p:grpSpPr>
          <p:sp>
            <p:nvSpPr>
              <p:cNvPr id="19" name="Text Box 27"/>
              <p:cNvSpPr txBox="1">
                <a:spLocks noChangeArrowheads="1"/>
              </p:cNvSpPr>
              <p:nvPr/>
            </p:nvSpPr>
            <p:spPr bwMode="auto">
              <a:xfrm>
                <a:off x="4057" y="1139"/>
                <a:ext cx="27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rgbClr val="002060"/>
                    </a:solidFill>
                  </a:rPr>
                  <a:t>sì</a:t>
                </a:r>
              </a:p>
            </p:txBody>
          </p:sp>
          <p:sp>
            <p:nvSpPr>
              <p:cNvPr id="20" name="Line 28"/>
              <p:cNvSpPr>
                <a:spLocks noChangeShapeType="1"/>
              </p:cNvSpPr>
              <p:nvPr/>
            </p:nvSpPr>
            <p:spPr bwMode="auto">
              <a:xfrm>
                <a:off x="4066" y="1142"/>
                <a:ext cx="318" cy="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18" name="Text Box 29"/>
            <p:cNvSpPr txBox="1">
              <a:spLocks noChangeArrowheads="1"/>
            </p:cNvSpPr>
            <p:nvPr/>
          </p:nvSpPr>
          <p:spPr bwMode="auto">
            <a:xfrm>
              <a:off x="4421" y="1091"/>
              <a:ext cx="68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2200" b="1" i="1" dirty="0">
                  <a:solidFill>
                    <a:srgbClr val="993366"/>
                  </a:solidFill>
                </a:rPr>
                <a:t>micro</a:t>
              </a:r>
            </a:p>
          </p:txBody>
        </p:sp>
      </p:grpSp>
      <p:grpSp>
        <p:nvGrpSpPr>
          <p:cNvPr id="24" name="Group 57"/>
          <p:cNvGrpSpPr>
            <a:grpSpLocks/>
          </p:cNvGrpSpPr>
          <p:nvPr/>
        </p:nvGrpSpPr>
        <p:grpSpPr bwMode="auto">
          <a:xfrm>
            <a:off x="4762508" y="3136503"/>
            <a:ext cx="1897065" cy="1444625"/>
            <a:chOff x="3150" y="1903"/>
            <a:chExt cx="1195" cy="910"/>
          </a:xfrm>
        </p:grpSpPr>
        <p:sp>
          <p:nvSpPr>
            <p:cNvPr id="25" name="AutoShape 58"/>
            <p:cNvSpPr>
              <a:spLocks noChangeArrowheads="1"/>
            </p:cNvSpPr>
            <p:nvPr/>
          </p:nvSpPr>
          <p:spPr bwMode="auto">
            <a:xfrm>
              <a:off x="3150" y="1903"/>
              <a:ext cx="1195" cy="910"/>
            </a:xfrm>
            <a:prstGeom prst="diamond">
              <a:avLst/>
            </a:prstGeom>
            <a:noFill/>
            <a:ln w="9525">
              <a:solidFill>
                <a:srgbClr val="0033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eaLnBrk="1" hangingPunct="1"/>
              <a:endParaRPr lang="it-IT" altLang="it-IT"/>
            </a:p>
          </p:txBody>
        </p:sp>
        <p:pic>
          <p:nvPicPr>
            <p:cNvPr id="26" name="Picture 59"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6" y="1969"/>
              <a:ext cx="544"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60"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 y="1997"/>
              <a:ext cx="544"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61" descr="banconote-senza-fo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4" y="2384"/>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62" descr="banconote-senza-fo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0" y="2387"/>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 name="Group 4"/>
          <p:cNvGrpSpPr>
            <a:grpSpLocks/>
          </p:cNvGrpSpPr>
          <p:nvPr/>
        </p:nvGrpSpPr>
        <p:grpSpPr bwMode="auto">
          <a:xfrm>
            <a:off x="5726397" y="2852936"/>
            <a:ext cx="806450" cy="338137"/>
            <a:chOff x="3428" y="1658"/>
            <a:chExt cx="508" cy="213"/>
          </a:xfrm>
        </p:grpSpPr>
        <p:sp>
          <p:nvSpPr>
            <p:cNvPr id="39" name="Text Box 5"/>
            <p:cNvSpPr txBox="1">
              <a:spLocks noChangeArrowheads="1"/>
            </p:cNvSpPr>
            <p:nvPr/>
          </p:nvSpPr>
          <p:spPr bwMode="auto">
            <a:xfrm>
              <a:off x="3602" y="1658"/>
              <a:ext cx="33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chemeClr val="tx1"/>
                  </a:solidFill>
                </a:rPr>
                <a:t>no</a:t>
              </a:r>
            </a:p>
          </p:txBody>
        </p:sp>
        <p:sp>
          <p:nvSpPr>
            <p:cNvPr id="40" name="Line 6"/>
            <p:cNvSpPr>
              <a:spLocks noChangeShapeType="1"/>
            </p:cNvSpPr>
            <p:nvPr/>
          </p:nvSpPr>
          <p:spPr bwMode="auto">
            <a:xfrm>
              <a:off x="3428" y="1706"/>
              <a:ext cx="0" cy="136"/>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grpSp>
        <p:nvGrpSpPr>
          <p:cNvPr id="43" name="Group 69"/>
          <p:cNvGrpSpPr>
            <a:grpSpLocks/>
          </p:cNvGrpSpPr>
          <p:nvPr/>
        </p:nvGrpSpPr>
        <p:grpSpPr bwMode="auto">
          <a:xfrm>
            <a:off x="4726072" y="4771081"/>
            <a:ext cx="1986671" cy="1638312"/>
            <a:chOff x="2858" y="3097"/>
            <a:chExt cx="1109" cy="1032"/>
          </a:xfrm>
        </p:grpSpPr>
        <p:sp>
          <p:nvSpPr>
            <p:cNvPr id="44" name="AutoShape 70"/>
            <p:cNvSpPr>
              <a:spLocks noChangeArrowheads="1"/>
            </p:cNvSpPr>
            <p:nvPr/>
          </p:nvSpPr>
          <p:spPr bwMode="auto">
            <a:xfrm>
              <a:off x="2858" y="3097"/>
              <a:ext cx="1108" cy="907"/>
            </a:xfrm>
            <a:prstGeom prst="diamond">
              <a:avLst/>
            </a:prstGeom>
            <a:noFill/>
            <a:ln w="9525">
              <a:solidFill>
                <a:srgbClr val="0033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eaLnBrk="1" hangingPunct="1"/>
              <a:endParaRPr lang="it-IT" altLang="it-IT"/>
            </a:p>
          </p:txBody>
        </p:sp>
        <p:pic>
          <p:nvPicPr>
            <p:cNvPr id="45" name="Picture 71"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1" y="3132"/>
              <a:ext cx="544"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72"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4" y="3313"/>
              <a:ext cx="544"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73" descr="benefici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3" y="3313"/>
              <a:ext cx="544"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74" descr="banconote-senza-fo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 y="3678"/>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75" descr="banconote-senza-fo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9" y="3681"/>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76" descr="banconote-senza-fo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 y="3763"/>
              <a:ext cx="4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Group 25"/>
          <p:cNvGrpSpPr>
            <a:grpSpLocks/>
          </p:cNvGrpSpPr>
          <p:nvPr/>
        </p:nvGrpSpPr>
        <p:grpSpPr bwMode="auto">
          <a:xfrm>
            <a:off x="6732240" y="3645024"/>
            <a:ext cx="1657350" cy="549275"/>
            <a:chOff x="4057" y="1091"/>
            <a:chExt cx="1044" cy="346"/>
          </a:xfrm>
        </p:grpSpPr>
        <p:grpSp>
          <p:nvGrpSpPr>
            <p:cNvPr id="56" name="Group 26"/>
            <p:cNvGrpSpPr>
              <a:grpSpLocks/>
            </p:cNvGrpSpPr>
            <p:nvPr/>
          </p:nvGrpSpPr>
          <p:grpSpPr bwMode="auto">
            <a:xfrm>
              <a:off x="4057" y="1224"/>
              <a:ext cx="327" cy="213"/>
              <a:chOff x="4057" y="1139"/>
              <a:chExt cx="327" cy="213"/>
            </a:xfrm>
          </p:grpSpPr>
          <p:sp>
            <p:nvSpPr>
              <p:cNvPr id="58" name="Text Box 27"/>
              <p:cNvSpPr txBox="1">
                <a:spLocks noChangeArrowheads="1"/>
              </p:cNvSpPr>
              <p:nvPr/>
            </p:nvSpPr>
            <p:spPr bwMode="auto">
              <a:xfrm>
                <a:off x="4057" y="1139"/>
                <a:ext cx="27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rgbClr val="002060"/>
                    </a:solidFill>
                  </a:rPr>
                  <a:t>sì</a:t>
                </a:r>
              </a:p>
            </p:txBody>
          </p:sp>
          <p:sp>
            <p:nvSpPr>
              <p:cNvPr id="59" name="Line 28"/>
              <p:cNvSpPr>
                <a:spLocks noChangeShapeType="1"/>
              </p:cNvSpPr>
              <p:nvPr/>
            </p:nvSpPr>
            <p:spPr bwMode="auto">
              <a:xfrm>
                <a:off x="4066" y="1142"/>
                <a:ext cx="318" cy="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57" name="Text Box 29"/>
            <p:cNvSpPr txBox="1">
              <a:spLocks noChangeArrowheads="1"/>
            </p:cNvSpPr>
            <p:nvPr/>
          </p:nvSpPr>
          <p:spPr bwMode="auto">
            <a:xfrm>
              <a:off x="4421" y="1091"/>
              <a:ext cx="68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2200" b="1" i="1" dirty="0">
                  <a:solidFill>
                    <a:srgbClr val="993366"/>
                  </a:solidFill>
                </a:rPr>
                <a:t>piccola</a:t>
              </a:r>
            </a:p>
          </p:txBody>
        </p:sp>
      </p:grpSp>
      <p:grpSp>
        <p:nvGrpSpPr>
          <p:cNvPr id="60" name="Group 35"/>
          <p:cNvGrpSpPr>
            <a:grpSpLocks/>
          </p:cNvGrpSpPr>
          <p:nvPr/>
        </p:nvGrpSpPr>
        <p:grpSpPr bwMode="auto">
          <a:xfrm>
            <a:off x="5713413" y="6289674"/>
            <a:ext cx="3035301" cy="579437"/>
            <a:chOff x="3599" y="3962"/>
            <a:chExt cx="1912" cy="365"/>
          </a:xfrm>
        </p:grpSpPr>
        <p:grpSp>
          <p:nvGrpSpPr>
            <p:cNvPr id="61" name="Group 36"/>
            <p:cNvGrpSpPr>
              <a:grpSpLocks/>
            </p:cNvGrpSpPr>
            <p:nvPr/>
          </p:nvGrpSpPr>
          <p:grpSpPr bwMode="auto">
            <a:xfrm>
              <a:off x="3599" y="3974"/>
              <a:ext cx="723" cy="202"/>
              <a:chOff x="3463" y="3974"/>
              <a:chExt cx="723" cy="202"/>
            </a:xfrm>
          </p:grpSpPr>
          <p:sp>
            <p:nvSpPr>
              <p:cNvPr id="64" name="Line 37"/>
              <p:cNvSpPr>
                <a:spLocks noChangeShapeType="1"/>
              </p:cNvSpPr>
              <p:nvPr/>
            </p:nvSpPr>
            <p:spPr bwMode="auto">
              <a:xfrm>
                <a:off x="3464" y="3974"/>
                <a:ext cx="1" cy="202"/>
              </a:xfrm>
              <a:prstGeom prst="line">
                <a:avLst/>
              </a:prstGeom>
              <a:noFill/>
              <a:ln w="9525">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65" name="Line 38"/>
              <p:cNvSpPr>
                <a:spLocks noChangeShapeType="1"/>
              </p:cNvSpPr>
              <p:nvPr/>
            </p:nvSpPr>
            <p:spPr bwMode="auto">
              <a:xfrm>
                <a:off x="3463" y="4175"/>
                <a:ext cx="723" cy="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62" name="Text Box 39"/>
            <p:cNvSpPr txBox="1">
              <a:spLocks noChangeArrowheads="1"/>
            </p:cNvSpPr>
            <p:nvPr/>
          </p:nvSpPr>
          <p:spPr bwMode="auto">
            <a:xfrm>
              <a:off x="3680" y="3974"/>
              <a:ext cx="33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chemeClr val="tx1"/>
                  </a:solidFill>
                </a:rPr>
                <a:t>no</a:t>
              </a:r>
            </a:p>
          </p:txBody>
        </p:sp>
        <p:sp>
          <p:nvSpPr>
            <p:cNvPr id="63" name="Text Box 40"/>
            <p:cNvSpPr txBox="1">
              <a:spLocks noChangeArrowheads="1"/>
            </p:cNvSpPr>
            <p:nvPr/>
          </p:nvSpPr>
          <p:spPr bwMode="auto">
            <a:xfrm>
              <a:off x="4421" y="3962"/>
              <a:ext cx="109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2200" b="1" i="1" dirty="0">
                  <a:solidFill>
                    <a:srgbClr val="993366"/>
                  </a:solidFill>
                </a:rPr>
                <a:t>non</a:t>
              </a:r>
              <a:r>
                <a:rPr lang="it-IT" altLang="it-IT" sz="3200" dirty="0">
                  <a:solidFill>
                    <a:srgbClr val="993366"/>
                  </a:solidFill>
                  <a:latin typeface="Monotype Corsiva" pitchFamily="66" charset="0"/>
                </a:rPr>
                <a:t> </a:t>
              </a:r>
              <a:r>
                <a:rPr lang="it-IT" altLang="it-IT" sz="2200" b="1" i="1" dirty="0">
                  <a:solidFill>
                    <a:srgbClr val="993366"/>
                  </a:solidFill>
                </a:rPr>
                <a:t>PMI</a:t>
              </a:r>
            </a:p>
          </p:txBody>
        </p:sp>
      </p:grpSp>
      <p:grpSp>
        <p:nvGrpSpPr>
          <p:cNvPr id="66" name="Group 4"/>
          <p:cNvGrpSpPr>
            <a:grpSpLocks/>
          </p:cNvGrpSpPr>
          <p:nvPr/>
        </p:nvGrpSpPr>
        <p:grpSpPr bwMode="auto">
          <a:xfrm>
            <a:off x="5717924" y="4514089"/>
            <a:ext cx="806450" cy="338137"/>
            <a:chOff x="3428" y="1658"/>
            <a:chExt cx="508" cy="213"/>
          </a:xfrm>
        </p:grpSpPr>
        <p:sp>
          <p:nvSpPr>
            <p:cNvPr id="67" name="Text Box 5"/>
            <p:cNvSpPr txBox="1">
              <a:spLocks noChangeArrowheads="1"/>
            </p:cNvSpPr>
            <p:nvPr/>
          </p:nvSpPr>
          <p:spPr bwMode="auto">
            <a:xfrm>
              <a:off x="3602" y="1658"/>
              <a:ext cx="33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chemeClr val="tx1"/>
                  </a:solidFill>
                </a:rPr>
                <a:t>no</a:t>
              </a:r>
            </a:p>
          </p:txBody>
        </p:sp>
        <p:sp>
          <p:nvSpPr>
            <p:cNvPr id="68" name="Line 6"/>
            <p:cNvSpPr>
              <a:spLocks noChangeShapeType="1"/>
            </p:cNvSpPr>
            <p:nvPr/>
          </p:nvSpPr>
          <p:spPr bwMode="auto">
            <a:xfrm>
              <a:off x="3428" y="1706"/>
              <a:ext cx="0" cy="136"/>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grpSp>
        <p:nvGrpSpPr>
          <p:cNvPr id="69" name="Group 25"/>
          <p:cNvGrpSpPr>
            <a:grpSpLocks/>
          </p:cNvGrpSpPr>
          <p:nvPr/>
        </p:nvGrpSpPr>
        <p:grpSpPr bwMode="auto">
          <a:xfrm>
            <a:off x="6766102" y="5281390"/>
            <a:ext cx="1657350" cy="549275"/>
            <a:chOff x="4057" y="1091"/>
            <a:chExt cx="1044" cy="346"/>
          </a:xfrm>
        </p:grpSpPr>
        <p:grpSp>
          <p:nvGrpSpPr>
            <p:cNvPr id="70" name="Group 26"/>
            <p:cNvGrpSpPr>
              <a:grpSpLocks/>
            </p:cNvGrpSpPr>
            <p:nvPr/>
          </p:nvGrpSpPr>
          <p:grpSpPr bwMode="auto">
            <a:xfrm>
              <a:off x="4057" y="1224"/>
              <a:ext cx="327" cy="213"/>
              <a:chOff x="4057" y="1139"/>
              <a:chExt cx="327" cy="213"/>
            </a:xfrm>
          </p:grpSpPr>
          <p:sp>
            <p:nvSpPr>
              <p:cNvPr id="72" name="Text Box 27"/>
              <p:cNvSpPr txBox="1">
                <a:spLocks noChangeArrowheads="1"/>
              </p:cNvSpPr>
              <p:nvPr/>
            </p:nvSpPr>
            <p:spPr bwMode="auto">
              <a:xfrm>
                <a:off x="4057" y="1139"/>
                <a:ext cx="27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1600" dirty="0">
                    <a:solidFill>
                      <a:srgbClr val="002060"/>
                    </a:solidFill>
                  </a:rPr>
                  <a:t>sì</a:t>
                </a:r>
              </a:p>
            </p:txBody>
          </p:sp>
          <p:sp>
            <p:nvSpPr>
              <p:cNvPr id="73" name="Line 28"/>
              <p:cNvSpPr>
                <a:spLocks noChangeShapeType="1"/>
              </p:cNvSpPr>
              <p:nvPr/>
            </p:nvSpPr>
            <p:spPr bwMode="auto">
              <a:xfrm>
                <a:off x="4066" y="1142"/>
                <a:ext cx="318" cy="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71" name="Text Box 29"/>
            <p:cNvSpPr txBox="1">
              <a:spLocks noChangeArrowheads="1"/>
            </p:cNvSpPr>
            <p:nvPr/>
          </p:nvSpPr>
          <p:spPr bwMode="auto">
            <a:xfrm>
              <a:off x="4421" y="1091"/>
              <a:ext cx="68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accent2"/>
                  </a:solidFill>
                  <a:latin typeface="DecimaWE Rg" pitchFamily="2" charset="0"/>
                </a:defRPr>
              </a:lvl1pPr>
              <a:lvl2pPr marL="742950" indent="-285750" eaLnBrk="0" hangingPunct="0">
                <a:defRPr sz="2000">
                  <a:solidFill>
                    <a:schemeClr val="accent2"/>
                  </a:solidFill>
                  <a:latin typeface="DecimaWE Rg" pitchFamily="2" charset="0"/>
                </a:defRPr>
              </a:lvl2pPr>
              <a:lvl3pPr marL="1143000" indent="-228600" eaLnBrk="0" hangingPunct="0">
                <a:defRPr sz="2000">
                  <a:solidFill>
                    <a:schemeClr val="accent2"/>
                  </a:solidFill>
                  <a:latin typeface="DecimaWE Rg" pitchFamily="2" charset="0"/>
                </a:defRPr>
              </a:lvl3pPr>
              <a:lvl4pPr marL="1600200" indent="-228600" eaLnBrk="0" hangingPunct="0">
                <a:defRPr sz="2000">
                  <a:solidFill>
                    <a:schemeClr val="accent2"/>
                  </a:solidFill>
                  <a:latin typeface="DecimaWE Rg" pitchFamily="2" charset="0"/>
                </a:defRPr>
              </a:lvl4pPr>
              <a:lvl5pPr marL="2057400" indent="-228600" eaLnBrk="0" hangingPunct="0">
                <a:defRPr sz="2000">
                  <a:solidFill>
                    <a:schemeClr val="accent2"/>
                  </a:solidFill>
                  <a:latin typeface="DecimaWE Rg" pitchFamily="2" charset="0"/>
                </a:defRPr>
              </a:lvl5pPr>
              <a:lvl6pPr marL="2514600" indent="-228600" algn="ctr" eaLnBrk="0" fontAlgn="base" hangingPunct="0">
                <a:spcBef>
                  <a:spcPct val="0"/>
                </a:spcBef>
                <a:spcAft>
                  <a:spcPct val="0"/>
                </a:spcAft>
                <a:defRPr sz="2000">
                  <a:solidFill>
                    <a:schemeClr val="accent2"/>
                  </a:solidFill>
                  <a:latin typeface="DecimaWE Rg" pitchFamily="2" charset="0"/>
                </a:defRPr>
              </a:lvl6pPr>
              <a:lvl7pPr marL="2971800" indent="-228600" algn="ctr" eaLnBrk="0" fontAlgn="base" hangingPunct="0">
                <a:spcBef>
                  <a:spcPct val="0"/>
                </a:spcBef>
                <a:spcAft>
                  <a:spcPct val="0"/>
                </a:spcAft>
                <a:defRPr sz="2000">
                  <a:solidFill>
                    <a:schemeClr val="accent2"/>
                  </a:solidFill>
                  <a:latin typeface="DecimaWE Rg" pitchFamily="2" charset="0"/>
                </a:defRPr>
              </a:lvl7pPr>
              <a:lvl8pPr marL="3429000" indent="-228600" algn="ctr" eaLnBrk="0" fontAlgn="base" hangingPunct="0">
                <a:spcBef>
                  <a:spcPct val="0"/>
                </a:spcBef>
                <a:spcAft>
                  <a:spcPct val="0"/>
                </a:spcAft>
                <a:defRPr sz="2000">
                  <a:solidFill>
                    <a:schemeClr val="accent2"/>
                  </a:solidFill>
                  <a:latin typeface="DecimaWE Rg" pitchFamily="2" charset="0"/>
                </a:defRPr>
              </a:lvl8pPr>
              <a:lvl9pPr marL="3886200" indent="-228600" algn="ctr" eaLnBrk="0" fontAlgn="base" hangingPunct="0">
                <a:spcBef>
                  <a:spcPct val="0"/>
                </a:spcBef>
                <a:spcAft>
                  <a:spcPct val="0"/>
                </a:spcAft>
                <a:defRPr sz="2000">
                  <a:solidFill>
                    <a:schemeClr val="accent2"/>
                  </a:solidFill>
                  <a:latin typeface="DecimaWE Rg" pitchFamily="2" charset="0"/>
                </a:defRPr>
              </a:lvl9pPr>
            </a:lstStyle>
            <a:p>
              <a:pPr algn="l" eaLnBrk="1" hangingPunct="1">
                <a:spcBef>
                  <a:spcPct val="50000"/>
                </a:spcBef>
              </a:pPr>
              <a:r>
                <a:rPr lang="it-IT" altLang="it-IT" sz="2200" b="1" i="1" dirty="0" smtClean="0">
                  <a:solidFill>
                    <a:srgbClr val="993366"/>
                  </a:solidFill>
                </a:rPr>
                <a:t>media</a:t>
              </a:r>
              <a:endParaRPr lang="it-IT" altLang="it-IT" sz="2200" b="1" i="1" dirty="0">
                <a:solidFill>
                  <a:srgbClr val="993366"/>
                </a:solidFill>
              </a:endParaRPr>
            </a:p>
          </p:txBody>
        </p:sp>
      </p:grpSp>
      <p:sp>
        <p:nvSpPr>
          <p:cNvPr id="74" name="TextBox 11"/>
          <p:cNvSpPr txBox="1"/>
          <p:nvPr/>
        </p:nvSpPr>
        <p:spPr>
          <a:xfrm>
            <a:off x="4612884" y="487125"/>
            <a:ext cx="3874468"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Sei una PMI?</a:t>
            </a:r>
            <a:endParaRPr lang="it-IT" sz="2800" b="1" dirty="0">
              <a:solidFill>
                <a:srgbClr val="002060"/>
              </a:solidFill>
              <a:latin typeface="DecimaWE Rg" panose="02000000000000000000" pitchFamily="2" charset="0"/>
            </a:endParaRPr>
          </a:p>
        </p:txBody>
      </p:sp>
      <p:cxnSp>
        <p:nvCxnSpPr>
          <p:cNvPr id="7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6" name="CasellaDiTesto 75"/>
          <p:cNvSpPr txBox="1"/>
          <p:nvPr/>
        </p:nvSpPr>
        <p:spPr>
          <a:xfrm>
            <a:off x="395536" y="1665087"/>
            <a:ext cx="3456384" cy="4323615"/>
          </a:xfrm>
          <a:prstGeom prst="rect">
            <a:avLst/>
          </a:prstGeom>
          <a:noFill/>
        </p:spPr>
        <p:txBody>
          <a:bodyPr wrap="square" lIns="0" tIns="0" rIns="0" bIns="0" rtlCol="0">
            <a:noAutofit/>
          </a:bodyPr>
          <a:lstStyle/>
          <a:p>
            <a:pPr marL="342900" indent="-342900">
              <a:spcAft>
                <a:spcPts val="600"/>
              </a:spcAft>
              <a:buFont typeface="+mj-lt"/>
              <a:buAutoNum type="arabicParenR"/>
            </a:pPr>
            <a:r>
              <a:rPr lang="it-IT" altLang="it-IT" sz="1600" dirty="0" smtClean="0">
                <a:solidFill>
                  <a:srgbClr val="002060"/>
                </a:solidFill>
                <a:latin typeface="DecimaWE Rg" pitchFamily="2" charset="0"/>
              </a:rPr>
              <a:t>&lt; </a:t>
            </a:r>
            <a:r>
              <a:rPr lang="it-IT" altLang="it-IT" sz="1600" b="1" dirty="0">
                <a:solidFill>
                  <a:srgbClr val="002060"/>
                </a:solidFill>
                <a:effectLst>
                  <a:outerShdw blurRad="38100" dist="38100" dir="2700000" algn="tl">
                    <a:srgbClr val="000000">
                      <a:alpha val="43137"/>
                    </a:srgbClr>
                  </a:outerShdw>
                </a:effectLst>
                <a:latin typeface="DecimaWE Rg" pitchFamily="2" charset="0"/>
              </a:rPr>
              <a:t>10 occupati</a:t>
            </a:r>
          </a:p>
          <a:p>
            <a:pPr marL="342900" indent="-342900">
              <a:spcAft>
                <a:spcPts val="600"/>
              </a:spcAft>
              <a:buFont typeface="+mj-lt"/>
              <a:buAutoNum type="arabicParenR"/>
            </a:pPr>
            <a:r>
              <a:rPr lang="it-IT" altLang="it-IT" sz="1600" dirty="0" smtClean="0">
                <a:solidFill>
                  <a:srgbClr val="002060"/>
                </a:solidFill>
                <a:latin typeface="DecimaWE Rg" pitchFamily="2" charset="0"/>
                <a:sym typeface="Symbol" pitchFamily="18" charset="2"/>
              </a:rPr>
              <a:t> </a:t>
            </a:r>
            <a:r>
              <a:rPr lang="it-IT" altLang="it-IT" sz="1600" dirty="0">
                <a:solidFill>
                  <a:srgbClr val="002060"/>
                </a:solidFill>
                <a:latin typeface="DecimaWE Rg" pitchFamily="2" charset="0"/>
              </a:rPr>
              <a:t>2 ml € fatturato, 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sym typeface="Symbol" pitchFamily="18" charset="2"/>
              </a:rPr>
              <a:t></a:t>
            </a:r>
            <a:r>
              <a:rPr lang="it-IT" altLang="it-IT" sz="1600" dirty="0">
                <a:solidFill>
                  <a:srgbClr val="002060"/>
                </a:solidFill>
                <a:latin typeface="DecimaWE Rg" pitchFamily="2" charset="0"/>
              </a:rPr>
              <a:t> 2 ml € attivo bilancio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rPr>
              <a:t>(NB il valore più favorevole)</a:t>
            </a:r>
          </a:p>
          <a:p>
            <a:pPr>
              <a:spcAft>
                <a:spcPts val="600"/>
              </a:spcAft>
            </a:pPr>
            <a:endParaRPr lang="it-IT" altLang="it-IT" sz="1600" dirty="0" smtClean="0">
              <a:solidFill>
                <a:srgbClr val="002060"/>
              </a:solidFill>
              <a:latin typeface="DecimaWE Rg" pitchFamily="2" charset="0"/>
            </a:endParaRPr>
          </a:p>
          <a:p>
            <a:pPr marL="342900" indent="-342900">
              <a:spcAft>
                <a:spcPts val="600"/>
              </a:spcAft>
              <a:buFont typeface="+mj-lt"/>
              <a:buAutoNum type="arabicParenR"/>
            </a:pPr>
            <a:r>
              <a:rPr lang="it-IT" altLang="it-IT" sz="1600" dirty="0">
                <a:solidFill>
                  <a:srgbClr val="002060"/>
                </a:solidFill>
                <a:latin typeface="DecimaWE Rg" pitchFamily="2" charset="0"/>
              </a:rPr>
              <a:t>&lt; </a:t>
            </a:r>
            <a:r>
              <a:rPr lang="it-IT" altLang="it-IT" sz="1600" b="1" dirty="0" smtClean="0">
                <a:solidFill>
                  <a:srgbClr val="002060"/>
                </a:solidFill>
                <a:effectLst>
                  <a:outerShdw blurRad="38100" dist="38100" dir="2700000" algn="tl">
                    <a:srgbClr val="000000">
                      <a:alpha val="43137"/>
                    </a:srgbClr>
                  </a:outerShdw>
                </a:effectLst>
                <a:latin typeface="DecimaWE Rg" pitchFamily="2" charset="0"/>
              </a:rPr>
              <a:t>50 </a:t>
            </a:r>
            <a:r>
              <a:rPr lang="it-IT" altLang="it-IT" sz="1600" b="1" dirty="0">
                <a:solidFill>
                  <a:srgbClr val="002060"/>
                </a:solidFill>
                <a:effectLst>
                  <a:outerShdw blurRad="38100" dist="38100" dir="2700000" algn="tl">
                    <a:srgbClr val="000000">
                      <a:alpha val="43137"/>
                    </a:srgbClr>
                  </a:outerShdw>
                </a:effectLst>
                <a:latin typeface="DecimaWE Rg" pitchFamily="2" charset="0"/>
              </a:rPr>
              <a:t>occupati</a:t>
            </a:r>
          </a:p>
          <a:p>
            <a:pPr marL="342900" indent="-342900">
              <a:spcAft>
                <a:spcPts val="600"/>
              </a:spcAft>
              <a:buFont typeface="+mj-lt"/>
              <a:buAutoNum type="arabicParenR"/>
            </a:pPr>
            <a:r>
              <a:rPr lang="it-IT" altLang="it-IT" sz="1600" dirty="0">
                <a:solidFill>
                  <a:srgbClr val="002060"/>
                </a:solidFill>
                <a:latin typeface="DecimaWE Rg" pitchFamily="2" charset="0"/>
                <a:sym typeface="Symbol" pitchFamily="18" charset="2"/>
              </a:rPr>
              <a:t> </a:t>
            </a:r>
            <a:r>
              <a:rPr lang="it-IT" altLang="it-IT" sz="1600" dirty="0" smtClean="0">
                <a:solidFill>
                  <a:srgbClr val="002060"/>
                </a:solidFill>
                <a:latin typeface="DecimaWE Rg" pitchFamily="2" charset="0"/>
              </a:rPr>
              <a:t>10 </a:t>
            </a:r>
            <a:r>
              <a:rPr lang="it-IT" altLang="it-IT" sz="1600" dirty="0">
                <a:solidFill>
                  <a:srgbClr val="002060"/>
                </a:solidFill>
                <a:latin typeface="DecimaWE Rg" pitchFamily="2" charset="0"/>
              </a:rPr>
              <a:t>ml € fatturato, 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sym typeface="Symbol" pitchFamily="18" charset="2"/>
              </a:rPr>
              <a:t></a:t>
            </a:r>
            <a:r>
              <a:rPr lang="it-IT" altLang="it-IT" sz="1600" dirty="0">
                <a:solidFill>
                  <a:srgbClr val="002060"/>
                </a:solidFill>
                <a:latin typeface="DecimaWE Rg" pitchFamily="2" charset="0"/>
              </a:rPr>
              <a:t> </a:t>
            </a:r>
            <a:r>
              <a:rPr lang="it-IT" altLang="it-IT" sz="1600" dirty="0" smtClean="0">
                <a:solidFill>
                  <a:srgbClr val="002060"/>
                </a:solidFill>
                <a:latin typeface="DecimaWE Rg" pitchFamily="2" charset="0"/>
              </a:rPr>
              <a:t>10 </a:t>
            </a:r>
            <a:r>
              <a:rPr lang="it-IT" altLang="it-IT" sz="1600" dirty="0">
                <a:solidFill>
                  <a:srgbClr val="002060"/>
                </a:solidFill>
                <a:latin typeface="DecimaWE Rg" pitchFamily="2" charset="0"/>
              </a:rPr>
              <a:t>ml € attivo bilancio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rPr>
              <a:t>(NB il valore più favorevole</a:t>
            </a:r>
            <a:r>
              <a:rPr lang="it-IT" altLang="it-IT" sz="1600" dirty="0" smtClean="0">
                <a:solidFill>
                  <a:srgbClr val="002060"/>
                </a:solidFill>
                <a:latin typeface="DecimaWE Rg" pitchFamily="2" charset="0"/>
              </a:rPr>
              <a:t>)</a:t>
            </a:r>
          </a:p>
          <a:p>
            <a:pPr>
              <a:spcAft>
                <a:spcPts val="600"/>
              </a:spcAft>
            </a:pPr>
            <a:endParaRPr lang="it-IT" altLang="it-IT" sz="1600" dirty="0">
              <a:solidFill>
                <a:srgbClr val="002060"/>
              </a:solidFill>
              <a:latin typeface="DecimaWE Rg" pitchFamily="2" charset="0"/>
            </a:endParaRPr>
          </a:p>
          <a:p>
            <a:pPr marL="342900" indent="-342900">
              <a:spcAft>
                <a:spcPts val="600"/>
              </a:spcAft>
              <a:buFont typeface="+mj-lt"/>
              <a:buAutoNum type="arabicParenR"/>
            </a:pPr>
            <a:r>
              <a:rPr lang="it-IT" altLang="it-IT" sz="1600" dirty="0">
                <a:solidFill>
                  <a:srgbClr val="002060"/>
                </a:solidFill>
                <a:latin typeface="DecimaWE Rg" pitchFamily="2" charset="0"/>
              </a:rPr>
              <a:t>&lt; </a:t>
            </a:r>
            <a:r>
              <a:rPr lang="it-IT" altLang="it-IT" sz="1600" b="1" dirty="0" smtClean="0">
                <a:solidFill>
                  <a:srgbClr val="002060"/>
                </a:solidFill>
                <a:effectLst>
                  <a:outerShdw blurRad="38100" dist="38100" dir="2700000" algn="tl">
                    <a:srgbClr val="000000">
                      <a:alpha val="43137"/>
                    </a:srgbClr>
                  </a:outerShdw>
                </a:effectLst>
                <a:latin typeface="DecimaWE Rg" pitchFamily="2" charset="0"/>
              </a:rPr>
              <a:t>250 </a:t>
            </a:r>
            <a:r>
              <a:rPr lang="it-IT" altLang="it-IT" sz="1600" b="1" dirty="0">
                <a:solidFill>
                  <a:srgbClr val="002060"/>
                </a:solidFill>
                <a:effectLst>
                  <a:outerShdw blurRad="38100" dist="38100" dir="2700000" algn="tl">
                    <a:srgbClr val="000000">
                      <a:alpha val="43137"/>
                    </a:srgbClr>
                  </a:outerShdw>
                </a:effectLst>
                <a:latin typeface="DecimaWE Rg" pitchFamily="2" charset="0"/>
              </a:rPr>
              <a:t>occupati</a:t>
            </a:r>
          </a:p>
          <a:p>
            <a:pPr marL="342900" indent="-342900">
              <a:spcAft>
                <a:spcPts val="600"/>
              </a:spcAft>
              <a:buFont typeface="+mj-lt"/>
              <a:buAutoNum type="arabicParenR"/>
            </a:pPr>
            <a:r>
              <a:rPr lang="it-IT" altLang="it-IT" sz="1600" dirty="0">
                <a:solidFill>
                  <a:srgbClr val="002060"/>
                </a:solidFill>
                <a:latin typeface="DecimaWE Rg" pitchFamily="2" charset="0"/>
                <a:sym typeface="Symbol" pitchFamily="18" charset="2"/>
              </a:rPr>
              <a:t> </a:t>
            </a:r>
            <a:r>
              <a:rPr lang="it-IT" altLang="it-IT" sz="1600" dirty="0" smtClean="0">
                <a:solidFill>
                  <a:srgbClr val="002060"/>
                </a:solidFill>
                <a:latin typeface="DecimaWE Rg" pitchFamily="2" charset="0"/>
              </a:rPr>
              <a:t>50 </a:t>
            </a:r>
            <a:r>
              <a:rPr lang="it-IT" altLang="it-IT" sz="1600" dirty="0">
                <a:solidFill>
                  <a:srgbClr val="002060"/>
                </a:solidFill>
                <a:latin typeface="DecimaWE Rg" pitchFamily="2" charset="0"/>
              </a:rPr>
              <a:t>ml € fatturato, 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sym typeface="Symbol" pitchFamily="18" charset="2"/>
              </a:rPr>
              <a:t></a:t>
            </a:r>
            <a:r>
              <a:rPr lang="it-IT" altLang="it-IT" sz="1600" dirty="0">
                <a:solidFill>
                  <a:srgbClr val="002060"/>
                </a:solidFill>
                <a:latin typeface="DecimaWE Rg" pitchFamily="2" charset="0"/>
              </a:rPr>
              <a:t> </a:t>
            </a:r>
            <a:r>
              <a:rPr lang="it-IT" altLang="it-IT" sz="1600" dirty="0" smtClean="0">
                <a:solidFill>
                  <a:srgbClr val="002060"/>
                </a:solidFill>
                <a:latin typeface="DecimaWE Rg" pitchFamily="2" charset="0"/>
              </a:rPr>
              <a:t>43 </a:t>
            </a:r>
            <a:r>
              <a:rPr lang="it-IT" altLang="it-IT" sz="1600" dirty="0">
                <a:solidFill>
                  <a:srgbClr val="002060"/>
                </a:solidFill>
                <a:latin typeface="DecimaWE Rg" pitchFamily="2" charset="0"/>
              </a:rPr>
              <a:t>ml € attivo bilancio</a:t>
            </a:r>
            <a:br>
              <a:rPr lang="it-IT" altLang="it-IT" sz="1600" dirty="0">
                <a:solidFill>
                  <a:srgbClr val="002060"/>
                </a:solidFill>
                <a:latin typeface="DecimaWE Rg" pitchFamily="2" charset="0"/>
              </a:rPr>
            </a:br>
            <a:r>
              <a:rPr lang="it-IT" altLang="it-IT" sz="1600" dirty="0">
                <a:solidFill>
                  <a:srgbClr val="002060"/>
                </a:solidFill>
                <a:latin typeface="DecimaWE Rg" pitchFamily="2" charset="0"/>
              </a:rPr>
              <a:t>(NB il valore più favorevole</a:t>
            </a:r>
            <a:r>
              <a:rPr lang="it-IT" altLang="it-IT" sz="1600" dirty="0" smtClean="0">
                <a:solidFill>
                  <a:srgbClr val="002060"/>
                </a:solidFill>
                <a:latin typeface="DecimaWE Rg" pitchFamily="2" charset="0"/>
              </a:rPr>
              <a:t>)</a:t>
            </a:r>
            <a:endParaRPr lang="it-IT" altLang="it-IT" sz="1600" dirty="0">
              <a:solidFill>
                <a:srgbClr val="002060"/>
              </a:solidFill>
              <a:latin typeface="DecimaWE Rg" pitchFamily="2" charset="0"/>
            </a:endParaRPr>
          </a:p>
        </p:txBody>
      </p:sp>
      <p:grpSp>
        <p:nvGrpSpPr>
          <p:cNvPr id="77" name="Group 15"/>
          <p:cNvGrpSpPr>
            <a:grpSpLocks/>
          </p:cNvGrpSpPr>
          <p:nvPr/>
        </p:nvGrpSpPr>
        <p:grpSpPr bwMode="auto">
          <a:xfrm>
            <a:off x="828676" y="1146630"/>
            <a:ext cx="4305837" cy="501786"/>
            <a:chOff x="522" y="352"/>
            <a:chExt cx="2655" cy="357"/>
          </a:xfrm>
        </p:grpSpPr>
        <p:sp>
          <p:nvSpPr>
            <p:cNvPr id="78" name="Line 16"/>
            <p:cNvSpPr>
              <a:spLocks noChangeShapeType="1"/>
            </p:cNvSpPr>
            <p:nvPr/>
          </p:nvSpPr>
          <p:spPr bwMode="auto">
            <a:xfrm>
              <a:off x="522" y="709"/>
              <a:ext cx="2040" cy="0"/>
            </a:xfrm>
            <a:prstGeom prst="line">
              <a:avLst/>
            </a:prstGeom>
            <a:noFill/>
            <a:ln w="28575" cap="rnd">
              <a:solidFill>
                <a:srgbClr val="336699"/>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9" name="Arc 17"/>
            <p:cNvSpPr>
              <a:spLocks/>
            </p:cNvSpPr>
            <p:nvPr/>
          </p:nvSpPr>
          <p:spPr bwMode="auto">
            <a:xfrm flipV="1">
              <a:off x="2574" y="482"/>
              <a:ext cx="317" cy="227"/>
            </a:xfrm>
            <a:custGeom>
              <a:avLst/>
              <a:gdLst>
                <a:gd name="T0" fmla="*/ 0 w 19179"/>
                <a:gd name="T1" fmla="*/ 0 h 21600"/>
                <a:gd name="T2" fmla="*/ 317 w 19179"/>
                <a:gd name="T3" fmla="*/ 123 h 21600"/>
                <a:gd name="T4" fmla="*/ 0 w 19179"/>
                <a:gd name="T5" fmla="*/ 227 h 21600"/>
                <a:gd name="T6" fmla="*/ 0 60000 65536"/>
                <a:gd name="T7" fmla="*/ 0 60000 65536"/>
                <a:gd name="T8" fmla="*/ 0 60000 65536"/>
              </a:gdLst>
              <a:ahLst/>
              <a:cxnLst>
                <a:cxn ang="T6">
                  <a:pos x="T0" y="T1"/>
                </a:cxn>
                <a:cxn ang="T7">
                  <a:pos x="T2" y="T3"/>
                </a:cxn>
                <a:cxn ang="T8">
                  <a:pos x="T4" y="T5"/>
                </a:cxn>
              </a:cxnLst>
              <a:rect l="0" t="0" r="r" b="b"/>
              <a:pathLst>
                <a:path w="19179" h="21600" fill="none" extrusionOk="0">
                  <a:moveTo>
                    <a:pt x="-1" y="0"/>
                  </a:moveTo>
                  <a:cubicBezTo>
                    <a:pt x="8070" y="0"/>
                    <a:pt x="15467" y="4498"/>
                    <a:pt x="19179" y="11664"/>
                  </a:cubicBezTo>
                </a:path>
                <a:path w="19179" h="21600" stroke="0" extrusionOk="0">
                  <a:moveTo>
                    <a:pt x="-1" y="0"/>
                  </a:moveTo>
                  <a:cubicBezTo>
                    <a:pt x="8070" y="0"/>
                    <a:pt x="15467" y="4498"/>
                    <a:pt x="19179" y="11664"/>
                  </a:cubicBezTo>
                  <a:lnTo>
                    <a:pt x="0" y="21600"/>
                  </a:lnTo>
                  <a:lnTo>
                    <a:pt x="-1" y="0"/>
                  </a:lnTo>
                  <a:close/>
                </a:path>
              </a:pathLst>
            </a:custGeom>
            <a:noFill/>
            <a:ln w="28575" cap="rnd">
              <a:solidFill>
                <a:srgbClr val="336699"/>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80" name="Line 18"/>
            <p:cNvSpPr>
              <a:spLocks noChangeShapeType="1"/>
            </p:cNvSpPr>
            <p:nvPr/>
          </p:nvSpPr>
          <p:spPr bwMode="auto">
            <a:xfrm flipH="1">
              <a:off x="2892" y="442"/>
              <a:ext cx="136" cy="148"/>
            </a:xfrm>
            <a:prstGeom prst="line">
              <a:avLst/>
            </a:prstGeom>
            <a:noFill/>
            <a:ln w="28575" cap="rnd">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81" name="Arc 19"/>
            <p:cNvSpPr>
              <a:spLocks/>
            </p:cNvSpPr>
            <p:nvPr/>
          </p:nvSpPr>
          <p:spPr bwMode="auto">
            <a:xfrm flipH="1">
              <a:off x="3049" y="352"/>
              <a:ext cx="128" cy="136"/>
            </a:xfrm>
            <a:custGeom>
              <a:avLst/>
              <a:gdLst>
                <a:gd name="T0" fmla="*/ 0 w 20020"/>
                <a:gd name="T1" fmla="*/ 1 h 21600"/>
                <a:gd name="T2" fmla="*/ 128 w 20020"/>
                <a:gd name="T3" fmla="*/ 61 h 21600"/>
                <a:gd name="T4" fmla="*/ 13 w 20020"/>
                <a:gd name="T5" fmla="*/ 136 h 21600"/>
                <a:gd name="T6" fmla="*/ 0 60000 65536"/>
                <a:gd name="T7" fmla="*/ 0 60000 65536"/>
                <a:gd name="T8" fmla="*/ 0 60000 65536"/>
              </a:gdLst>
              <a:ahLst/>
              <a:cxnLst>
                <a:cxn ang="T6">
                  <a:pos x="T0" y="T1"/>
                </a:cxn>
                <a:cxn ang="T7">
                  <a:pos x="T2" y="T3"/>
                </a:cxn>
                <a:cxn ang="T8">
                  <a:pos x="T4" y="T5"/>
                </a:cxn>
              </a:cxnLst>
              <a:rect l="0" t="0" r="r" b="b"/>
              <a:pathLst>
                <a:path w="20020" h="21600" fill="none" extrusionOk="0">
                  <a:moveTo>
                    <a:pt x="0" y="92"/>
                  </a:moveTo>
                  <a:cubicBezTo>
                    <a:pt x="662" y="30"/>
                    <a:pt x="1328" y="-1"/>
                    <a:pt x="1994" y="0"/>
                  </a:cubicBezTo>
                  <a:cubicBezTo>
                    <a:pt x="9250" y="0"/>
                    <a:pt x="16021" y="3643"/>
                    <a:pt x="20019" y="9699"/>
                  </a:cubicBezTo>
                </a:path>
                <a:path w="20020" h="21600" stroke="0" extrusionOk="0">
                  <a:moveTo>
                    <a:pt x="0" y="92"/>
                  </a:moveTo>
                  <a:cubicBezTo>
                    <a:pt x="662" y="30"/>
                    <a:pt x="1328" y="-1"/>
                    <a:pt x="1994" y="0"/>
                  </a:cubicBezTo>
                  <a:cubicBezTo>
                    <a:pt x="9250" y="0"/>
                    <a:pt x="16021" y="3643"/>
                    <a:pt x="20019" y="9699"/>
                  </a:cubicBezTo>
                  <a:lnTo>
                    <a:pt x="1994" y="21600"/>
                  </a:lnTo>
                  <a:lnTo>
                    <a:pt x="0" y="92"/>
                  </a:lnTo>
                  <a:close/>
                </a:path>
              </a:pathLst>
            </a:custGeom>
            <a:noFill/>
            <a:ln w="28575" cap="rnd">
              <a:solidFill>
                <a:srgbClr val="003366"/>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sp>
        <p:nvSpPr>
          <p:cNvPr id="82" name="WordArt 12"/>
          <p:cNvSpPr>
            <a:spLocks noChangeArrowheads="1" noChangeShapeType="1" noTextEdit="1"/>
          </p:cNvSpPr>
          <p:nvPr/>
        </p:nvSpPr>
        <p:spPr bwMode="auto">
          <a:xfrm>
            <a:off x="5493943" y="1329353"/>
            <a:ext cx="510278" cy="178229"/>
          </a:xfrm>
          <a:prstGeom prst="rect">
            <a:avLst/>
          </a:prstGeom>
        </p:spPr>
        <p:txBody>
          <a:bodyPr wrap="none" fromWordArt="1">
            <a:prstTxWarp prst="textPlain">
              <a:avLst>
                <a:gd name="adj" fmla="val 50000"/>
              </a:avLst>
            </a:prstTxWarp>
          </a:bodyPr>
          <a:lstStyle/>
          <a:p>
            <a:r>
              <a:rPr lang="it-IT" sz="3200" kern="10" dirty="0">
                <a:ln w="9525">
                  <a:solidFill>
                    <a:srgbClr val="336699"/>
                  </a:solidFill>
                  <a:round/>
                  <a:headEnd/>
                  <a:tailEnd/>
                </a:ln>
                <a:solidFill>
                  <a:srgbClr val="3399FF"/>
                </a:solidFill>
                <a:latin typeface="DecimaWE Rg" pitchFamily="2" charset="0"/>
                <a:ea typeface="Verdana"/>
                <a:cs typeface="Verdana"/>
              </a:rPr>
              <a:t>test</a:t>
            </a:r>
          </a:p>
        </p:txBody>
      </p:sp>
      <p:sp>
        <p:nvSpPr>
          <p:cNvPr id="83" name="Arc 13"/>
          <p:cNvSpPr>
            <a:spLocks/>
          </p:cNvSpPr>
          <p:nvPr/>
        </p:nvSpPr>
        <p:spPr bwMode="auto">
          <a:xfrm rot="5400000" flipH="1">
            <a:off x="5107789" y="1107511"/>
            <a:ext cx="141287" cy="203200"/>
          </a:xfrm>
          <a:custGeom>
            <a:avLst/>
            <a:gdLst>
              <a:gd name="T0" fmla="*/ 51288 w 21600"/>
              <a:gd name="T1" fmla="*/ 0 h 20127"/>
              <a:gd name="T2" fmla="*/ 141287 w 21600"/>
              <a:gd name="T3" fmla="*/ 203200 h 20127"/>
              <a:gd name="T4" fmla="*/ 0 w 21600"/>
              <a:gd name="T5" fmla="*/ 203200 h 20127"/>
              <a:gd name="T6" fmla="*/ 0 60000 65536"/>
              <a:gd name="T7" fmla="*/ 0 60000 65536"/>
              <a:gd name="T8" fmla="*/ 0 60000 65536"/>
            </a:gdLst>
            <a:ahLst/>
            <a:cxnLst>
              <a:cxn ang="T6">
                <a:pos x="T0" y="T1"/>
              </a:cxn>
              <a:cxn ang="T7">
                <a:pos x="T2" y="T3"/>
              </a:cxn>
              <a:cxn ang="T8">
                <a:pos x="T4" y="T5"/>
              </a:cxn>
            </a:cxnLst>
            <a:rect l="0" t="0" r="r" b="b"/>
            <a:pathLst>
              <a:path w="21600" h="20127" fill="none" extrusionOk="0">
                <a:moveTo>
                  <a:pt x="7840" y="0"/>
                </a:moveTo>
                <a:cubicBezTo>
                  <a:pt x="16136" y="3232"/>
                  <a:pt x="21600" y="11223"/>
                  <a:pt x="21600" y="20127"/>
                </a:cubicBezTo>
              </a:path>
              <a:path w="21600" h="20127" stroke="0" extrusionOk="0">
                <a:moveTo>
                  <a:pt x="7840" y="0"/>
                </a:moveTo>
                <a:cubicBezTo>
                  <a:pt x="16136" y="3232"/>
                  <a:pt x="21600" y="11223"/>
                  <a:pt x="21600" y="20127"/>
                </a:cubicBezTo>
                <a:lnTo>
                  <a:pt x="0" y="20127"/>
                </a:lnTo>
                <a:lnTo>
                  <a:pt x="7840" y="0"/>
                </a:lnTo>
                <a:close/>
              </a:path>
            </a:pathLst>
          </a:custGeom>
          <a:noFill/>
          <a:ln w="28575" cap="rnd">
            <a:solidFill>
              <a:srgbClr val="336699"/>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84" name="AutoShape 14"/>
          <p:cNvSpPr>
            <a:spLocks noChangeArrowheads="1"/>
          </p:cNvSpPr>
          <p:nvPr/>
        </p:nvSpPr>
        <p:spPr bwMode="auto">
          <a:xfrm rot="19489376" flipV="1">
            <a:off x="5262835" y="1241684"/>
            <a:ext cx="170184" cy="180138"/>
          </a:xfrm>
          <a:prstGeom prst="triangle">
            <a:avLst>
              <a:gd name="adj" fmla="val 100000"/>
            </a:avLst>
          </a:prstGeom>
          <a:noFill/>
          <a:ln w="9525">
            <a:solidFill>
              <a:srgbClr val="0033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Tree>
    <p:extLst>
      <p:ext uri="{BB962C8B-B14F-4D97-AF65-F5344CB8AC3E}">
        <p14:creationId xmlns:p14="http://schemas.microsoft.com/office/powerpoint/2010/main" val="292086018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strips(downRight)">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strips(downRight)">
                                      <p:cBhvr>
                                        <p:cTn id="17" dur="1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strips(downRight)">
                                      <p:cBhvr>
                                        <p:cTn id="22" dur="1000"/>
                                        <p:tgtEl>
                                          <p:spTgt spid="60"/>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nodeType="click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strips(downRight)">
                                      <p:cBhvr>
                                        <p:cTn id="27" dur="500"/>
                                        <p:tgtEl>
                                          <p:spTgt spid="66"/>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nodeType="click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strips(downRight)">
                                      <p:cBhvr>
                                        <p:cTn id="32" dur="1000"/>
                                        <p:tgtEl>
                                          <p:spTgt spid="6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3" fill="hold" nodeType="click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strips(upRight)">
                                      <p:cBhvr>
                                        <p:cTn id="37" dur="1000"/>
                                        <p:tgtEl>
                                          <p:spTgt spid="77"/>
                                        </p:tgtEl>
                                      </p:cBhvr>
                                    </p:animEffect>
                                  </p:childTnLst>
                                </p:cTn>
                              </p:par>
                            </p:childTnLst>
                          </p:cTn>
                        </p:par>
                        <p:par>
                          <p:cTn id="38" fill="hold">
                            <p:stCondLst>
                              <p:cond delay="1000"/>
                            </p:stCondLst>
                            <p:childTnLst>
                              <p:par>
                                <p:cTn id="39" presetID="18" presetClass="entr" presetSubtype="6"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strips(downRight)">
                                      <p:cBhvr>
                                        <p:cTn id="41" dur="500"/>
                                        <p:tgtEl>
                                          <p:spTgt spid="83"/>
                                        </p:tgtEl>
                                      </p:cBhvr>
                                    </p:animEffect>
                                  </p:childTnLst>
                                </p:cTn>
                              </p:par>
                              <p:par>
                                <p:cTn id="42" presetID="18" presetClass="entr" presetSubtype="6"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strips(downRight)">
                                      <p:cBhvr>
                                        <p:cTn id="44" dur="500"/>
                                        <p:tgtEl>
                                          <p:spTgt spid="84"/>
                                        </p:tgtEl>
                                      </p:cBhvr>
                                    </p:animEffect>
                                  </p:childTnLst>
                                </p:cTn>
                              </p:par>
                            </p:childTnLst>
                          </p:cTn>
                        </p:par>
                        <p:par>
                          <p:cTn id="45" fill="hold">
                            <p:stCondLst>
                              <p:cond delay="1500"/>
                            </p:stCondLst>
                            <p:childTnLst>
                              <p:par>
                                <p:cTn id="46" presetID="9" presetClass="entr" presetSubtype="0" fill="hold" grpId="0"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dissolve">
                                      <p:cBhvr>
                                        <p:cTn id="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animBg="1"/>
      <p:bldP spid="8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73845" y="2564904"/>
            <a:ext cx="8299273" cy="1800200"/>
          </a:xfrm>
          <a:prstGeom prst="rect">
            <a:avLst/>
          </a:prstGeom>
          <a:noFill/>
        </p:spPr>
        <p:txBody>
          <a:bodyPr wrap="square" lIns="0" tIns="0" rIns="0" bIns="0" rtlCol="0">
            <a:noAutofit/>
          </a:bodyPr>
          <a:lstStyle/>
          <a:p>
            <a:pPr indent="-274320" algn="just">
              <a:spcAft>
                <a:spcPts val="600"/>
              </a:spcAft>
            </a:pPr>
            <a:r>
              <a:rPr lang="it-IT" sz="2800" dirty="0">
                <a:solidFill>
                  <a:srgbClr val="002060"/>
                </a:solidFill>
                <a:latin typeface="DecimaWE Rg" panose="02000000000000000000" pitchFamily="2" charset="0"/>
              </a:rPr>
              <a:t>Gli aiuti sono concessi tramite </a:t>
            </a:r>
            <a:r>
              <a:rPr lang="it-IT" sz="2800" b="1" dirty="0">
                <a:solidFill>
                  <a:srgbClr val="002060"/>
                </a:solidFill>
                <a:latin typeface="DecimaWE Rg" panose="02000000000000000000" pitchFamily="2" charset="0"/>
              </a:rPr>
              <a:t>procedimento a b</a:t>
            </a:r>
            <a:r>
              <a:rPr lang="it-IT" sz="2800" b="1" dirty="0" smtClean="0">
                <a:solidFill>
                  <a:srgbClr val="002060"/>
                </a:solidFill>
                <a:latin typeface="DecimaWE Rg" panose="02000000000000000000" pitchFamily="2" charset="0"/>
              </a:rPr>
              <a:t>ando</a:t>
            </a:r>
            <a:r>
              <a:rPr lang="it-IT" sz="2800" dirty="0" smtClean="0">
                <a:solidFill>
                  <a:srgbClr val="002060"/>
                </a:solidFill>
                <a:latin typeface="DecimaWE Rg" panose="02000000000000000000" pitchFamily="2" charset="0"/>
              </a:rPr>
              <a:t>.</a:t>
            </a:r>
          </a:p>
          <a:p>
            <a:pPr indent="-274320" algn="just">
              <a:spcAft>
                <a:spcPts val="600"/>
              </a:spcAft>
            </a:pPr>
            <a:r>
              <a:rPr lang="it-IT" sz="2800" dirty="0" smtClean="0">
                <a:solidFill>
                  <a:srgbClr val="002060"/>
                </a:solidFill>
                <a:latin typeface="DecimaWE Rg" panose="02000000000000000000" pitchFamily="2" charset="0"/>
              </a:rPr>
              <a:t>Il termine per la conclusione del procedimento è di 150 giorni dal termine di presentazione delle domande. </a:t>
            </a:r>
          </a:p>
          <a:p>
            <a:pPr indent="-274320" algn="just">
              <a:spcAft>
                <a:spcPts val="600"/>
              </a:spcAft>
            </a:pPr>
            <a:endParaRPr lang="it-IT" sz="2800" dirty="0">
              <a:solidFill>
                <a:srgbClr val="002060"/>
              </a:solidFill>
              <a:latin typeface="DecimaWE Rg" panose="02000000000000000000" pitchFamily="2" charset="0"/>
            </a:endParaRPr>
          </a:p>
        </p:txBody>
      </p:sp>
      <p:sp>
        <p:nvSpPr>
          <p:cNvPr id="23" name="TextBox 11"/>
          <p:cNvSpPr txBox="1"/>
          <p:nvPr/>
        </p:nvSpPr>
        <p:spPr>
          <a:xfrm>
            <a:off x="3995937" y="487125"/>
            <a:ext cx="449141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Procedimento</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920929"/>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7020" y="2204864"/>
            <a:ext cx="8279436" cy="3384376"/>
          </a:xfrm>
          <a:prstGeom prst="rect">
            <a:avLst/>
          </a:prstGeom>
          <a:noFill/>
        </p:spPr>
        <p:txBody>
          <a:bodyPr wrap="square" lIns="0" tIns="0" rIns="0" bIns="0" rtlCol="0">
            <a:noAutofit/>
          </a:bodyPr>
          <a:lstStyle/>
          <a:p>
            <a:pPr indent="-274320" algn="just">
              <a:spcAft>
                <a:spcPts val="400"/>
              </a:spcAft>
            </a:pPr>
            <a:r>
              <a:rPr lang="it-IT" sz="2200" b="1" dirty="0">
                <a:solidFill>
                  <a:srgbClr val="002060"/>
                </a:solidFill>
                <a:latin typeface="DecimaWE Rg" panose="02000000000000000000" pitchFamily="2" charset="0"/>
              </a:rPr>
              <a:t>La CCIAA </a:t>
            </a:r>
            <a:r>
              <a:rPr lang="it-IT" sz="2200" dirty="0">
                <a:solidFill>
                  <a:srgbClr val="002060"/>
                </a:solidFill>
                <a:latin typeface="DecimaWE Rg" panose="02000000000000000000" pitchFamily="2" charset="0"/>
              </a:rPr>
              <a:t>competente applica i criteri valutativi di cui </a:t>
            </a:r>
            <a:r>
              <a:rPr lang="it-IT" sz="2200" dirty="0" smtClean="0">
                <a:solidFill>
                  <a:srgbClr val="002060"/>
                </a:solidFill>
                <a:latin typeface="DecimaWE Rg" panose="02000000000000000000" pitchFamily="2" charset="0"/>
              </a:rPr>
              <a:t>all’Allegato </a:t>
            </a:r>
            <a:r>
              <a:rPr lang="it-IT" sz="2200" dirty="0">
                <a:solidFill>
                  <a:srgbClr val="002060"/>
                </a:solidFill>
                <a:latin typeface="DecimaWE Rg" panose="02000000000000000000" pitchFamily="2" charset="0"/>
              </a:rPr>
              <a:t>3 ai progetti di investimento contemplati dalle </a:t>
            </a:r>
            <a:r>
              <a:rPr lang="it-IT" sz="2200" dirty="0" smtClean="0">
                <a:solidFill>
                  <a:srgbClr val="002060"/>
                </a:solidFill>
                <a:latin typeface="DecimaWE Rg" panose="02000000000000000000" pitchFamily="2" charset="0"/>
              </a:rPr>
              <a:t>domande. In </a:t>
            </a:r>
            <a:r>
              <a:rPr lang="it-IT" sz="2200" dirty="0">
                <a:solidFill>
                  <a:srgbClr val="002060"/>
                </a:solidFill>
                <a:latin typeface="DecimaWE Rg" panose="02000000000000000000" pitchFamily="2" charset="0"/>
              </a:rPr>
              <a:t>sede di attribuzione del punteggio la CCIAA competente </a:t>
            </a:r>
            <a:r>
              <a:rPr lang="it-IT" sz="2200" b="1" dirty="0">
                <a:solidFill>
                  <a:srgbClr val="002060"/>
                </a:solidFill>
                <a:latin typeface="DecimaWE Rg" panose="02000000000000000000" pitchFamily="2" charset="0"/>
              </a:rPr>
              <a:t>valuta esclusivamente i criteri che sono stati espressamente indicati </a:t>
            </a:r>
            <a:r>
              <a:rPr lang="it-IT" sz="2200" b="1" dirty="0" smtClean="0">
                <a:solidFill>
                  <a:srgbClr val="002060"/>
                </a:solidFill>
                <a:latin typeface="DecimaWE Rg" panose="02000000000000000000" pitchFamily="2" charset="0"/>
              </a:rPr>
              <a:t>dall’impresa</a:t>
            </a:r>
            <a:r>
              <a:rPr lang="it-IT" sz="2200" dirty="0" smtClean="0">
                <a:solidFill>
                  <a:srgbClr val="002060"/>
                </a:solidFill>
                <a:latin typeface="DecimaWE Rg" panose="02000000000000000000" pitchFamily="2" charset="0"/>
              </a:rPr>
              <a:t> </a:t>
            </a:r>
            <a:r>
              <a:rPr lang="it-IT" sz="2200" dirty="0">
                <a:solidFill>
                  <a:srgbClr val="002060"/>
                </a:solidFill>
                <a:latin typeface="DecimaWE Rg" panose="02000000000000000000" pitchFamily="2" charset="0"/>
              </a:rPr>
              <a:t>richiedente al fine della richiesta del relativo </a:t>
            </a:r>
            <a:r>
              <a:rPr lang="it-IT" sz="2200" dirty="0" smtClean="0">
                <a:solidFill>
                  <a:srgbClr val="002060"/>
                </a:solidFill>
                <a:latin typeface="DecimaWE Rg" panose="02000000000000000000" pitchFamily="2" charset="0"/>
              </a:rPr>
              <a:t>punteggio.</a:t>
            </a:r>
          </a:p>
          <a:p>
            <a:pPr indent="-274320" algn="just">
              <a:spcAft>
                <a:spcPts val="400"/>
              </a:spcAft>
            </a:pPr>
            <a:r>
              <a:rPr lang="it-IT" sz="2200" dirty="0" smtClean="0">
                <a:solidFill>
                  <a:srgbClr val="002060"/>
                </a:solidFill>
                <a:latin typeface="DecimaWE Rg" panose="02000000000000000000" pitchFamily="2" charset="0"/>
              </a:rPr>
              <a:t>Il </a:t>
            </a:r>
            <a:r>
              <a:rPr lang="it-IT" sz="2200" b="1" dirty="0" smtClean="0">
                <a:solidFill>
                  <a:srgbClr val="002060"/>
                </a:solidFill>
                <a:latin typeface="DecimaWE Rg" panose="02000000000000000000" pitchFamily="2" charset="0"/>
              </a:rPr>
              <a:t>punteggio minimo </a:t>
            </a:r>
            <a:r>
              <a:rPr lang="it-IT" sz="2200" dirty="0" smtClean="0">
                <a:solidFill>
                  <a:srgbClr val="002060"/>
                </a:solidFill>
                <a:latin typeface="DecimaWE Rg" panose="02000000000000000000" pitchFamily="2" charset="0"/>
              </a:rPr>
              <a:t>per ciascuna domanda è </a:t>
            </a:r>
            <a:r>
              <a:rPr lang="it-IT" sz="2200" b="1" dirty="0" smtClean="0">
                <a:solidFill>
                  <a:srgbClr val="002060"/>
                </a:solidFill>
                <a:latin typeface="DecimaWE Rg" panose="02000000000000000000" pitchFamily="2" charset="0"/>
              </a:rPr>
              <a:t>15 </a:t>
            </a:r>
            <a:r>
              <a:rPr lang="it-IT" sz="2200" dirty="0" smtClean="0">
                <a:solidFill>
                  <a:srgbClr val="002060"/>
                </a:solidFill>
                <a:latin typeface="DecimaWE Rg" panose="02000000000000000000" pitchFamily="2" charset="0"/>
              </a:rPr>
              <a:t>(su 123).</a:t>
            </a:r>
            <a:endParaRPr lang="it-IT" sz="2200" dirty="0">
              <a:solidFill>
                <a:srgbClr val="002060"/>
              </a:solidFill>
              <a:latin typeface="DecimaWE Rg" panose="02000000000000000000" pitchFamily="2" charset="0"/>
            </a:endParaRPr>
          </a:p>
          <a:p>
            <a:pPr indent="-274320" algn="just">
              <a:spcAft>
                <a:spcPts val="400"/>
              </a:spcAft>
            </a:pPr>
            <a:r>
              <a:rPr lang="it-IT" sz="2200" dirty="0" smtClean="0">
                <a:solidFill>
                  <a:srgbClr val="002060"/>
                </a:solidFill>
                <a:latin typeface="DecimaWE Rg" panose="02000000000000000000" pitchFamily="2" charset="0"/>
              </a:rPr>
              <a:t>A </a:t>
            </a:r>
            <a:r>
              <a:rPr lang="it-IT" sz="2200" dirty="0">
                <a:solidFill>
                  <a:srgbClr val="002060"/>
                </a:solidFill>
                <a:latin typeface="DecimaWE Rg" panose="02000000000000000000" pitchFamily="2" charset="0"/>
              </a:rPr>
              <a:t>parità di punteggio è data preferenza alle domande con il minore importo di aiuto ammissibile; in caso di ulteriore parità le domande sono classificate secondo l’ordine cronologico di </a:t>
            </a:r>
            <a:r>
              <a:rPr lang="it-IT" sz="2200" dirty="0" smtClean="0">
                <a:solidFill>
                  <a:srgbClr val="002060"/>
                </a:solidFill>
                <a:latin typeface="DecimaWE Rg" panose="02000000000000000000" pitchFamily="2" charset="0"/>
              </a:rPr>
              <a:t>presentazione.</a:t>
            </a:r>
            <a:endParaRPr lang="it-IT" sz="2200" dirty="0">
              <a:solidFill>
                <a:srgbClr val="002060"/>
              </a:solidFill>
              <a:latin typeface="DecimaWE Rg" panose="02000000000000000000" pitchFamily="2" charset="0"/>
            </a:endParaRPr>
          </a:p>
        </p:txBody>
      </p:sp>
      <p:sp>
        <p:nvSpPr>
          <p:cNvPr id="23" name="TextBox 11"/>
          <p:cNvSpPr txBox="1"/>
          <p:nvPr/>
        </p:nvSpPr>
        <p:spPr>
          <a:xfrm>
            <a:off x="3978116" y="458669"/>
            <a:ext cx="4509236"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Punteggio</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7427117"/>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3978116" y="458669"/>
            <a:ext cx="450923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Criteri di valutazione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3995591291"/>
              </p:ext>
            </p:extLst>
          </p:nvPr>
        </p:nvGraphicFramePr>
        <p:xfrm>
          <a:off x="395536" y="1412776"/>
          <a:ext cx="8352928" cy="4451604"/>
        </p:xfrm>
        <a:graphic>
          <a:graphicData uri="http://schemas.openxmlformats.org/drawingml/2006/table">
            <a:tbl>
              <a:tblPr firstRow="1" firstCol="1" bandRow="1" bandCol="1">
                <a:tableStyleId>{5C22544A-7EE6-4342-B048-85BDC9FD1C3A}</a:tableStyleId>
              </a:tblPr>
              <a:tblGrid>
                <a:gridCol w="1512168"/>
                <a:gridCol w="5904656"/>
                <a:gridCol w="936104"/>
              </a:tblGrid>
              <a:tr h="36020">
                <a:tc>
                  <a:txBody>
                    <a:bodyPr/>
                    <a:lstStyle/>
                    <a:p>
                      <a:pPr algn="just">
                        <a:lnSpc>
                          <a:spcPct val="115000"/>
                        </a:lnSpc>
                        <a:spcAft>
                          <a:spcPts val="0"/>
                        </a:spcAft>
                      </a:pPr>
                      <a:r>
                        <a:rPr lang="it-IT" sz="1400" dirty="0" smtClean="0">
                          <a:effectLst/>
                          <a:latin typeface="DecimaWE Rg" pitchFamily="2" charset="0"/>
                        </a:rPr>
                        <a:t>Criterio</a:t>
                      </a:r>
                      <a:endParaRPr lang="it-IT" sz="14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400">
                          <a:effectLst/>
                          <a:latin typeface="DecimaWE Rg" pitchFamily="2" charset="0"/>
                        </a:rPr>
                        <a:t>Descrizione applicazione criterio</a:t>
                      </a:r>
                      <a:endParaRPr lang="it-IT" sz="140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400" dirty="0">
                          <a:effectLst/>
                          <a:latin typeface="DecimaWE Rg" pitchFamily="2" charset="0"/>
                        </a:rPr>
                        <a:t> </a:t>
                      </a:r>
                      <a:r>
                        <a:rPr lang="it-IT" sz="1400" dirty="0" smtClean="0">
                          <a:effectLst/>
                          <a:latin typeface="DecimaWE Rg" pitchFamily="2" charset="0"/>
                        </a:rPr>
                        <a:t>Punteggio</a:t>
                      </a:r>
                      <a:endParaRPr lang="it-IT" sz="1400" dirty="0">
                        <a:effectLst/>
                        <a:latin typeface="DecimaWE Rg" pitchFamily="2" charset="0"/>
                        <a:ea typeface="Times New Roman"/>
                        <a:cs typeface="Times New Roman"/>
                      </a:endParaRPr>
                    </a:p>
                  </a:txBody>
                  <a:tcPr marL="14095" marR="14095" marT="0" marB="0"/>
                </a:tc>
              </a:tr>
              <a:tr h="396215">
                <a:tc>
                  <a:txBody>
                    <a:bodyPr/>
                    <a:lstStyle/>
                    <a:p>
                      <a:pPr algn="just">
                        <a:lnSpc>
                          <a:spcPct val="115000"/>
                        </a:lnSpc>
                        <a:spcAft>
                          <a:spcPts val="0"/>
                        </a:spcAft>
                      </a:pPr>
                      <a:r>
                        <a:rPr lang="it-IT" sz="1500" dirty="0">
                          <a:solidFill>
                            <a:srgbClr val="002060"/>
                          </a:solidFill>
                          <a:effectLst/>
                          <a:latin typeface="DecimaWE Rg" pitchFamily="2" charset="0"/>
                        </a:rPr>
                        <a:t> 1. Coerenza dell’investimento con la Strategia di specializzazione intelligente (S3)</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a:t>
                      </a:r>
                    </a:p>
                    <a:p>
                      <a:pPr algn="just">
                        <a:lnSpc>
                          <a:spcPct val="115000"/>
                        </a:lnSpc>
                        <a:spcAft>
                          <a:spcPts val="0"/>
                        </a:spcAft>
                      </a:pPr>
                      <a:r>
                        <a:rPr lang="it-IT" sz="1500" dirty="0">
                          <a:solidFill>
                            <a:srgbClr val="002060"/>
                          </a:solidFill>
                          <a:effectLst/>
                          <a:latin typeface="DecimaWE Rg" pitchFamily="2" charset="0"/>
                        </a:rPr>
                        <a:t> </a:t>
                      </a:r>
                    </a:p>
                    <a:p>
                      <a:pPr marL="342900" lvl="0" indent="-342900" algn="just">
                        <a:lnSpc>
                          <a:spcPct val="115000"/>
                        </a:lnSpc>
                        <a:spcAft>
                          <a:spcPts val="0"/>
                        </a:spcAft>
                        <a:buFont typeface="+mj-lt"/>
                        <a:buAutoNum type="alphaLcParenR"/>
                      </a:pPr>
                      <a:r>
                        <a:rPr lang="it-IT" sz="1500" dirty="0">
                          <a:solidFill>
                            <a:srgbClr val="002060"/>
                          </a:solidFill>
                          <a:effectLst/>
                          <a:latin typeface="DecimaWE Rg" pitchFamily="2" charset="0"/>
                        </a:rPr>
                        <a:t>si riferisce ad una o più Traiettorie di sviluppo identificate all’Allegato 6, </a:t>
                      </a:r>
                    </a:p>
                    <a:p>
                      <a:pPr algn="just">
                        <a:lnSpc>
                          <a:spcPct val="115000"/>
                        </a:lnSpc>
                        <a:spcAft>
                          <a:spcPts val="0"/>
                        </a:spcAft>
                      </a:pPr>
                      <a:r>
                        <a:rPr lang="it-IT" sz="1500" dirty="0">
                          <a:solidFill>
                            <a:srgbClr val="002060"/>
                          </a:solidFill>
                          <a:effectLst/>
                          <a:latin typeface="DecimaWE Rg" pitchFamily="2" charset="0"/>
                        </a:rPr>
                        <a:t>oppure </a:t>
                      </a:r>
                    </a:p>
                    <a:p>
                      <a:pPr marL="342900" lvl="0" indent="-342900" algn="just">
                        <a:lnSpc>
                          <a:spcPct val="115000"/>
                        </a:lnSpc>
                        <a:spcAft>
                          <a:spcPts val="0"/>
                        </a:spcAft>
                        <a:buFont typeface="+mj-lt"/>
                        <a:buAutoNum type="alphaLcParenR"/>
                      </a:pPr>
                      <a:r>
                        <a:rPr lang="it-IT" sz="1500" dirty="0">
                          <a:solidFill>
                            <a:srgbClr val="002060"/>
                          </a:solidFill>
                          <a:effectLst/>
                          <a:latin typeface="DecimaWE Rg" pitchFamily="2" charset="0"/>
                        </a:rPr>
                        <a:t>si riferisce ad una o più Traiettorie di sviluppo identificate all’allegato 6 e riguarda lo svolgimento di attività economica compresa nella pertinente area di specializzazione individuata dai codici ISTAT </a:t>
                      </a:r>
                      <a:r>
                        <a:rPr lang="it-IT" sz="1500" dirty="0" err="1">
                          <a:solidFill>
                            <a:srgbClr val="002060"/>
                          </a:solidFill>
                          <a:effectLst/>
                          <a:latin typeface="DecimaWE Rg" pitchFamily="2" charset="0"/>
                        </a:rPr>
                        <a:t>ATECO</a:t>
                      </a:r>
                      <a:r>
                        <a:rPr lang="it-IT" sz="1500" dirty="0">
                          <a:solidFill>
                            <a:srgbClr val="002060"/>
                          </a:solidFill>
                          <a:effectLst/>
                          <a:latin typeface="DecimaWE Rg" pitchFamily="2" charset="0"/>
                        </a:rPr>
                        <a:t> 2007 di cui all’Allegato 5</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 </a:t>
                      </a:r>
                    </a:p>
                    <a:p>
                      <a:pPr algn="just">
                        <a:lnSpc>
                          <a:spcPct val="115000"/>
                        </a:lnSpc>
                        <a:spcAft>
                          <a:spcPts val="0"/>
                        </a:spcAft>
                      </a:pPr>
                      <a:r>
                        <a:rPr lang="it-IT" sz="1500" dirty="0">
                          <a:solidFill>
                            <a:srgbClr val="002060"/>
                          </a:solidFill>
                          <a:effectLst/>
                          <a:latin typeface="DecimaWE Rg" pitchFamily="2" charset="0"/>
                        </a:rPr>
                        <a:t> </a:t>
                      </a:r>
                    </a:p>
                    <a:p>
                      <a:pPr algn="just">
                        <a:lnSpc>
                          <a:spcPct val="115000"/>
                        </a:lnSpc>
                        <a:spcAft>
                          <a:spcPts val="0"/>
                        </a:spcAft>
                      </a:pPr>
                      <a:r>
                        <a:rPr lang="it-IT" sz="1500" dirty="0">
                          <a:solidFill>
                            <a:srgbClr val="002060"/>
                          </a:solidFill>
                          <a:effectLst/>
                          <a:latin typeface="DecimaWE Rg" pitchFamily="2" charset="0"/>
                        </a:rPr>
                        <a:t>15 punti</a:t>
                      </a:r>
                    </a:p>
                    <a:p>
                      <a:pPr algn="just">
                        <a:lnSpc>
                          <a:spcPct val="115000"/>
                        </a:lnSpc>
                        <a:spcAft>
                          <a:spcPts val="0"/>
                        </a:spcAft>
                      </a:pPr>
                      <a:r>
                        <a:rPr lang="it-IT" sz="1500" dirty="0">
                          <a:solidFill>
                            <a:srgbClr val="002060"/>
                          </a:solidFill>
                          <a:effectLst/>
                          <a:latin typeface="DecimaWE Rg" pitchFamily="2" charset="0"/>
                        </a:rPr>
                        <a:t>  </a:t>
                      </a:r>
                    </a:p>
                    <a:p>
                      <a:pPr algn="just">
                        <a:lnSpc>
                          <a:spcPct val="115000"/>
                        </a:lnSpc>
                        <a:spcAft>
                          <a:spcPts val="0"/>
                        </a:spcAft>
                      </a:pPr>
                      <a:r>
                        <a:rPr lang="it-IT" sz="1500" dirty="0">
                          <a:solidFill>
                            <a:srgbClr val="002060"/>
                          </a:solidFill>
                          <a:effectLst/>
                          <a:latin typeface="DecimaWE Rg" pitchFamily="2" charset="0"/>
                        </a:rPr>
                        <a:t>20 punti</a:t>
                      </a:r>
                    </a:p>
                    <a:p>
                      <a:pPr algn="just">
                        <a:lnSpc>
                          <a:spcPct val="115000"/>
                        </a:lnSpc>
                        <a:spcAft>
                          <a:spcPts val="0"/>
                        </a:spcAft>
                      </a:pPr>
                      <a:r>
                        <a:rPr lang="it-IT" sz="1500" dirty="0">
                          <a:solidFill>
                            <a:srgbClr val="002060"/>
                          </a:solidFill>
                          <a:effectLst/>
                          <a:latin typeface="DecimaWE Rg" pitchFamily="2" charset="0"/>
                        </a:rPr>
                        <a:t> </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216117">
                <a:tc>
                  <a:txBody>
                    <a:bodyPr/>
                    <a:lstStyle/>
                    <a:p>
                      <a:pPr algn="just">
                        <a:lnSpc>
                          <a:spcPct val="115000"/>
                        </a:lnSpc>
                        <a:spcAft>
                          <a:spcPts val="0"/>
                        </a:spcAft>
                      </a:pPr>
                      <a:r>
                        <a:rPr lang="it-IT" sz="1500" dirty="0">
                          <a:solidFill>
                            <a:srgbClr val="002060"/>
                          </a:solidFill>
                          <a:effectLst/>
                          <a:latin typeface="DecimaWE Rg" pitchFamily="2" charset="0"/>
                        </a:rPr>
                        <a:t>2. Investimenti in tecnologie abilitanti</a:t>
                      </a:r>
                    </a:p>
                    <a:p>
                      <a:pPr algn="just">
                        <a:lnSpc>
                          <a:spcPct val="115000"/>
                        </a:lnSpc>
                        <a:spcAft>
                          <a:spcPts val="0"/>
                        </a:spcAft>
                      </a:pPr>
                      <a:r>
                        <a:rPr lang="it-IT" sz="1500" dirty="0">
                          <a:solidFill>
                            <a:srgbClr val="002060"/>
                          </a:solidFill>
                          <a:effectLst/>
                          <a:latin typeface="DecimaWE Rg" pitchFamily="2" charset="0"/>
                        </a:rPr>
                        <a:t> </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concerne gli ambiti relativi alle tecnologie abilitanti e/o l’applicazione di tali tecnologie abilitanti (micro/nanoelettronica, nanotecnologia, fotonica, materiali avanzati, biotecnologia industriale e tecnologie di produzione avanzate</a:t>
                      </a:r>
                      <a:r>
                        <a:rPr lang="it-IT" sz="1500" baseline="30000" dirty="0">
                          <a:solidFill>
                            <a:srgbClr val="002060"/>
                          </a:solidFill>
                          <a:effectLst/>
                          <a:latin typeface="DecimaWE Rg" pitchFamily="2" charset="0"/>
                        </a:rPr>
                        <a:t>1</a:t>
                      </a:r>
                      <a:r>
                        <a:rPr lang="it-IT" sz="1500" dirty="0">
                          <a:solidFill>
                            <a:srgbClr val="002060"/>
                          </a:solidFill>
                          <a:effectLst/>
                          <a:latin typeface="DecimaWE Rg" pitchFamily="2" charset="0"/>
                        </a:rPr>
                        <a:t>)</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20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216117">
                <a:tc>
                  <a:txBody>
                    <a:bodyPr/>
                    <a:lstStyle/>
                    <a:p>
                      <a:pPr algn="just">
                        <a:lnSpc>
                          <a:spcPct val="115000"/>
                        </a:lnSpc>
                        <a:spcAft>
                          <a:spcPts val="0"/>
                        </a:spcAft>
                      </a:pPr>
                      <a:r>
                        <a:rPr lang="it-IT" sz="1500" dirty="0">
                          <a:solidFill>
                            <a:srgbClr val="002060"/>
                          </a:solidFill>
                          <a:effectLst/>
                          <a:latin typeface="DecimaWE Rg" pitchFamily="2" charset="0"/>
                        </a:rPr>
                        <a:t>3. Progetti presentati da imprese del settore turistico</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presentato da imprese che esercitano attività turistica/e individuata/e dai codici ISTAT </a:t>
                      </a:r>
                      <a:r>
                        <a:rPr lang="it-IT" sz="1500" dirty="0" err="1">
                          <a:solidFill>
                            <a:srgbClr val="002060"/>
                          </a:solidFill>
                          <a:effectLst/>
                          <a:latin typeface="DecimaWE Rg" pitchFamily="2" charset="0"/>
                        </a:rPr>
                        <a:t>ATECO</a:t>
                      </a:r>
                      <a:r>
                        <a:rPr lang="it-IT" sz="1500" dirty="0">
                          <a:solidFill>
                            <a:srgbClr val="002060"/>
                          </a:solidFill>
                          <a:effectLst/>
                          <a:latin typeface="DecimaWE Rg" pitchFamily="2" charset="0"/>
                        </a:rPr>
                        <a:t> 2007 di cui all’Allegato 5 e comporta l’incremento del livello qualitativo dei servizi forniti alla clientela nell’ambito dell’esercizio di tale/i attività.</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15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1704013419"/>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3978116" y="458669"/>
            <a:ext cx="450923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Criteri di valutazione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3214682223"/>
              </p:ext>
            </p:extLst>
          </p:nvPr>
        </p:nvGraphicFramePr>
        <p:xfrm>
          <a:off x="395536" y="1412776"/>
          <a:ext cx="8352928" cy="4188714"/>
        </p:xfrm>
        <a:graphic>
          <a:graphicData uri="http://schemas.openxmlformats.org/drawingml/2006/table">
            <a:tbl>
              <a:tblPr firstRow="1" firstCol="1" bandRow="1" bandCol="1">
                <a:tableStyleId>{5C22544A-7EE6-4342-B048-85BDC9FD1C3A}</a:tableStyleId>
              </a:tblPr>
              <a:tblGrid>
                <a:gridCol w="1512168"/>
                <a:gridCol w="5904656"/>
                <a:gridCol w="936104"/>
              </a:tblGrid>
              <a:tr h="36020">
                <a:tc>
                  <a:txBody>
                    <a:bodyPr/>
                    <a:lstStyle/>
                    <a:p>
                      <a:pPr algn="just">
                        <a:lnSpc>
                          <a:spcPct val="115000"/>
                        </a:lnSpc>
                        <a:spcAft>
                          <a:spcPts val="0"/>
                        </a:spcAft>
                      </a:pPr>
                      <a:r>
                        <a:rPr lang="it-IT" sz="1400" dirty="0" smtClean="0">
                          <a:effectLst/>
                          <a:latin typeface="DecimaWE Rg" pitchFamily="2" charset="0"/>
                        </a:rPr>
                        <a:t>Criterio</a:t>
                      </a:r>
                      <a:endParaRPr lang="it-IT" sz="14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400" dirty="0">
                          <a:effectLst/>
                          <a:latin typeface="DecimaWE Rg" pitchFamily="2" charset="0"/>
                        </a:rPr>
                        <a:t>Descrizione applicazione criterio</a:t>
                      </a:r>
                      <a:endParaRPr lang="it-IT" sz="14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400" dirty="0">
                          <a:effectLst/>
                          <a:latin typeface="DecimaWE Rg" pitchFamily="2" charset="0"/>
                        </a:rPr>
                        <a:t> </a:t>
                      </a:r>
                      <a:r>
                        <a:rPr lang="it-IT" sz="1400" dirty="0" smtClean="0">
                          <a:effectLst/>
                          <a:latin typeface="DecimaWE Rg" pitchFamily="2" charset="0"/>
                        </a:rPr>
                        <a:t>Punteggio</a:t>
                      </a:r>
                      <a:endParaRPr lang="it-IT" sz="1400" dirty="0">
                        <a:effectLst/>
                        <a:latin typeface="DecimaWE Rg" pitchFamily="2" charset="0"/>
                        <a:ea typeface="Times New Roman"/>
                        <a:cs typeface="Times New Roman"/>
                      </a:endParaRPr>
                    </a:p>
                  </a:txBody>
                  <a:tcPr marL="14095" marR="14095" marT="0" marB="0"/>
                </a:tc>
              </a:tr>
              <a:tr h="144078">
                <a:tc>
                  <a:txBody>
                    <a:bodyPr/>
                    <a:lstStyle/>
                    <a:p>
                      <a:pPr algn="just">
                        <a:lnSpc>
                          <a:spcPct val="115000"/>
                        </a:lnSpc>
                        <a:spcAft>
                          <a:spcPts val="0"/>
                        </a:spcAft>
                      </a:pPr>
                      <a:r>
                        <a:rPr lang="it-IT" sz="1500" dirty="0">
                          <a:solidFill>
                            <a:srgbClr val="002060"/>
                          </a:solidFill>
                          <a:effectLst/>
                          <a:latin typeface="DecimaWE Rg" pitchFamily="2" charset="0"/>
                        </a:rPr>
                        <a:t>4a. Capacità dell’investimento di determinare una riduzione dell'impatto ambientale </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volto all’utilizzo di materiali ecocompatibili, alla riduzione e al riciclo dei rifiuti, alla riduzione e all’abbattimento degli inquinanti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6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72039">
                <a:tc rowSpan="3">
                  <a:txBody>
                    <a:bodyPr/>
                    <a:lstStyle/>
                    <a:p>
                      <a:pPr algn="just">
                        <a:lnSpc>
                          <a:spcPct val="115000"/>
                        </a:lnSpc>
                        <a:spcAft>
                          <a:spcPts val="0"/>
                        </a:spcAft>
                      </a:pPr>
                      <a:r>
                        <a:rPr lang="it-IT" sz="1500" dirty="0">
                          <a:solidFill>
                            <a:srgbClr val="002060"/>
                          </a:solidFill>
                          <a:effectLst/>
                          <a:latin typeface="DecimaWE Rg" pitchFamily="2" charset="0"/>
                        </a:rPr>
                        <a:t>4b. Capacità dell’investimento di determinare un miglior utilizzo delle risorse energetiche</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volto al risparmio delle risorse energetiche e all’efficienza energetica</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a:solidFill>
                            <a:srgbClr val="002060"/>
                          </a:solidFill>
                          <a:effectLst/>
                          <a:latin typeface="DecimaWE Rg" pitchFamily="2" charset="0"/>
                        </a:rPr>
                        <a:t>5 punti</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108059">
                <a:tc vMerge="1">
                  <a:txBody>
                    <a:bodyPr/>
                    <a:lstStyle/>
                    <a:p>
                      <a:endParaRPr lang="it-IT"/>
                    </a:p>
                  </a:txBody>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volto al risparmio delle risorse idriche</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a:solidFill>
                            <a:srgbClr val="002060"/>
                          </a:solidFill>
                          <a:effectLst/>
                          <a:latin typeface="DecimaWE Rg" pitchFamily="2" charset="0"/>
                        </a:rPr>
                        <a:t> </a:t>
                      </a:r>
                    </a:p>
                    <a:p>
                      <a:pPr algn="just">
                        <a:lnSpc>
                          <a:spcPct val="115000"/>
                        </a:lnSpc>
                        <a:spcAft>
                          <a:spcPts val="0"/>
                        </a:spcAft>
                      </a:pPr>
                      <a:r>
                        <a:rPr lang="it-IT" sz="1500">
                          <a:solidFill>
                            <a:srgbClr val="002060"/>
                          </a:solidFill>
                          <a:effectLst/>
                          <a:latin typeface="DecimaWE Rg" pitchFamily="2" charset="0"/>
                        </a:rPr>
                        <a:t>5 punti</a:t>
                      </a:r>
                    </a:p>
                    <a:p>
                      <a:pPr algn="just">
                        <a:lnSpc>
                          <a:spcPct val="115000"/>
                        </a:lnSpc>
                        <a:spcAft>
                          <a:spcPts val="0"/>
                        </a:spcAft>
                      </a:pPr>
                      <a:r>
                        <a:rPr lang="it-IT" sz="1500">
                          <a:solidFill>
                            <a:srgbClr val="002060"/>
                          </a:solidFill>
                          <a:effectLst/>
                          <a:latin typeface="DecimaWE Rg" pitchFamily="2" charset="0"/>
                        </a:rPr>
                        <a:t> </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72039">
                <a:tc vMerge="1">
                  <a:txBody>
                    <a:bodyPr/>
                    <a:lstStyle/>
                    <a:p>
                      <a:endParaRPr lang="it-IT"/>
                    </a:p>
                  </a:txBody>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volto all’utilizzo delle fonti energetiche rinnovabili </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a:solidFill>
                            <a:srgbClr val="002060"/>
                          </a:solidFill>
                          <a:effectLst/>
                          <a:latin typeface="DecimaWE Rg" pitchFamily="2" charset="0"/>
                        </a:rPr>
                        <a:t>4 punti</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36020">
                <a:tc rowSpan="3">
                  <a:txBody>
                    <a:bodyPr/>
                    <a:lstStyle/>
                    <a:p>
                      <a:pPr algn="just">
                        <a:lnSpc>
                          <a:spcPct val="115000"/>
                        </a:lnSpc>
                        <a:spcAft>
                          <a:spcPts val="0"/>
                        </a:spcAft>
                      </a:pPr>
                      <a:r>
                        <a:rPr lang="it-IT" sz="1500" dirty="0">
                          <a:solidFill>
                            <a:srgbClr val="002060"/>
                          </a:solidFill>
                          <a:effectLst/>
                          <a:latin typeface="DecimaWE Rg" pitchFamily="2" charset="0"/>
                        </a:rPr>
                        <a:t>5. Minori dimensioni aziendali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Il progetto di investimento è presentato da:</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 </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36020">
                <a:tc vMerge="1">
                  <a:txBody>
                    <a:bodyPr/>
                    <a:lstStyle/>
                    <a:p>
                      <a:endParaRPr lang="it-IT"/>
                    </a:p>
                  </a:txBody>
                  <a:tcPr/>
                </a:tc>
                <a:tc>
                  <a:txBody>
                    <a:bodyPr/>
                    <a:lstStyle/>
                    <a:p>
                      <a:pPr algn="just">
                        <a:lnSpc>
                          <a:spcPct val="115000"/>
                        </a:lnSpc>
                        <a:spcAft>
                          <a:spcPts val="0"/>
                        </a:spcAft>
                      </a:pPr>
                      <a:r>
                        <a:rPr lang="it-IT" sz="1500">
                          <a:solidFill>
                            <a:srgbClr val="002060"/>
                          </a:solidFill>
                          <a:effectLst/>
                          <a:latin typeface="DecimaWE Rg" pitchFamily="2" charset="0"/>
                        </a:rPr>
                        <a:t>a) una microimpresa</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4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36020">
                <a:tc vMerge="1">
                  <a:txBody>
                    <a:bodyPr/>
                    <a:lstStyle/>
                    <a:p>
                      <a:endParaRPr lang="it-IT"/>
                    </a:p>
                  </a:txBody>
                  <a:tcPr/>
                </a:tc>
                <a:tc>
                  <a:txBody>
                    <a:bodyPr/>
                    <a:lstStyle/>
                    <a:p>
                      <a:pPr algn="just">
                        <a:lnSpc>
                          <a:spcPct val="115000"/>
                        </a:lnSpc>
                        <a:spcAft>
                          <a:spcPts val="0"/>
                        </a:spcAft>
                      </a:pPr>
                      <a:r>
                        <a:rPr lang="it-IT" sz="1500" dirty="0">
                          <a:solidFill>
                            <a:srgbClr val="002060"/>
                          </a:solidFill>
                          <a:effectLst/>
                          <a:latin typeface="DecimaWE Rg" pitchFamily="2" charset="0"/>
                        </a:rPr>
                        <a:t>b) una piccola impresa</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2 </a:t>
                      </a:r>
                      <a:r>
                        <a:rPr lang="it-IT" sz="1500" dirty="0" smtClean="0">
                          <a:solidFill>
                            <a:srgbClr val="002060"/>
                          </a:solidFill>
                          <a:effectLst/>
                          <a:latin typeface="DecimaWE Rg" pitchFamily="2" charset="0"/>
                        </a:rPr>
                        <a:t>punti</a:t>
                      </a:r>
                    </a:p>
                  </a:txBody>
                  <a:tcPr marL="14095" marR="14095" marT="0" marB="0">
                    <a:solidFill>
                      <a:schemeClr val="accent1">
                        <a:lumMod val="40000"/>
                        <a:lumOff val="60000"/>
                      </a:schemeClr>
                    </a:solidFill>
                  </a:tcPr>
                </a:tc>
              </a:tr>
            </a:tbl>
          </a:graphicData>
        </a:graphic>
      </p:graphicFrame>
    </p:spTree>
    <p:extLst>
      <p:ext uri="{BB962C8B-B14F-4D97-AF65-F5344CB8AC3E}">
        <p14:creationId xmlns:p14="http://schemas.microsoft.com/office/powerpoint/2010/main" val="3453223426"/>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3978116" y="458669"/>
            <a:ext cx="450923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Criteri di valutazione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1347564740"/>
              </p:ext>
            </p:extLst>
          </p:nvPr>
        </p:nvGraphicFramePr>
        <p:xfrm>
          <a:off x="395536" y="1412776"/>
          <a:ext cx="8352928" cy="4521708"/>
        </p:xfrm>
        <a:graphic>
          <a:graphicData uri="http://schemas.openxmlformats.org/drawingml/2006/table">
            <a:tbl>
              <a:tblPr firstRow="1" firstCol="1" bandRow="1" bandCol="1">
                <a:tableStyleId>{5C22544A-7EE6-4342-B048-85BDC9FD1C3A}</a:tableStyleId>
              </a:tblPr>
              <a:tblGrid>
                <a:gridCol w="1224136"/>
                <a:gridCol w="4680520"/>
                <a:gridCol w="2448272"/>
              </a:tblGrid>
              <a:tr h="36020">
                <a:tc>
                  <a:txBody>
                    <a:bodyPr/>
                    <a:lstStyle/>
                    <a:p>
                      <a:pPr algn="just">
                        <a:lnSpc>
                          <a:spcPct val="115000"/>
                        </a:lnSpc>
                        <a:spcAft>
                          <a:spcPts val="0"/>
                        </a:spcAft>
                      </a:pPr>
                      <a:r>
                        <a:rPr lang="it-IT" sz="1500" dirty="0" smtClean="0">
                          <a:effectLst/>
                          <a:latin typeface="DecimaWE Rg" pitchFamily="2" charset="0"/>
                        </a:rPr>
                        <a:t>Criterio</a:t>
                      </a:r>
                      <a:endParaRPr lang="it-IT" sz="15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a:effectLst/>
                          <a:latin typeface="DecimaWE Rg" pitchFamily="2" charset="0"/>
                        </a:rPr>
                        <a:t>Descrizione applicazione criterio</a:t>
                      </a:r>
                      <a:endParaRPr lang="it-IT" sz="150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dirty="0">
                          <a:effectLst/>
                          <a:latin typeface="DecimaWE Rg" pitchFamily="2" charset="0"/>
                        </a:rPr>
                        <a:t> </a:t>
                      </a:r>
                      <a:r>
                        <a:rPr lang="it-IT" sz="1500" dirty="0" smtClean="0">
                          <a:effectLst/>
                          <a:latin typeface="DecimaWE Rg" pitchFamily="2" charset="0"/>
                        </a:rPr>
                        <a:t>Punteggio</a:t>
                      </a:r>
                      <a:endParaRPr lang="it-IT" sz="1500" dirty="0">
                        <a:effectLst/>
                        <a:latin typeface="DecimaWE Rg" pitchFamily="2" charset="0"/>
                        <a:ea typeface="Times New Roman"/>
                        <a:cs typeface="Times New Roman"/>
                      </a:endParaRPr>
                    </a:p>
                  </a:txBody>
                  <a:tcPr marL="14095" marR="14095" marT="0" marB="0"/>
                </a:tc>
              </a:tr>
              <a:tr h="1069781">
                <a:tc>
                  <a:txBody>
                    <a:bodyPr/>
                    <a:lstStyle/>
                    <a:p>
                      <a:pPr algn="just">
                        <a:lnSpc>
                          <a:spcPct val="115000"/>
                        </a:lnSpc>
                        <a:spcAft>
                          <a:spcPts val="0"/>
                        </a:spcAft>
                      </a:pPr>
                      <a:r>
                        <a:rPr lang="it-IT" sz="1500" dirty="0">
                          <a:solidFill>
                            <a:srgbClr val="002060"/>
                          </a:solidFill>
                          <a:effectLst/>
                          <a:latin typeface="DecimaWE Rg" pitchFamily="2" charset="0"/>
                        </a:rPr>
                        <a:t>6. Incremento occupazionale dell’impresa al termine del </a:t>
                      </a:r>
                      <a:r>
                        <a:rPr lang="it-IT" sz="1500" dirty="0" smtClean="0">
                          <a:solidFill>
                            <a:srgbClr val="002060"/>
                          </a:solidFill>
                          <a:effectLst/>
                          <a:latin typeface="DecimaWE Rg" pitchFamily="2" charset="0"/>
                        </a:rPr>
                        <a:t>progetto</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350" dirty="0">
                          <a:solidFill>
                            <a:srgbClr val="002060"/>
                          </a:solidFill>
                          <a:effectLst/>
                          <a:latin typeface="DecimaWE Rg" pitchFamily="2" charset="0"/>
                        </a:rPr>
                        <a:t>Nel caso in cui l’impresa richiedente abbia personale registrato nel Libro unico del lavoro il cui luogo di prestazione è stabilito in Friuli Venezia Giulia alla data della presentazione della domanda, la medesima impresa, eventualmente beneficiaria, si impegna a garantire un incremento del livello occupazionale pari ai valori relativi indicati nella colonna a fianco, con differenziazione tra le micro-imprese e le altre imprese. Detto incremento occupazionale deve essere attinente e determinato dal completamento del progetto ed è espresso  in termini di personale registrato nel Libro unico del lavoro il cui luogo di prestazione è stabilito in Friuli Venezia Giulia, dalla data della domanda alla data di rendicontazione. </a:t>
                      </a:r>
                    </a:p>
                    <a:p>
                      <a:pPr algn="just">
                        <a:lnSpc>
                          <a:spcPct val="115000"/>
                        </a:lnSpc>
                        <a:spcAft>
                          <a:spcPts val="0"/>
                        </a:spcAft>
                      </a:pPr>
                      <a:r>
                        <a:rPr lang="it-IT" sz="1350" dirty="0">
                          <a:solidFill>
                            <a:srgbClr val="002060"/>
                          </a:solidFill>
                          <a:effectLst/>
                          <a:latin typeface="DecimaWE Rg" pitchFamily="2" charset="0"/>
                        </a:rPr>
                        <a:t> </a:t>
                      </a:r>
                    </a:p>
                    <a:p>
                      <a:pPr algn="just">
                        <a:lnSpc>
                          <a:spcPct val="115000"/>
                        </a:lnSpc>
                        <a:spcAft>
                          <a:spcPts val="0"/>
                        </a:spcAft>
                      </a:pPr>
                      <a:r>
                        <a:rPr lang="it-IT" sz="1350" dirty="0">
                          <a:solidFill>
                            <a:srgbClr val="002060"/>
                          </a:solidFill>
                          <a:effectLst/>
                          <a:latin typeface="DecimaWE Rg" pitchFamily="2" charset="0"/>
                        </a:rPr>
                        <a:t>Nel caso in cui alla data di presentazione della domanda l’impresa richiedente non abbia personale registrato nel Libro unico del lavoro il cui luogo di prestazione è stabilito in Friuli Venezia Giulia, la medesima impresa, eventualmente beneficiaria, si impegna a garantire un livello occupazionale espresso nei valori assoluti riportati a fianco alla data della rendicontazione.</a:t>
                      </a:r>
                      <a:endParaRPr lang="it-IT" sz="135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350" dirty="0">
                          <a:solidFill>
                            <a:srgbClr val="002060"/>
                          </a:solidFill>
                          <a:effectLst/>
                          <a:latin typeface="DecimaWE Rg" pitchFamily="2" charset="0"/>
                        </a:rPr>
                        <a:t>Per le microimprese: </a:t>
                      </a:r>
                    </a:p>
                    <a:p>
                      <a:pPr algn="just">
                        <a:lnSpc>
                          <a:spcPct val="115000"/>
                        </a:lnSpc>
                        <a:spcAft>
                          <a:spcPts val="0"/>
                        </a:spcAft>
                      </a:pPr>
                      <a:r>
                        <a:rPr lang="it-IT" sz="1350" dirty="0" smtClean="0">
                          <a:solidFill>
                            <a:srgbClr val="002060"/>
                          </a:solidFill>
                          <a:effectLst/>
                          <a:latin typeface="DecimaWE Rg" pitchFamily="2" charset="0"/>
                        </a:rPr>
                        <a:t>incremento </a:t>
                      </a:r>
                      <a:r>
                        <a:rPr lang="it-IT" sz="1350" dirty="0">
                          <a:solidFill>
                            <a:srgbClr val="002060"/>
                          </a:solidFill>
                          <a:effectLst/>
                          <a:latin typeface="DecimaWE Rg" pitchFamily="2" charset="0"/>
                        </a:rPr>
                        <a:t>occupazionale: </a:t>
                      </a:r>
                      <a:endParaRPr lang="it-IT" sz="1350" dirty="0" smtClean="0">
                        <a:solidFill>
                          <a:srgbClr val="002060"/>
                        </a:solidFill>
                        <a:effectLst/>
                        <a:latin typeface="DecimaWE Rg" pitchFamily="2" charset="0"/>
                      </a:endParaRPr>
                    </a:p>
                    <a:p>
                      <a:pPr marL="0" marR="0" indent="0" algn="just" defTabSz="914400" rtl="0" eaLnBrk="1" fontAlgn="auto" latinLnBrk="0" hangingPunct="1">
                        <a:lnSpc>
                          <a:spcPct val="115000"/>
                        </a:lnSpc>
                        <a:spcBef>
                          <a:spcPts val="0"/>
                        </a:spcBef>
                        <a:spcAft>
                          <a:spcPts val="0"/>
                        </a:spcAft>
                        <a:buClrTx/>
                        <a:buSzTx/>
                        <a:buFontTx/>
                        <a:buNone/>
                        <a:tabLst/>
                        <a:defRPr/>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o superiore a 3 </a:t>
                      </a:r>
                      <a:r>
                        <a:rPr lang="it-IT" sz="1350" dirty="0" smtClean="0">
                          <a:solidFill>
                            <a:srgbClr val="002060"/>
                          </a:solidFill>
                          <a:effectLst/>
                          <a:latin typeface="DecimaWE Rg" pitchFamily="2" charset="0"/>
                        </a:rPr>
                        <a:t>unità: 20 punti  </a:t>
                      </a:r>
                    </a:p>
                    <a:p>
                      <a:pPr marL="0" marR="0" indent="0" algn="just" defTabSz="914400" rtl="0" eaLnBrk="1" fontAlgn="auto" latinLnBrk="0" hangingPunct="1">
                        <a:lnSpc>
                          <a:spcPct val="115000"/>
                        </a:lnSpc>
                        <a:spcBef>
                          <a:spcPts val="0"/>
                        </a:spcBef>
                        <a:spcAft>
                          <a:spcPts val="0"/>
                        </a:spcAft>
                        <a:buClrTx/>
                        <a:buSzTx/>
                        <a:buFontTx/>
                        <a:buNone/>
                        <a:tabLst/>
                        <a:defRPr/>
                      </a:pPr>
                      <a:r>
                        <a:rPr lang="it-IT" sz="1350" dirty="0" smtClean="0">
                          <a:solidFill>
                            <a:srgbClr val="002060"/>
                          </a:solidFill>
                          <a:effectLst/>
                          <a:latin typeface="DecimaWE Rg" pitchFamily="2" charset="0"/>
                        </a:rPr>
                        <a:t> pari ad almeno 2 unità e inferiore a 3 unità: 15 punti </a:t>
                      </a:r>
                    </a:p>
                    <a:p>
                      <a:pPr algn="just">
                        <a:lnSpc>
                          <a:spcPct val="115000"/>
                        </a:lnSpc>
                        <a:spcAft>
                          <a:spcPts val="0"/>
                        </a:spcAft>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ad almeno 1 unità e inferiore a 2 </a:t>
                      </a:r>
                      <a:r>
                        <a:rPr lang="it-IT" sz="1350" dirty="0" smtClean="0">
                          <a:solidFill>
                            <a:srgbClr val="002060"/>
                          </a:solidFill>
                          <a:effectLst/>
                          <a:latin typeface="DecimaWE Rg" pitchFamily="2" charset="0"/>
                        </a:rPr>
                        <a:t>unità: 10 punti </a:t>
                      </a:r>
                    </a:p>
                    <a:p>
                      <a:pPr algn="just">
                        <a:lnSpc>
                          <a:spcPct val="115000"/>
                        </a:lnSpc>
                        <a:spcAft>
                          <a:spcPts val="0"/>
                        </a:spcAft>
                      </a:pPr>
                      <a:r>
                        <a:rPr lang="it-IT" sz="1350" dirty="0">
                          <a:solidFill>
                            <a:srgbClr val="002060"/>
                          </a:solidFill>
                          <a:effectLst/>
                          <a:latin typeface="DecimaWE Rg" pitchFamily="2" charset="0"/>
                        </a:rPr>
                        <a:t> </a:t>
                      </a:r>
                    </a:p>
                    <a:p>
                      <a:pPr algn="just">
                        <a:lnSpc>
                          <a:spcPct val="115000"/>
                        </a:lnSpc>
                        <a:spcAft>
                          <a:spcPts val="0"/>
                        </a:spcAft>
                      </a:pPr>
                      <a:r>
                        <a:rPr lang="it-IT" sz="1350" dirty="0">
                          <a:solidFill>
                            <a:srgbClr val="002060"/>
                          </a:solidFill>
                          <a:effectLst/>
                          <a:latin typeface="DecimaWE Rg" pitchFamily="2" charset="0"/>
                        </a:rPr>
                        <a:t>Per le altre imprese:</a:t>
                      </a:r>
                    </a:p>
                    <a:p>
                      <a:pPr algn="just">
                        <a:lnSpc>
                          <a:spcPct val="115000"/>
                        </a:lnSpc>
                        <a:spcAft>
                          <a:spcPts val="0"/>
                        </a:spcAft>
                      </a:pPr>
                      <a:r>
                        <a:rPr lang="it-IT" sz="1350" dirty="0" smtClean="0">
                          <a:solidFill>
                            <a:srgbClr val="002060"/>
                          </a:solidFill>
                          <a:effectLst/>
                          <a:latin typeface="DecimaWE Rg" pitchFamily="2" charset="0"/>
                        </a:rPr>
                        <a:t>incremento occupazionale: </a:t>
                      </a:r>
                      <a:endParaRPr lang="it-IT" sz="1350" dirty="0">
                        <a:solidFill>
                          <a:srgbClr val="002060"/>
                        </a:solidFill>
                        <a:effectLst/>
                        <a:latin typeface="DecimaWE Rg" pitchFamily="2" charset="0"/>
                      </a:endParaRPr>
                    </a:p>
                    <a:p>
                      <a:pPr marL="0" marR="0" indent="0" algn="just" defTabSz="914400" rtl="0" eaLnBrk="1" fontAlgn="auto" latinLnBrk="0" hangingPunct="1">
                        <a:lnSpc>
                          <a:spcPct val="115000"/>
                        </a:lnSpc>
                        <a:spcBef>
                          <a:spcPts val="0"/>
                        </a:spcBef>
                        <a:spcAft>
                          <a:spcPts val="0"/>
                        </a:spcAft>
                        <a:buClrTx/>
                        <a:buSzTx/>
                        <a:buFontTx/>
                        <a:buNone/>
                        <a:tabLst/>
                        <a:defRPr/>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o superiore a 10 </a:t>
                      </a:r>
                      <a:r>
                        <a:rPr lang="it-IT" sz="1350" dirty="0" smtClean="0">
                          <a:solidFill>
                            <a:srgbClr val="002060"/>
                          </a:solidFill>
                          <a:effectLst/>
                          <a:latin typeface="DecimaWE Rg" pitchFamily="2" charset="0"/>
                        </a:rPr>
                        <a:t>unità: 20 punti </a:t>
                      </a:r>
                    </a:p>
                    <a:p>
                      <a:pPr marL="0" marR="0" indent="0" algn="just" defTabSz="914400" rtl="0" eaLnBrk="1" fontAlgn="auto" latinLnBrk="0" hangingPunct="1">
                        <a:lnSpc>
                          <a:spcPct val="115000"/>
                        </a:lnSpc>
                        <a:spcBef>
                          <a:spcPts val="0"/>
                        </a:spcBef>
                        <a:spcAft>
                          <a:spcPts val="0"/>
                        </a:spcAft>
                        <a:buClrTx/>
                        <a:buSzTx/>
                        <a:buFontTx/>
                        <a:buNone/>
                        <a:tabLst/>
                        <a:defRPr/>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o superiore a 7 unità e inferiore a 10 </a:t>
                      </a:r>
                      <a:r>
                        <a:rPr lang="it-IT" sz="1350" dirty="0" smtClean="0">
                          <a:solidFill>
                            <a:srgbClr val="002060"/>
                          </a:solidFill>
                          <a:effectLst/>
                          <a:latin typeface="DecimaWE Rg" pitchFamily="2" charset="0"/>
                        </a:rPr>
                        <a:t>unità: 15 punti </a:t>
                      </a:r>
                    </a:p>
                    <a:p>
                      <a:pPr algn="just">
                        <a:lnSpc>
                          <a:spcPct val="115000"/>
                        </a:lnSpc>
                        <a:spcAft>
                          <a:spcPts val="0"/>
                        </a:spcAft>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o superiore a 5 unità e inferiore a 7 </a:t>
                      </a:r>
                      <a:r>
                        <a:rPr lang="it-IT" sz="1350" dirty="0" smtClean="0">
                          <a:solidFill>
                            <a:srgbClr val="002060"/>
                          </a:solidFill>
                          <a:effectLst/>
                          <a:latin typeface="DecimaWE Rg" pitchFamily="2" charset="0"/>
                        </a:rPr>
                        <a:t>unità: 10 punti</a:t>
                      </a:r>
                    </a:p>
                    <a:p>
                      <a:pPr algn="just">
                        <a:lnSpc>
                          <a:spcPct val="115000"/>
                        </a:lnSpc>
                        <a:spcAft>
                          <a:spcPts val="0"/>
                        </a:spcAft>
                      </a:pPr>
                      <a:r>
                        <a:rPr lang="it-IT" sz="1350" dirty="0" smtClean="0">
                          <a:solidFill>
                            <a:srgbClr val="002060"/>
                          </a:solidFill>
                          <a:effectLst/>
                          <a:latin typeface="DecimaWE Rg" pitchFamily="2" charset="0"/>
                        </a:rPr>
                        <a:t>-pari </a:t>
                      </a:r>
                      <a:r>
                        <a:rPr lang="it-IT" sz="1350" dirty="0">
                          <a:solidFill>
                            <a:srgbClr val="002060"/>
                          </a:solidFill>
                          <a:effectLst/>
                          <a:latin typeface="DecimaWE Rg" pitchFamily="2" charset="0"/>
                        </a:rPr>
                        <a:t>o superiore a 2 unità e inferiore a 5 </a:t>
                      </a:r>
                      <a:r>
                        <a:rPr lang="it-IT" sz="1350" dirty="0" smtClean="0">
                          <a:solidFill>
                            <a:srgbClr val="002060"/>
                          </a:solidFill>
                          <a:effectLst/>
                          <a:latin typeface="DecimaWE Rg" pitchFamily="2" charset="0"/>
                        </a:rPr>
                        <a:t>unità: 5 punti</a:t>
                      </a:r>
                    </a:p>
                  </a:txBody>
                  <a:tcPr marL="14095" marR="14095"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433242108"/>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3978116" y="458669"/>
            <a:ext cx="450923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Criteri di valutazione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2570306608"/>
              </p:ext>
            </p:extLst>
          </p:nvPr>
        </p:nvGraphicFramePr>
        <p:xfrm>
          <a:off x="395536" y="1412776"/>
          <a:ext cx="8352928" cy="3943350"/>
        </p:xfrm>
        <a:graphic>
          <a:graphicData uri="http://schemas.openxmlformats.org/drawingml/2006/table">
            <a:tbl>
              <a:tblPr firstRow="1" firstCol="1" bandRow="1" bandCol="1">
                <a:tableStyleId>{5C22544A-7EE6-4342-B048-85BDC9FD1C3A}</a:tableStyleId>
              </a:tblPr>
              <a:tblGrid>
                <a:gridCol w="1512168"/>
                <a:gridCol w="5904656"/>
                <a:gridCol w="936104"/>
              </a:tblGrid>
              <a:tr h="36020">
                <a:tc>
                  <a:txBody>
                    <a:bodyPr/>
                    <a:lstStyle/>
                    <a:p>
                      <a:pPr algn="just">
                        <a:lnSpc>
                          <a:spcPct val="115000"/>
                        </a:lnSpc>
                        <a:spcAft>
                          <a:spcPts val="0"/>
                        </a:spcAft>
                      </a:pPr>
                      <a:r>
                        <a:rPr lang="it-IT" sz="1500" dirty="0" smtClean="0">
                          <a:effectLst/>
                          <a:latin typeface="DecimaWE Rg" pitchFamily="2" charset="0"/>
                        </a:rPr>
                        <a:t>Criterio</a:t>
                      </a:r>
                      <a:endParaRPr lang="it-IT" sz="15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dirty="0">
                          <a:effectLst/>
                          <a:latin typeface="DecimaWE Rg" pitchFamily="2" charset="0"/>
                        </a:rPr>
                        <a:t>Descrizione applicazione criterio</a:t>
                      </a:r>
                      <a:endParaRPr lang="it-IT" sz="15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dirty="0">
                          <a:effectLst/>
                          <a:latin typeface="DecimaWE Rg" pitchFamily="2" charset="0"/>
                        </a:rPr>
                        <a:t> </a:t>
                      </a:r>
                      <a:r>
                        <a:rPr lang="it-IT" sz="1500" dirty="0" smtClean="0">
                          <a:effectLst/>
                          <a:latin typeface="DecimaWE Rg" pitchFamily="2" charset="0"/>
                        </a:rPr>
                        <a:t>Punteggio</a:t>
                      </a:r>
                      <a:endParaRPr lang="it-IT" sz="1500" dirty="0">
                        <a:effectLst/>
                        <a:latin typeface="DecimaWE Rg" pitchFamily="2" charset="0"/>
                        <a:ea typeface="Times New Roman"/>
                        <a:cs typeface="Times New Roman"/>
                      </a:endParaRPr>
                    </a:p>
                  </a:txBody>
                  <a:tcPr marL="14095" marR="14095" marT="0" marB="0"/>
                </a:tc>
              </a:tr>
              <a:tr h="72039">
                <a:tc>
                  <a:txBody>
                    <a:bodyPr/>
                    <a:lstStyle/>
                    <a:p>
                      <a:pPr algn="just">
                        <a:lnSpc>
                          <a:spcPct val="115000"/>
                        </a:lnSpc>
                        <a:spcAft>
                          <a:spcPts val="0"/>
                        </a:spcAft>
                      </a:pPr>
                      <a:r>
                        <a:rPr lang="it-IT" sz="1500" dirty="0">
                          <a:solidFill>
                            <a:srgbClr val="002060"/>
                          </a:solidFill>
                          <a:effectLst/>
                          <a:latin typeface="DecimaWE Rg" pitchFamily="2" charset="0"/>
                        </a:rPr>
                        <a:t>7. Imprenditoria femminile</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Progetto presentato da impresa femminile ai sensi dell’articolo 2, comma 1, lettera h), del Bando</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4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72039">
                <a:tc>
                  <a:txBody>
                    <a:bodyPr/>
                    <a:lstStyle/>
                    <a:p>
                      <a:pPr algn="just">
                        <a:lnSpc>
                          <a:spcPct val="115000"/>
                        </a:lnSpc>
                        <a:spcAft>
                          <a:spcPts val="0"/>
                        </a:spcAft>
                      </a:pPr>
                      <a:r>
                        <a:rPr lang="it-IT" sz="1500">
                          <a:solidFill>
                            <a:srgbClr val="002060"/>
                          </a:solidFill>
                          <a:effectLst/>
                          <a:latin typeface="DecimaWE Rg" pitchFamily="2" charset="0"/>
                        </a:rPr>
                        <a:t>8. Imprenditoria giovanile</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Progetto presentato da impresa giovanile ai sensi dell’articolo 2, comma 1, lettere i) e l), del Bando</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4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72039">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500" kern="1200" dirty="0" smtClean="0">
                          <a:solidFill>
                            <a:srgbClr val="002060"/>
                          </a:solidFill>
                          <a:effectLst/>
                          <a:latin typeface="DecimaWE Rg" pitchFamily="2" charset="0"/>
                          <a:ea typeface="+mn-ea"/>
                          <a:cs typeface="+mn-cs"/>
                        </a:rPr>
                        <a:t>9. Investimento realizzato in aree di svantaggio socio-economico </a:t>
                      </a:r>
                    </a:p>
                  </a:txBody>
                  <a:tcPr marL="14095" marR="14095" marT="0" marB="0">
                    <a:solidFill>
                      <a:schemeClr val="accent1">
                        <a:lumMod val="40000"/>
                        <a:lumOff val="60000"/>
                      </a:schemeClr>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500" kern="1200" dirty="0" smtClean="0">
                          <a:solidFill>
                            <a:srgbClr val="002060"/>
                          </a:solidFill>
                          <a:effectLst/>
                          <a:latin typeface="DecimaWE Rg" pitchFamily="2" charset="0"/>
                          <a:ea typeface="+mn-ea"/>
                          <a:cs typeface="+mn-cs"/>
                        </a:rPr>
                        <a:t>Il progetto di investimento è realizzato nel territorio di uno dei Comuni rientranti nelle aree territoriali colpite da crisi diffusa indicati nell’Allegato 7</a:t>
                      </a:r>
                    </a:p>
                    <a:p>
                      <a:pPr algn="just">
                        <a:lnSpc>
                          <a:spcPct val="115000"/>
                        </a:lnSpc>
                        <a:spcAft>
                          <a:spcPts val="0"/>
                        </a:spcAft>
                      </a:pP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500" kern="1200" dirty="0" smtClean="0">
                          <a:solidFill>
                            <a:srgbClr val="002060"/>
                          </a:solidFill>
                          <a:effectLst/>
                          <a:latin typeface="DecimaWE Rg" pitchFamily="2" charset="0"/>
                          <a:ea typeface="+mn-ea"/>
                          <a:cs typeface="+mn-cs"/>
                        </a:rPr>
                        <a:t>4 punti</a:t>
                      </a:r>
                    </a:p>
                    <a:p>
                      <a:pPr algn="just">
                        <a:lnSpc>
                          <a:spcPct val="115000"/>
                        </a:lnSpc>
                        <a:spcAft>
                          <a:spcPts val="0"/>
                        </a:spcAft>
                      </a:pP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r h="72039">
                <a:tc>
                  <a:txBody>
                    <a:bodyPr/>
                    <a:lstStyle/>
                    <a:p>
                      <a:pPr algn="just">
                        <a:lnSpc>
                          <a:spcPct val="115000"/>
                        </a:lnSpc>
                        <a:spcAft>
                          <a:spcPts val="0"/>
                        </a:spcAft>
                      </a:pPr>
                      <a:r>
                        <a:rPr lang="it-IT" sz="1500" dirty="0">
                          <a:solidFill>
                            <a:srgbClr val="002060"/>
                          </a:solidFill>
                          <a:effectLst/>
                          <a:latin typeface="DecimaWE Rg" pitchFamily="2" charset="0"/>
                        </a:rPr>
                        <a:t>10. Partecipazione dell’impresa a reti d’impresa</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a:solidFill>
                            <a:srgbClr val="002060"/>
                          </a:solidFill>
                          <a:effectLst/>
                          <a:latin typeface="DecimaWE Rg" pitchFamily="2" charset="0"/>
                        </a:rPr>
                        <a:t>Il progetto di investimento è realizzato da imprese che aderiscono ad uno o più contratti di rete regolarmente iscritti nel Registro delle imprese</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3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r h="72039">
                <a:tc>
                  <a:txBody>
                    <a:bodyPr/>
                    <a:lstStyle/>
                    <a:p>
                      <a:pPr algn="just">
                        <a:lnSpc>
                          <a:spcPct val="115000"/>
                        </a:lnSpc>
                        <a:spcAft>
                          <a:spcPts val="0"/>
                        </a:spcAft>
                      </a:pPr>
                      <a:r>
                        <a:rPr lang="it-IT" sz="1500">
                          <a:solidFill>
                            <a:srgbClr val="002060"/>
                          </a:solidFill>
                          <a:effectLst/>
                          <a:latin typeface="DecimaWE Rg" pitchFamily="2" charset="0"/>
                        </a:rPr>
                        <a:t>11. Rating di legalità</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a:solidFill>
                            <a:srgbClr val="002060"/>
                          </a:solidFill>
                          <a:effectLst/>
                          <a:latin typeface="DecimaWE Rg" pitchFamily="2" charset="0"/>
                        </a:rPr>
                        <a:t>Il progetto di investimento è presentato e realizzato da un’impresa che è in possesso del rating attribuito ai sensi dell’art. 5-ter del decreto legge n. 1/2012 e successive modifiche</a:t>
                      </a:r>
                      <a:endParaRPr lang="it-IT" sz="150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c>
                  <a:txBody>
                    <a:bodyPr/>
                    <a:lstStyle/>
                    <a:p>
                      <a:pPr algn="just">
                        <a:lnSpc>
                          <a:spcPct val="115000"/>
                        </a:lnSpc>
                        <a:spcAft>
                          <a:spcPts val="0"/>
                        </a:spcAft>
                      </a:pPr>
                      <a:r>
                        <a:rPr lang="it-IT" sz="1500" dirty="0">
                          <a:solidFill>
                            <a:srgbClr val="002060"/>
                          </a:solidFill>
                          <a:effectLst/>
                          <a:latin typeface="DecimaWE Rg" pitchFamily="2" charset="0"/>
                        </a:rPr>
                        <a:t>2 punti</a:t>
                      </a:r>
                      <a:endParaRPr lang="it-IT" sz="1500" dirty="0">
                        <a:solidFill>
                          <a:srgbClr val="002060"/>
                        </a:solidFill>
                        <a:effectLst/>
                        <a:latin typeface="DecimaWE Rg" pitchFamily="2" charset="0"/>
                        <a:ea typeface="Times New Roman"/>
                        <a:cs typeface="Times New Roman"/>
                      </a:endParaRPr>
                    </a:p>
                  </a:txBody>
                  <a:tcPr marL="14095" marR="14095" marT="0" marB="0">
                    <a:solidFill>
                      <a:schemeClr val="accent1">
                        <a:lumMod val="40000"/>
                        <a:lumOff val="60000"/>
                      </a:schemeClr>
                    </a:solidFill>
                  </a:tcPr>
                </a:tc>
              </a:tr>
            </a:tbl>
          </a:graphicData>
        </a:graphic>
      </p:graphicFrame>
    </p:spTree>
    <p:extLst>
      <p:ext uri="{BB962C8B-B14F-4D97-AF65-F5344CB8AC3E}">
        <p14:creationId xmlns:p14="http://schemas.microsoft.com/office/powerpoint/2010/main" val="2687324951"/>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3978116" y="458669"/>
            <a:ext cx="4509235"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Criteri di valutazione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1832066501"/>
              </p:ext>
            </p:extLst>
          </p:nvPr>
        </p:nvGraphicFramePr>
        <p:xfrm>
          <a:off x="395536" y="1412776"/>
          <a:ext cx="8352928" cy="4495419"/>
        </p:xfrm>
        <a:graphic>
          <a:graphicData uri="http://schemas.openxmlformats.org/drawingml/2006/table">
            <a:tbl>
              <a:tblPr firstRow="1" firstCol="1" bandRow="1" bandCol="1">
                <a:tableStyleId>{5C22544A-7EE6-4342-B048-85BDC9FD1C3A}</a:tableStyleId>
              </a:tblPr>
              <a:tblGrid>
                <a:gridCol w="1440160"/>
                <a:gridCol w="5976664"/>
                <a:gridCol w="936104"/>
              </a:tblGrid>
              <a:tr h="36020">
                <a:tc>
                  <a:txBody>
                    <a:bodyPr/>
                    <a:lstStyle/>
                    <a:p>
                      <a:pPr algn="just">
                        <a:lnSpc>
                          <a:spcPct val="115000"/>
                        </a:lnSpc>
                        <a:spcAft>
                          <a:spcPts val="0"/>
                        </a:spcAft>
                      </a:pPr>
                      <a:r>
                        <a:rPr lang="it-IT" sz="1500" dirty="0">
                          <a:effectLst/>
                          <a:latin typeface="DecimaWE Rg" pitchFamily="2" charset="0"/>
                        </a:rPr>
                        <a:t>            Criterio</a:t>
                      </a:r>
                      <a:endParaRPr lang="it-IT" sz="15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dirty="0">
                          <a:effectLst/>
                          <a:latin typeface="DecimaWE Rg" pitchFamily="2" charset="0"/>
                        </a:rPr>
                        <a:t>Descrizione applicazione criterio</a:t>
                      </a:r>
                      <a:endParaRPr lang="it-IT" sz="1500" dirty="0">
                        <a:effectLst/>
                        <a:latin typeface="DecimaWE Rg" pitchFamily="2" charset="0"/>
                        <a:ea typeface="Times New Roman"/>
                        <a:cs typeface="Times New Roman"/>
                      </a:endParaRPr>
                    </a:p>
                  </a:txBody>
                  <a:tcPr marL="14095" marR="14095" marT="0" marB="0"/>
                </a:tc>
                <a:tc>
                  <a:txBody>
                    <a:bodyPr/>
                    <a:lstStyle/>
                    <a:p>
                      <a:pPr algn="just">
                        <a:lnSpc>
                          <a:spcPct val="115000"/>
                        </a:lnSpc>
                        <a:spcAft>
                          <a:spcPts val="0"/>
                        </a:spcAft>
                      </a:pPr>
                      <a:r>
                        <a:rPr lang="it-IT" sz="1500" dirty="0">
                          <a:effectLst/>
                          <a:latin typeface="DecimaWE Rg" pitchFamily="2" charset="0"/>
                        </a:rPr>
                        <a:t> </a:t>
                      </a:r>
                      <a:r>
                        <a:rPr lang="it-IT" sz="1500" dirty="0" smtClean="0">
                          <a:effectLst/>
                          <a:latin typeface="DecimaWE Rg" pitchFamily="2" charset="0"/>
                        </a:rPr>
                        <a:t>Punteggio</a:t>
                      </a:r>
                      <a:endParaRPr lang="it-IT" sz="1500" dirty="0">
                        <a:effectLst/>
                        <a:latin typeface="DecimaWE Rg" pitchFamily="2" charset="0"/>
                        <a:ea typeface="Times New Roman"/>
                        <a:cs typeface="Times New Roman"/>
                      </a:endParaRPr>
                    </a:p>
                  </a:txBody>
                  <a:tcPr marL="14095" marR="14095" marT="0" marB="0"/>
                </a:tc>
              </a:tr>
              <a:tr h="1440782">
                <a:tc>
                  <a:txBody>
                    <a:bodyPr/>
                    <a:lstStyle/>
                    <a:p>
                      <a:pPr algn="just">
                        <a:lnSpc>
                          <a:spcPct val="115000"/>
                        </a:lnSpc>
                        <a:spcAft>
                          <a:spcPts val="0"/>
                        </a:spcAft>
                      </a:pPr>
                      <a:r>
                        <a:rPr lang="it-IT" sz="1400" dirty="0">
                          <a:solidFill>
                            <a:srgbClr val="002060"/>
                          </a:solidFill>
                          <a:effectLst/>
                          <a:latin typeface="DecimaWE Rg" pitchFamily="2" charset="0"/>
                        </a:rPr>
                        <a:t>12. Interventi realizzati nell’ambito di iniziative imprenditoriali che abbiano riattivato o dato continuità ad attività produttive rilevanti sul territorio regionale garantendo una significativa tutela anche parziale dei livelli occupazionali</a:t>
                      </a:r>
                      <a:endParaRPr lang="it-IT" sz="140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150" dirty="0" smtClean="0">
                          <a:solidFill>
                            <a:srgbClr val="002060"/>
                          </a:solidFill>
                          <a:effectLst/>
                          <a:latin typeface="DecimaWE Rg" pitchFamily="2" charset="0"/>
                        </a:rPr>
                        <a:t>1) L’impresa </a:t>
                      </a:r>
                      <a:r>
                        <a:rPr lang="it-IT" sz="1150" dirty="0">
                          <a:solidFill>
                            <a:srgbClr val="002060"/>
                          </a:solidFill>
                          <a:effectLst/>
                          <a:latin typeface="DecimaWE Rg" pitchFamily="2" charset="0"/>
                        </a:rPr>
                        <a:t>richiedente:</a:t>
                      </a:r>
                    </a:p>
                    <a:p>
                      <a:pPr algn="just">
                        <a:lnSpc>
                          <a:spcPct val="115000"/>
                        </a:lnSpc>
                        <a:spcAft>
                          <a:spcPts val="0"/>
                        </a:spcAft>
                      </a:pPr>
                      <a:r>
                        <a:rPr lang="it-IT" sz="1150" dirty="0">
                          <a:solidFill>
                            <a:srgbClr val="002060"/>
                          </a:solidFill>
                          <a:effectLst/>
                          <a:latin typeface="DecimaWE Rg" pitchFamily="2" charset="0"/>
                        </a:rPr>
                        <a:t>a) ha acquisito nel triennio precedente alla data di presentazione della domanda l’azienda cui è riferito il progetto di investimento;</a:t>
                      </a:r>
                    </a:p>
                    <a:p>
                      <a:pPr algn="just">
                        <a:lnSpc>
                          <a:spcPct val="115000"/>
                        </a:lnSpc>
                        <a:spcAft>
                          <a:spcPts val="0"/>
                        </a:spcAft>
                      </a:pPr>
                      <a:r>
                        <a:rPr lang="it-IT" sz="1150" dirty="0">
                          <a:solidFill>
                            <a:srgbClr val="002060"/>
                          </a:solidFill>
                          <a:effectLst/>
                          <a:latin typeface="DecimaWE Rg" pitchFamily="2" charset="0"/>
                        </a:rPr>
                        <a:t>b) tale azienda, prima dell’acquisizione da parte dell’impresa richiedente, è stata interessata, nel corso del triennio precedente alla data di presentazione della domanda, da stato di liquidazione o di cessazione dell’attività o di assoggettamento a procedure concorsuali;</a:t>
                      </a:r>
                    </a:p>
                    <a:p>
                      <a:pPr algn="just">
                        <a:lnSpc>
                          <a:spcPct val="115000"/>
                        </a:lnSpc>
                        <a:spcAft>
                          <a:spcPts val="0"/>
                        </a:spcAft>
                      </a:pPr>
                      <a:r>
                        <a:rPr lang="it-IT" sz="1150" dirty="0">
                          <a:solidFill>
                            <a:srgbClr val="002060"/>
                          </a:solidFill>
                          <a:effectLst/>
                          <a:latin typeface="DecimaWE Rg" pitchFamily="2" charset="0"/>
                        </a:rPr>
                        <a:t>c) alla data di presentazione della domanda il livello occupazionale in tale azienda è non inferiore a 10 unità e almeno pari al 70 per cento di quello sussistente alla data precedente a quella in cui si è verificato il primo degli stati citati alla lettera b);</a:t>
                      </a:r>
                    </a:p>
                    <a:p>
                      <a:pPr algn="just">
                        <a:lnSpc>
                          <a:spcPct val="115000"/>
                        </a:lnSpc>
                        <a:spcAft>
                          <a:spcPts val="0"/>
                        </a:spcAft>
                      </a:pPr>
                      <a:r>
                        <a:rPr lang="it-IT" sz="1150" dirty="0">
                          <a:solidFill>
                            <a:srgbClr val="002060"/>
                          </a:solidFill>
                          <a:effectLst/>
                          <a:latin typeface="DecimaWE Rg" pitchFamily="2" charset="0"/>
                        </a:rPr>
                        <a:t> </a:t>
                      </a:r>
                      <a:endParaRPr lang="it-IT" sz="1150" dirty="0" smtClean="0">
                        <a:solidFill>
                          <a:srgbClr val="002060"/>
                        </a:solidFill>
                        <a:effectLst/>
                        <a:latin typeface="DecimaWE Rg" pitchFamily="2" charset="0"/>
                      </a:endParaRPr>
                    </a:p>
                    <a:p>
                      <a:pPr algn="just">
                        <a:lnSpc>
                          <a:spcPct val="115000"/>
                        </a:lnSpc>
                        <a:spcAft>
                          <a:spcPts val="0"/>
                        </a:spcAft>
                      </a:pPr>
                      <a:r>
                        <a:rPr lang="it-IT" sz="1150" dirty="0" smtClean="0">
                          <a:solidFill>
                            <a:srgbClr val="002060"/>
                          </a:solidFill>
                          <a:effectLst/>
                          <a:latin typeface="DecimaWE Rg" pitchFamily="2" charset="0"/>
                        </a:rPr>
                        <a:t>oppure</a:t>
                      </a:r>
                      <a:endParaRPr lang="it-IT" sz="1150" dirty="0">
                        <a:solidFill>
                          <a:srgbClr val="002060"/>
                        </a:solidFill>
                        <a:effectLst/>
                        <a:latin typeface="DecimaWE Rg" pitchFamily="2" charset="0"/>
                      </a:endParaRPr>
                    </a:p>
                    <a:p>
                      <a:pPr algn="just">
                        <a:lnSpc>
                          <a:spcPct val="115000"/>
                        </a:lnSpc>
                        <a:spcAft>
                          <a:spcPts val="0"/>
                        </a:spcAft>
                      </a:pPr>
                      <a:r>
                        <a:rPr lang="it-IT" sz="1150" dirty="0">
                          <a:solidFill>
                            <a:srgbClr val="002060"/>
                          </a:solidFill>
                          <a:effectLst/>
                          <a:latin typeface="DecimaWE Rg" pitchFamily="2" charset="0"/>
                        </a:rPr>
                        <a:t> </a:t>
                      </a:r>
                      <a:r>
                        <a:rPr lang="it-IT" sz="1150" dirty="0" smtClean="0">
                          <a:solidFill>
                            <a:srgbClr val="002060"/>
                          </a:solidFill>
                          <a:effectLst/>
                          <a:latin typeface="DecimaWE Rg" pitchFamily="2" charset="0"/>
                        </a:rPr>
                        <a:t>2</a:t>
                      </a:r>
                      <a:r>
                        <a:rPr lang="it-IT" sz="1150" dirty="0">
                          <a:solidFill>
                            <a:srgbClr val="002060"/>
                          </a:solidFill>
                          <a:effectLst/>
                          <a:latin typeface="DecimaWE Rg" pitchFamily="2" charset="0"/>
                        </a:rPr>
                        <a:t>) </a:t>
                      </a:r>
                      <a:r>
                        <a:rPr lang="it-IT" sz="1150" dirty="0" smtClean="0">
                          <a:solidFill>
                            <a:srgbClr val="002060"/>
                          </a:solidFill>
                          <a:effectLst/>
                          <a:latin typeface="DecimaWE Rg" pitchFamily="2" charset="0"/>
                        </a:rPr>
                        <a:t>L’impresa </a:t>
                      </a:r>
                      <a:r>
                        <a:rPr lang="it-IT" sz="1150" dirty="0">
                          <a:solidFill>
                            <a:srgbClr val="002060"/>
                          </a:solidFill>
                          <a:effectLst/>
                          <a:latin typeface="DecimaWE Rg" pitchFamily="2" charset="0"/>
                        </a:rPr>
                        <a:t>richiedente:</a:t>
                      </a:r>
                    </a:p>
                    <a:p>
                      <a:pPr algn="just">
                        <a:lnSpc>
                          <a:spcPct val="115000"/>
                        </a:lnSpc>
                        <a:spcAft>
                          <a:spcPts val="0"/>
                        </a:spcAft>
                      </a:pPr>
                      <a:r>
                        <a:rPr lang="it-IT" sz="1150" dirty="0">
                          <a:solidFill>
                            <a:srgbClr val="002060"/>
                          </a:solidFill>
                          <a:effectLst/>
                          <a:latin typeface="DecimaWE Rg" pitchFamily="2" charset="0"/>
                        </a:rPr>
                        <a:t>a) ha acquisito nel triennio precedente alla data di presentazione della domanda l’azienda cui è riferito il progetto di investimento;</a:t>
                      </a:r>
                    </a:p>
                    <a:p>
                      <a:pPr algn="just">
                        <a:lnSpc>
                          <a:spcPct val="115000"/>
                        </a:lnSpc>
                        <a:spcAft>
                          <a:spcPts val="0"/>
                        </a:spcAft>
                      </a:pPr>
                      <a:r>
                        <a:rPr lang="it-IT" sz="1150" dirty="0">
                          <a:solidFill>
                            <a:srgbClr val="002060"/>
                          </a:solidFill>
                          <a:effectLst/>
                          <a:latin typeface="DecimaWE Rg" pitchFamily="2" charset="0"/>
                        </a:rPr>
                        <a:t>b) tale azienda, prima dell’acquisizione da parte dell’impresa richiedente, è stata interessata, nel corso del triennio precedente alla data di presentazione della domanda, da sospensioni o riduzioni dell’orario di lavoro del personale nella stessa impiegato di almeno il 20% con ricorso agli ammortizzatori sociali;</a:t>
                      </a:r>
                    </a:p>
                    <a:p>
                      <a:pPr algn="just">
                        <a:lnSpc>
                          <a:spcPct val="115000"/>
                        </a:lnSpc>
                        <a:spcAft>
                          <a:spcPts val="0"/>
                        </a:spcAft>
                      </a:pPr>
                      <a:r>
                        <a:rPr lang="it-IT" sz="1150" dirty="0">
                          <a:solidFill>
                            <a:srgbClr val="002060"/>
                          </a:solidFill>
                          <a:effectLst/>
                          <a:latin typeface="DecimaWE Rg" pitchFamily="2" charset="0"/>
                        </a:rPr>
                        <a:t>c) alla data di presentazione della domanda il livello occupazionale in tale azienda è non inferiore a 10 unità e almeno pari all’80 per cento di quello sussistente alla data precedente a quella della prima sospensione o riduzione dell’orario di lavoro del personale nella stessa impiegato con ricorso agli ammortizzatori sociali, verificatasi nel triennio precedente alla data di presentazione della </a:t>
                      </a:r>
                      <a:r>
                        <a:rPr lang="it-IT" sz="1150" dirty="0" smtClean="0">
                          <a:solidFill>
                            <a:srgbClr val="002060"/>
                          </a:solidFill>
                          <a:effectLst/>
                          <a:latin typeface="DecimaWE Rg" pitchFamily="2" charset="0"/>
                        </a:rPr>
                        <a:t>domanda.</a:t>
                      </a:r>
                      <a:endParaRPr lang="it-IT" sz="115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c>
                  <a:txBody>
                    <a:bodyPr/>
                    <a:lstStyle/>
                    <a:p>
                      <a:pPr algn="just">
                        <a:lnSpc>
                          <a:spcPct val="115000"/>
                        </a:lnSpc>
                        <a:spcAft>
                          <a:spcPts val="0"/>
                        </a:spcAft>
                      </a:pPr>
                      <a:r>
                        <a:rPr lang="it-IT" sz="1350" dirty="0">
                          <a:solidFill>
                            <a:srgbClr val="002060"/>
                          </a:solidFill>
                          <a:effectLst/>
                          <a:latin typeface="DecimaWE Rg" pitchFamily="2" charset="0"/>
                        </a:rPr>
                        <a:t>7 punti</a:t>
                      </a:r>
                      <a:endParaRPr lang="it-IT" sz="1350" dirty="0">
                        <a:solidFill>
                          <a:srgbClr val="002060"/>
                        </a:solidFill>
                        <a:effectLst/>
                        <a:latin typeface="DecimaWE Rg" pitchFamily="2" charset="0"/>
                        <a:ea typeface="Times New Roman"/>
                        <a:cs typeface="Times New Roman"/>
                      </a:endParaRPr>
                    </a:p>
                  </a:txBody>
                  <a:tcPr marL="14095" marR="14095"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3344331509"/>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419872" y="540011"/>
            <a:ext cx="5007303" cy="461665"/>
          </a:xfrm>
        </p:spPr>
        <p:txBody>
          <a:bodyPr/>
          <a:lstStyle/>
          <a:p>
            <a:pPr algn="r"/>
            <a:r>
              <a:rPr lang="it-IT" sz="2800" i="0" dirty="0" smtClean="0">
                <a:solidFill>
                  <a:srgbClr val="002060"/>
                </a:solidFill>
                <a:latin typeface="DecimaWE Rg" panose="02000000000000000000" pitchFamily="2" charset="0"/>
              </a:rPr>
              <a:t>Aree colpite da crisi diffusa</a:t>
            </a:r>
            <a:endParaRPr lang="it-IT" sz="2800" dirty="0">
              <a:solidFill>
                <a:srgbClr val="002060"/>
              </a:solidFill>
            </a:endParaRPr>
          </a:p>
        </p:txBody>
      </p:sp>
      <p:cxnSp>
        <p:nvCxnSpPr>
          <p:cNvPr id="6"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ttangolo 2"/>
          <p:cNvSpPr/>
          <p:nvPr/>
        </p:nvSpPr>
        <p:spPr>
          <a:xfrm>
            <a:off x="385407" y="1412776"/>
            <a:ext cx="3168352" cy="4538294"/>
          </a:xfrm>
          <a:prstGeom prst="rect">
            <a:avLst/>
          </a:prstGeom>
        </p:spPr>
        <p:txBody>
          <a:bodyPr wrap="square">
            <a:spAutoFit/>
          </a:bodyPr>
          <a:lstStyle/>
          <a:p>
            <a:pPr algn="just">
              <a:lnSpc>
                <a:spcPct val="115000"/>
              </a:lnSpc>
              <a:spcAft>
                <a:spcPts val="0"/>
              </a:spcAft>
            </a:pPr>
            <a:r>
              <a:rPr lang="it-IT" sz="1200" u="sng" dirty="0">
                <a:solidFill>
                  <a:srgbClr val="002060"/>
                </a:solidFill>
                <a:latin typeface="DecimaWE Rg" pitchFamily="2" charset="0"/>
              </a:rPr>
              <a:t>Provincia di Pordenone</a:t>
            </a:r>
            <a:r>
              <a:rPr lang="it-IT" sz="1200" dirty="0">
                <a:solidFill>
                  <a:srgbClr val="002060"/>
                </a:solidFill>
                <a:latin typeface="DecimaWE Rg" pitchFamily="2" charset="0"/>
              </a:rPr>
              <a:t>: Brugnera, Fontanafredda, Pasiano di Pordenone, Porcia, Prata di Pordenone, Pravisdomini, Azzano Decimo, Budoia, Caneva, Chions, Polcenigo, Sacile, Pordenone, Roveredo in Piano, San Quirino, Cordenons, Zoppola, Fiume Veneto, San Vito al Tagliamento</a:t>
            </a:r>
          </a:p>
          <a:p>
            <a:pPr algn="just">
              <a:lnSpc>
                <a:spcPct val="115000"/>
              </a:lnSpc>
              <a:spcAft>
                <a:spcPts val="0"/>
              </a:spcAft>
            </a:pPr>
            <a:endParaRPr lang="it-IT" sz="1200" dirty="0">
              <a:solidFill>
                <a:srgbClr val="002060"/>
              </a:solidFill>
              <a:latin typeface="DecimaWE Rg" pitchFamily="2" charset="0"/>
            </a:endParaRPr>
          </a:p>
          <a:p>
            <a:pPr algn="just">
              <a:lnSpc>
                <a:spcPct val="115000"/>
              </a:lnSpc>
              <a:spcAft>
                <a:spcPts val="0"/>
              </a:spcAft>
            </a:pPr>
            <a:r>
              <a:rPr lang="it-IT" sz="1200" u="sng" dirty="0">
                <a:solidFill>
                  <a:srgbClr val="002060"/>
                </a:solidFill>
                <a:latin typeface="DecimaWE Rg" pitchFamily="2" charset="0"/>
              </a:rPr>
              <a:t>Provincia di Udine</a:t>
            </a:r>
            <a:r>
              <a:rPr lang="it-IT" sz="1200" dirty="0">
                <a:solidFill>
                  <a:srgbClr val="002060"/>
                </a:solidFill>
                <a:latin typeface="DecimaWE Rg" pitchFamily="2" charset="0"/>
              </a:rPr>
              <a:t>: Aiello del Friuli, Bagnaria Arsa, Buttrio, Chiopris-Viscone, Corno di Rosazzo, Manzano, Pavia di Udine, San Giorgio di Nogaro, San Giovanni al Natisone, San Vito al Torre, Torviscosa, Moimacco, Premariacco, Trivignano Udinese</a:t>
            </a:r>
          </a:p>
          <a:p>
            <a:pPr algn="just">
              <a:lnSpc>
                <a:spcPct val="115000"/>
              </a:lnSpc>
              <a:spcAft>
                <a:spcPts val="0"/>
              </a:spcAft>
            </a:pPr>
            <a:endParaRPr lang="it-IT" sz="1200" dirty="0">
              <a:solidFill>
                <a:srgbClr val="002060"/>
              </a:solidFill>
              <a:latin typeface="DecimaWE Rg" pitchFamily="2" charset="0"/>
            </a:endParaRPr>
          </a:p>
          <a:p>
            <a:pPr algn="just">
              <a:lnSpc>
                <a:spcPct val="115000"/>
              </a:lnSpc>
              <a:spcAft>
                <a:spcPts val="0"/>
              </a:spcAft>
            </a:pPr>
            <a:r>
              <a:rPr lang="it-IT" sz="1200" u="sng" dirty="0">
                <a:solidFill>
                  <a:srgbClr val="002060"/>
                </a:solidFill>
                <a:latin typeface="DecimaWE Rg" pitchFamily="2" charset="0"/>
              </a:rPr>
              <a:t>Provincia di Gorizia</a:t>
            </a:r>
            <a:r>
              <a:rPr lang="it-IT" sz="1200" dirty="0">
                <a:solidFill>
                  <a:srgbClr val="002060"/>
                </a:solidFill>
                <a:latin typeface="DecimaWE Rg" pitchFamily="2" charset="0"/>
              </a:rPr>
              <a:t>: Capriva del Friuli, Cormons, Farra d’Isonzo, Fogliano Redipuglia, Gorizia, Gradisca d’Isonzo, Grado, Monfalcone, Moraro, Mossa, Romans d’Isonzo, Ronchi dei Legionari, Sagrado, San Canzian d’Isonzo, San Lorenzo Isontino, San Pier d’Isonzo, Savogna d’Isonzo, Staranzano, Turriaco, Villesse</a:t>
            </a:r>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5896" y="1154954"/>
            <a:ext cx="5152633" cy="5386001"/>
          </a:xfrm>
          <a:prstGeom prst="rect">
            <a:avLst/>
          </a:prstGeom>
        </p:spPr>
      </p:pic>
    </p:spTree>
    <p:extLst>
      <p:ext uri="{BB962C8B-B14F-4D97-AF65-F5344CB8AC3E}">
        <p14:creationId xmlns:p14="http://schemas.microsoft.com/office/powerpoint/2010/main" val="14316465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82345" y="2348880"/>
            <a:ext cx="8300098" cy="2664296"/>
          </a:xfrm>
          <a:prstGeom prst="rect">
            <a:avLst/>
          </a:prstGeom>
          <a:noFill/>
        </p:spPr>
        <p:txBody>
          <a:bodyPr wrap="square" lIns="0" tIns="0" rIns="0" bIns="0" rtlCol="0">
            <a:noAutofit/>
          </a:bodyPr>
          <a:lstStyle/>
          <a:p>
            <a:pPr indent="-274320" algn="just">
              <a:spcAft>
                <a:spcPts val="600"/>
              </a:spcAft>
            </a:pPr>
            <a:r>
              <a:rPr lang="it-IT" sz="2200" dirty="0" smtClean="0">
                <a:solidFill>
                  <a:srgbClr val="002060"/>
                </a:solidFill>
                <a:latin typeface="DecimaWE Rg" panose="02000000000000000000" pitchFamily="2" charset="0"/>
              </a:rPr>
              <a:t>Nel caso in cui l’istruttoria della domanda comporti particolare complessità tecnica in relazione alla ammissibilità del progetto di investimento, la CCIAA competente può acquisire la valutazione tecnica del Comitato tecnico di valutazione di cui all’articolo 15 della legge regionale 26/2005</a:t>
            </a:r>
          </a:p>
          <a:p>
            <a:pPr indent="-274320" algn="just">
              <a:spcAft>
                <a:spcPts val="600"/>
              </a:spcAft>
            </a:pPr>
            <a:r>
              <a:rPr lang="it-IT" sz="2200" dirty="0" smtClean="0">
                <a:solidFill>
                  <a:srgbClr val="002060"/>
                </a:solidFill>
                <a:latin typeface="DecimaWE Rg" panose="02000000000000000000" pitchFamily="2" charset="0"/>
              </a:rPr>
              <a:t>Anche nel caso in cui l’applicazione dei criteri valutativi comporti particolare complessità tecnica, la CCIAA competente può acquisire la valutazione tecnica del Comitato tecnico di valutazione.</a:t>
            </a:r>
          </a:p>
        </p:txBody>
      </p:sp>
      <p:sp>
        <p:nvSpPr>
          <p:cNvPr id="23" name="TextBox 11"/>
          <p:cNvSpPr txBox="1"/>
          <p:nvPr/>
        </p:nvSpPr>
        <p:spPr>
          <a:xfrm>
            <a:off x="3978116" y="458669"/>
            <a:ext cx="4509236"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Comitato Tecnico</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8267"/>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6" y="1844824"/>
            <a:ext cx="8280920" cy="3960440"/>
          </a:xfrm>
          <a:prstGeom prst="rect">
            <a:avLst/>
          </a:prstGeom>
          <a:noFill/>
        </p:spPr>
        <p:txBody>
          <a:bodyPr wrap="square" lIns="0" tIns="0" rIns="0" bIns="0" rtlCol="0">
            <a:noAutofit/>
          </a:bodyPr>
          <a:lstStyle/>
          <a:p>
            <a:pPr algn="just">
              <a:spcAft>
                <a:spcPts val="600"/>
              </a:spcAft>
            </a:pPr>
            <a:r>
              <a:rPr lang="it-IT" sz="2200" b="1" dirty="0">
                <a:solidFill>
                  <a:srgbClr val="002060"/>
                </a:solidFill>
                <a:latin typeface="DecimaWE Rg" panose="02000000000000000000" pitchFamily="2" charset="0"/>
              </a:rPr>
              <a:t>Per la </a:t>
            </a:r>
            <a:r>
              <a:rPr lang="it-IT" sz="2200" b="1" dirty="0" smtClean="0">
                <a:solidFill>
                  <a:srgbClr val="002060"/>
                </a:solidFill>
                <a:latin typeface="DecimaWE Rg" panose="02000000000000000000" pitchFamily="2" charset="0"/>
              </a:rPr>
              <a:t>rendicontazione l’impresa </a:t>
            </a:r>
            <a:r>
              <a:rPr lang="it-IT" sz="2200" b="1" dirty="0">
                <a:solidFill>
                  <a:srgbClr val="002060"/>
                </a:solidFill>
                <a:latin typeface="DecimaWE Rg" panose="02000000000000000000" pitchFamily="2" charset="0"/>
              </a:rPr>
              <a:t>beneficiaria presenta, in </a:t>
            </a:r>
            <a:r>
              <a:rPr lang="it-IT" sz="2200" b="1" dirty="0" smtClean="0">
                <a:solidFill>
                  <a:srgbClr val="002060"/>
                </a:solidFill>
                <a:latin typeface="DecimaWE Rg" panose="02000000000000000000" pitchFamily="2" charset="0"/>
              </a:rPr>
              <a:t>particolare:</a:t>
            </a:r>
          </a:p>
          <a:p>
            <a:pPr algn="just">
              <a:spcAft>
                <a:spcPts val="600"/>
              </a:spcAft>
            </a:pPr>
            <a:endParaRPr lang="it-IT" sz="2200" b="1" dirty="0" smtClean="0">
              <a:solidFill>
                <a:srgbClr val="002060"/>
              </a:solidFill>
              <a:latin typeface="DecimaWE Rg" panose="02000000000000000000" pitchFamily="2" charset="0"/>
            </a:endParaRPr>
          </a:p>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relazione </a:t>
            </a:r>
            <a:r>
              <a:rPr lang="it-IT" sz="2200" dirty="0">
                <a:solidFill>
                  <a:srgbClr val="002060"/>
                </a:solidFill>
                <a:latin typeface="DecimaWE Rg" panose="02000000000000000000" pitchFamily="2" charset="0"/>
              </a:rPr>
              <a:t>sulla realizzazione del progetto contenente la descrizione degli investimenti effettuati, dei risultati conseguiti e dei tempi di </a:t>
            </a:r>
            <a:r>
              <a:rPr lang="it-IT" sz="2200" dirty="0" smtClean="0">
                <a:solidFill>
                  <a:srgbClr val="002060"/>
                </a:solidFill>
                <a:latin typeface="DecimaWE Rg" panose="02000000000000000000" pitchFamily="2" charset="0"/>
              </a:rPr>
              <a:t>attuazione;</a:t>
            </a:r>
            <a:endParaRPr lang="it-IT" sz="2200" dirty="0">
              <a:solidFill>
                <a:srgbClr val="002060"/>
              </a:solidFill>
              <a:latin typeface="DecimaWE Rg" panose="02000000000000000000" pitchFamily="2" charset="0"/>
            </a:endParaRPr>
          </a:p>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elenco </a:t>
            </a:r>
            <a:r>
              <a:rPr lang="it-IT" sz="2200" dirty="0">
                <a:solidFill>
                  <a:srgbClr val="002060"/>
                </a:solidFill>
                <a:latin typeface="DecimaWE Rg" panose="02000000000000000000" pitchFamily="2" charset="0"/>
              </a:rPr>
              <a:t>analitico dei costi sostenuti per la realizzazione del progetto ammesso all’aiuto, in coerenza con le voci di spesa definite in sede di concessione, riportante la lista delle fatture pagate e l’indicazione per ciascuna di esse di numero, data di emissione, descrizione della spesa, denominazione del fornitore, data di pagamento, importo al netto di IVA e importo dell’IVA e i dati relativi ad altri eventuali aiuti pubblici ottenuti a valere sui costi di cui alla fattura;</a:t>
            </a:r>
          </a:p>
        </p:txBody>
      </p:sp>
      <p:sp>
        <p:nvSpPr>
          <p:cNvPr id="23" name="TextBox 11"/>
          <p:cNvSpPr txBox="1"/>
          <p:nvPr/>
        </p:nvSpPr>
        <p:spPr>
          <a:xfrm>
            <a:off x="4283970" y="487125"/>
            <a:ext cx="4203382"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Rendicontazione</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412821"/>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204864"/>
            <a:ext cx="8280920" cy="3024336"/>
          </a:xfrm>
          <a:prstGeom prst="rect">
            <a:avLst/>
          </a:prstGeom>
          <a:noFill/>
        </p:spPr>
        <p:txBody>
          <a:bodyPr wrap="square" lIns="0" tIns="0" rIns="0" bIns="0" rtlCol="0">
            <a:noAutofit/>
          </a:bodyPr>
          <a:lstStyle/>
          <a:p>
            <a:pPr algn="just">
              <a:spcAft>
                <a:spcPts val="600"/>
              </a:spcAft>
            </a:pPr>
            <a:r>
              <a:rPr lang="it-IT" sz="2200" dirty="0" smtClean="0">
                <a:solidFill>
                  <a:srgbClr val="002060"/>
                </a:solidFill>
                <a:latin typeface="DecimaWE Rg" panose="02000000000000000000" pitchFamily="2" charset="0"/>
              </a:rPr>
              <a:t>Possono </a:t>
            </a:r>
            <a:r>
              <a:rPr lang="it-IT" sz="2200" dirty="0">
                <a:solidFill>
                  <a:srgbClr val="002060"/>
                </a:solidFill>
                <a:latin typeface="DecimaWE Rg" panose="02000000000000000000" pitchFamily="2" charset="0"/>
              </a:rPr>
              <a:t>presentare domanda di aiuto anche le </a:t>
            </a:r>
            <a:r>
              <a:rPr lang="it-IT" sz="2200" dirty="0" err="1" smtClean="0">
                <a:solidFill>
                  <a:srgbClr val="002060"/>
                </a:solidFill>
                <a:latin typeface="DecimaWE Rg" panose="02000000000000000000" pitchFamily="2" charset="0"/>
              </a:rPr>
              <a:t>PMI</a:t>
            </a:r>
            <a:r>
              <a:rPr lang="it-IT" sz="2200" dirty="0" smtClean="0">
                <a:solidFill>
                  <a:srgbClr val="002060"/>
                </a:solidFill>
                <a:latin typeface="DecimaWE Rg" panose="02000000000000000000" pitchFamily="2" charset="0"/>
              </a:rPr>
              <a:t> </a:t>
            </a:r>
            <a:r>
              <a:rPr lang="it-IT" sz="2200" dirty="0">
                <a:solidFill>
                  <a:srgbClr val="002060"/>
                </a:solidFill>
                <a:latin typeface="DecimaWE Rg" panose="02000000000000000000" pitchFamily="2" charset="0"/>
              </a:rPr>
              <a:t>non aventi sede legale o </a:t>
            </a:r>
            <a:r>
              <a:rPr lang="it-IT" sz="2200" dirty="0" smtClean="0">
                <a:solidFill>
                  <a:srgbClr val="002060"/>
                </a:solidFill>
                <a:latin typeface="DecimaWE Rg" panose="02000000000000000000" pitchFamily="2" charset="0"/>
              </a:rPr>
              <a:t>unità operativa, nella quale sarà realizzato il progetto d’investimento oggetto della domanda, attiva </a:t>
            </a:r>
            <a:r>
              <a:rPr lang="it-IT" sz="2200" dirty="0">
                <a:solidFill>
                  <a:srgbClr val="002060"/>
                </a:solidFill>
                <a:latin typeface="DecimaWE Rg" panose="02000000000000000000" pitchFamily="2" charset="0"/>
              </a:rPr>
              <a:t>nel territorio regionale al momento della presentazione della domanda. L’attivazione e la registrazione, laddove prevista per legge, nel Registro delle imprese della sede o dell’unità operativa dove l’impresa intende realizzare il progetto deve intervenire prima dell’avvio del progetto medesimo. Nel caso in cui l’attivazione e l’iscrizione non intervengano entro tale termine, il contributo non è concesso ovvero la concessione è revocata qualora sia già intervenuta</a:t>
            </a:r>
            <a:r>
              <a:rPr lang="it-IT" sz="2200" dirty="0" smtClean="0">
                <a:solidFill>
                  <a:srgbClr val="002060"/>
                </a:solidFill>
                <a:latin typeface="DecimaWE Rg" panose="02000000000000000000" pitchFamily="2" charset="0"/>
              </a:rPr>
              <a:t>.</a:t>
            </a:r>
          </a:p>
        </p:txBody>
      </p:sp>
      <p:sp>
        <p:nvSpPr>
          <p:cNvPr id="23" name="TextBox 11"/>
          <p:cNvSpPr txBox="1"/>
          <p:nvPr/>
        </p:nvSpPr>
        <p:spPr>
          <a:xfrm>
            <a:off x="4612884" y="487125"/>
            <a:ext cx="3874468"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Beneficiari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0685400"/>
      </p:ext>
    </p:extLst>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1700808"/>
            <a:ext cx="8280920" cy="4104456"/>
          </a:xfrm>
          <a:prstGeom prst="rect">
            <a:avLst/>
          </a:prstGeom>
          <a:noFill/>
        </p:spPr>
        <p:txBody>
          <a:bodyPr wrap="square" lIns="0" tIns="0" rIns="0" bIns="0" rtlCol="0">
            <a:noAutofit/>
          </a:bodyPr>
          <a:lstStyle/>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copia </a:t>
            </a:r>
            <a:r>
              <a:rPr lang="it-IT" sz="2200" dirty="0">
                <a:solidFill>
                  <a:srgbClr val="002060"/>
                </a:solidFill>
                <a:latin typeface="DecimaWE Rg" panose="02000000000000000000" pitchFamily="2" charset="0"/>
              </a:rPr>
              <a:t>dei documenti originali di spesa, costituiti da fatture o, in caso di impossibilità di acquisire le stesse, da documenti contabili aventi forza probatoria equivalente; i giustificativi di spesa devono contenere esplicita descrizione della prestazione eseguita in riferimento al progetto oggetto di aiuto; </a:t>
            </a:r>
          </a:p>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documentazione </a:t>
            </a:r>
            <a:r>
              <a:rPr lang="it-IT" sz="2200" dirty="0">
                <a:solidFill>
                  <a:srgbClr val="002060"/>
                </a:solidFill>
                <a:latin typeface="DecimaWE Rg" panose="02000000000000000000" pitchFamily="2" charset="0"/>
              </a:rPr>
              <a:t>comprovante l’avvenuto </a:t>
            </a:r>
            <a:r>
              <a:rPr lang="it-IT" sz="2200" dirty="0" smtClean="0">
                <a:solidFill>
                  <a:srgbClr val="002060"/>
                </a:solidFill>
                <a:latin typeface="DecimaWE Rg" panose="02000000000000000000" pitchFamily="2" charset="0"/>
              </a:rPr>
              <a:t>pagamento;</a:t>
            </a:r>
          </a:p>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dichiarazione </a:t>
            </a:r>
            <a:r>
              <a:rPr lang="it-IT" sz="2200" dirty="0">
                <a:solidFill>
                  <a:srgbClr val="002060"/>
                </a:solidFill>
                <a:latin typeface="DecimaWE Rg" panose="02000000000000000000" pitchFamily="2" charset="0"/>
              </a:rPr>
              <a:t>sostitutiva </a:t>
            </a:r>
            <a:r>
              <a:rPr lang="it-IT" sz="2200" dirty="0" smtClean="0">
                <a:solidFill>
                  <a:srgbClr val="002060"/>
                </a:solidFill>
                <a:latin typeface="DecimaWE Rg" panose="02000000000000000000" pitchFamily="2" charset="0"/>
              </a:rPr>
              <a:t>dell’atto </a:t>
            </a:r>
            <a:r>
              <a:rPr lang="it-IT" sz="2200" dirty="0">
                <a:solidFill>
                  <a:srgbClr val="002060"/>
                </a:solidFill>
                <a:latin typeface="DecimaWE Rg" panose="02000000000000000000" pitchFamily="2" charset="0"/>
              </a:rPr>
              <a:t>di notorietà del beneficiario attestante la corrispondenza agli originali delle copie dei documenti </a:t>
            </a:r>
            <a:r>
              <a:rPr lang="it-IT" sz="2200" dirty="0" smtClean="0">
                <a:solidFill>
                  <a:srgbClr val="002060"/>
                </a:solidFill>
                <a:latin typeface="DecimaWE Rg" panose="02000000000000000000" pitchFamily="2" charset="0"/>
              </a:rPr>
              <a:t>originali di spesa;</a:t>
            </a:r>
          </a:p>
          <a:p>
            <a:pPr marL="342900" indent="-342900" algn="just">
              <a:spcAft>
                <a:spcPts val="600"/>
              </a:spcAft>
              <a:buFont typeface="Wingdings" panose="05000000000000000000" pitchFamily="2" charset="2"/>
              <a:buChar char="ü"/>
            </a:pPr>
            <a:r>
              <a:rPr lang="it-IT" sz="2200" dirty="0" smtClean="0">
                <a:solidFill>
                  <a:srgbClr val="002060"/>
                </a:solidFill>
                <a:latin typeface="DecimaWE Rg" panose="02000000000000000000" pitchFamily="2" charset="0"/>
              </a:rPr>
              <a:t>dichiarazione </a:t>
            </a:r>
            <a:r>
              <a:rPr lang="it-IT" sz="2200" dirty="0">
                <a:solidFill>
                  <a:srgbClr val="002060"/>
                </a:solidFill>
                <a:latin typeface="DecimaWE Rg" panose="02000000000000000000" pitchFamily="2" charset="0"/>
              </a:rPr>
              <a:t>sostitutiva </a:t>
            </a:r>
            <a:r>
              <a:rPr lang="it-IT" sz="2200" dirty="0" smtClean="0">
                <a:solidFill>
                  <a:srgbClr val="002060"/>
                </a:solidFill>
                <a:latin typeface="DecimaWE Rg" panose="02000000000000000000" pitchFamily="2" charset="0"/>
              </a:rPr>
              <a:t>dell’atto </a:t>
            </a:r>
            <a:r>
              <a:rPr lang="it-IT" sz="2200" dirty="0">
                <a:solidFill>
                  <a:srgbClr val="002060"/>
                </a:solidFill>
                <a:latin typeface="DecimaWE Rg" panose="02000000000000000000" pitchFamily="2" charset="0"/>
              </a:rPr>
              <a:t>di notorietà del beneficiario che attesta che le spese rendicontate non riguardano acquisti tra soggetti non </a:t>
            </a:r>
            <a:r>
              <a:rPr lang="it-IT" sz="2200" dirty="0" smtClean="0">
                <a:solidFill>
                  <a:srgbClr val="002060"/>
                </a:solidFill>
                <a:latin typeface="DecimaWE Rg" panose="02000000000000000000" pitchFamily="2" charset="0"/>
              </a:rPr>
              <a:t>indipendenti.</a:t>
            </a:r>
            <a:endParaRPr lang="it-IT" sz="2200" dirty="0">
              <a:solidFill>
                <a:srgbClr val="002060"/>
              </a:solidFill>
              <a:latin typeface="DecimaWE Rg" panose="02000000000000000000" pitchFamily="2" charset="0"/>
            </a:endParaRPr>
          </a:p>
        </p:txBody>
      </p:sp>
      <p:sp>
        <p:nvSpPr>
          <p:cNvPr id="23" name="TextBox 11"/>
          <p:cNvSpPr txBox="1"/>
          <p:nvPr/>
        </p:nvSpPr>
        <p:spPr>
          <a:xfrm>
            <a:off x="4307031" y="487125"/>
            <a:ext cx="418032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Rendicontazione</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716198"/>
      </p:ext>
    </p:extLst>
  </p:cSld>
  <p:clrMapOvr>
    <a:masterClrMapping/>
  </p:clrMapOvr>
  <p:transition spd="slow">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42517" y="2744924"/>
            <a:ext cx="8280920" cy="1944216"/>
          </a:xfrm>
          <a:prstGeom prst="rect">
            <a:avLst/>
          </a:prstGeom>
          <a:noFill/>
        </p:spPr>
        <p:txBody>
          <a:bodyPr wrap="square" lIns="0" tIns="0" rIns="0" bIns="0" rtlCol="0">
            <a:noAutofit/>
          </a:bodyPr>
          <a:lstStyle/>
          <a:p>
            <a:pPr algn="just">
              <a:spcAft>
                <a:spcPts val="600"/>
              </a:spcAft>
            </a:pPr>
            <a:r>
              <a:rPr lang="it-IT" sz="2400" b="1" dirty="0">
                <a:solidFill>
                  <a:srgbClr val="002060"/>
                </a:solidFill>
                <a:latin typeface="DecimaWE Rg" panose="02000000000000000000" pitchFamily="2" charset="0"/>
              </a:rPr>
              <a:t>S</a:t>
            </a:r>
            <a:r>
              <a:rPr lang="it-IT" sz="2400" b="1" dirty="0" smtClean="0">
                <a:solidFill>
                  <a:srgbClr val="002060"/>
                </a:solidFill>
                <a:latin typeface="DecimaWE Rg" panose="02000000000000000000" pitchFamily="2" charset="0"/>
              </a:rPr>
              <a:t>oggetti </a:t>
            </a:r>
            <a:r>
              <a:rPr lang="it-IT" sz="2400" b="1" dirty="0">
                <a:solidFill>
                  <a:srgbClr val="002060"/>
                </a:solidFill>
                <a:latin typeface="DecimaWE Rg" panose="02000000000000000000" pitchFamily="2" charset="0"/>
              </a:rPr>
              <a:t>non indipendenti</a:t>
            </a:r>
            <a:r>
              <a:rPr lang="it-IT" sz="2200" dirty="0">
                <a:solidFill>
                  <a:srgbClr val="002060"/>
                </a:solidFill>
                <a:latin typeface="DecimaWE Rg" panose="02000000000000000000" pitchFamily="2" charset="0"/>
              </a:rPr>
              <a:t>: imprese e altri soggetti associati o collegati tra loro, secondo la nozione </a:t>
            </a:r>
            <a:r>
              <a:rPr lang="it-IT" sz="2200" dirty="0" smtClean="0">
                <a:solidFill>
                  <a:srgbClr val="002060"/>
                </a:solidFill>
                <a:latin typeface="DecimaWE Rg" panose="02000000000000000000" pitchFamily="2" charset="0"/>
              </a:rPr>
              <a:t>di associazione </a:t>
            </a:r>
            <a:r>
              <a:rPr lang="it-IT" sz="2200" dirty="0">
                <a:solidFill>
                  <a:srgbClr val="002060"/>
                </a:solidFill>
                <a:latin typeface="DecimaWE Rg" panose="02000000000000000000" pitchFamily="2" charset="0"/>
              </a:rPr>
              <a:t>e collegamento di cui all’Allegato I del regolamento (UE) n. 651/2014, o soggetti a controllo da </a:t>
            </a:r>
            <a:r>
              <a:rPr lang="it-IT" sz="2200" dirty="0" smtClean="0">
                <a:solidFill>
                  <a:srgbClr val="002060"/>
                </a:solidFill>
                <a:latin typeface="DecimaWE Rg" panose="02000000000000000000" pitchFamily="2" charset="0"/>
              </a:rPr>
              <a:t>parte della </a:t>
            </a:r>
            <a:r>
              <a:rPr lang="it-IT" sz="2200" dirty="0">
                <a:solidFill>
                  <a:srgbClr val="002060"/>
                </a:solidFill>
                <a:latin typeface="DecimaWE Rg" panose="02000000000000000000" pitchFamily="2" charset="0"/>
              </a:rPr>
              <a:t>medesima persona fisica o da persone fisiche legate da rapporti di coniugio, parentela e affinità entro </a:t>
            </a:r>
            <a:r>
              <a:rPr lang="it-IT" sz="2200" dirty="0" smtClean="0">
                <a:solidFill>
                  <a:srgbClr val="002060"/>
                </a:solidFill>
                <a:latin typeface="DecimaWE Rg" panose="02000000000000000000" pitchFamily="2" charset="0"/>
              </a:rPr>
              <a:t>il secondo </a:t>
            </a:r>
            <a:r>
              <a:rPr lang="it-IT" sz="2200" dirty="0">
                <a:solidFill>
                  <a:srgbClr val="002060"/>
                </a:solidFill>
                <a:latin typeface="DecimaWE Rg" panose="02000000000000000000" pitchFamily="2" charset="0"/>
              </a:rPr>
              <a:t>grado</a:t>
            </a:r>
          </a:p>
        </p:txBody>
      </p:sp>
      <p:sp>
        <p:nvSpPr>
          <p:cNvPr id="23" name="TextBox 11"/>
          <p:cNvSpPr txBox="1"/>
          <p:nvPr/>
        </p:nvSpPr>
        <p:spPr>
          <a:xfrm>
            <a:off x="4307031" y="487125"/>
            <a:ext cx="418032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Rendicontazione</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1017914"/>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5" y="1916832"/>
            <a:ext cx="8280919" cy="3600400"/>
          </a:xfrm>
          <a:prstGeom prst="rect">
            <a:avLst/>
          </a:prstGeom>
          <a:noFill/>
        </p:spPr>
        <p:txBody>
          <a:bodyPr wrap="square" lIns="0" tIns="0" rIns="0" bIns="0" rtlCol="0">
            <a:noAutofit/>
          </a:bodyPr>
          <a:lstStyle/>
          <a:p>
            <a:pPr algn="just">
              <a:spcAft>
                <a:spcPts val="600"/>
              </a:spcAft>
            </a:pPr>
            <a:r>
              <a:rPr lang="it-IT" sz="2200" dirty="0">
                <a:solidFill>
                  <a:srgbClr val="002060"/>
                </a:solidFill>
                <a:latin typeface="DecimaWE Rg" panose="02000000000000000000" pitchFamily="2" charset="0"/>
              </a:rPr>
              <a:t>Il beneficiario prova l’avvenuto sostenimento della spesa attraverso la seguente </a:t>
            </a:r>
            <a:r>
              <a:rPr lang="it-IT" sz="2200" b="1" dirty="0">
                <a:solidFill>
                  <a:srgbClr val="002060"/>
                </a:solidFill>
                <a:latin typeface="DecimaWE Rg" panose="02000000000000000000" pitchFamily="2" charset="0"/>
              </a:rPr>
              <a:t>documentazione </a:t>
            </a:r>
            <a:r>
              <a:rPr lang="it-IT" sz="2200" b="1" dirty="0" smtClean="0">
                <a:solidFill>
                  <a:srgbClr val="002060"/>
                </a:solidFill>
                <a:latin typeface="DecimaWE Rg" panose="02000000000000000000" pitchFamily="2" charset="0"/>
              </a:rPr>
              <a:t>di pagamento</a:t>
            </a:r>
            <a:r>
              <a:rPr lang="it-IT" sz="2200" dirty="0" smtClean="0">
                <a:solidFill>
                  <a:srgbClr val="002060"/>
                </a:solidFill>
                <a:latin typeface="DecimaWE Rg" panose="02000000000000000000" pitchFamily="2" charset="0"/>
              </a:rPr>
              <a:t>:</a:t>
            </a:r>
          </a:p>
          <a:p>
            <a:pPr marL="342900" indent="-342900" algn="just">
              <a:spcAft>
                <a:spcPts val="600"/>
              </a:spcAft>
              <a:buFont typeface="Wingdings" panose="05000000000000000000" pitchFamily="2" charset="2"/>
              <a:buChar char="ü"/>
            </a:pPr>
            <a:r>
              <a:rPr lang="it-IT" sz="2200" dirty="0">
                <a:solidFill>
                  <a:srgbClr val="002060"/>
                </a:solidFill>
                <a:latin typeface="DecimaWE Rg" panose="02000000000000000000" pitchFamily="2" charset="0"/>
              </a:rPr>
              <a:t>documentazione bancaria comprovante </a:t>
            </a:r>
            <a:r>
              <a:rPr lang="it-IT" sz="2200" dirty="0" smtClean="0">
                <a:solidFill>
                  <a:srgbClr val="002060"/>
                </a:solidFill>
                <a:latin typeface="DecimaWE Rg" panose="02000000000000000000" pitchFamily="2" charset="0"/>
              </a:rPr>
              <a:t>l’inequivocabile </a:t>
            </a:r>
            <a:r>
              <a:rPr lang="it-IT" sz="2200" dirty="0">
                <a:solidFill>
                  <a:srgbClr val="002060"/>
                </a:solidFill>
                <a:latin typeface="DecimaWE Rg" panose="02000000000000000000" pitchFamily="2" charset="0"/>
              </a:rPr>
              <a:t>ed integrale avvenuto pagamento dei documenti </a:t>
            </a:r>
            <a:r>
              <a:rPr lang="it-IT" sz="2200" dirty="0" smtClean="0">
                <a:solidFill>
                  <a:srgbClr val="002060"/>
                </a:solidFill>
                <a:latin typeface="DecimaWE Rg" panose="02000000000000000000" pitchFamily="2" charset="0"/>
              </a:rPr>
              <a:t>di spesa </a:t>
            </a:r>
            <a:r>
              <a:rPr lang="it-IT" sz="2200" dirty="0">
                <a:solidFill>
                  <a:srgbClr val="002060"/>
                </a:solidFill>
                <a:latin typeface="DecimaWE Rg" panose="02000000000000000000" pitchFamily="2" charset="0"/>
              </a:rPr>
              <a:t>rendicontati, ad esempio estratto conto bancario, attestazione di bonifico, ricevuta bancaria, estratto conto della carta di credito aziendale</a:t>
            </a:r>
            <a:r>
              <a:rPr lang="it-IT" sz="2200" dirty="0" smtClean="0">
                <a:solidFill>
                  <a:srgbClr val="002060"/>
                </a:solidFill>
                <a:latin typeface="DecimaWE Rg" panose="02000000000000000000" pitchFamily="2" charset="0"/>
              </a:rPr>
              <a:t>;</a:t>
            </a:r>
          </a:p>
          <a:p>
            <a:pPr marL="342900" indent="-342900" algn="just">
              <a:spcAft>
                <a:spcPts val="600"/>
              </a:spcAft>
              <a:buFont typeface="Wingdings" panose="05000000000000000000" pitchFamily="2" charset="2"/>
              <a:buChar char="ü"/>
            </a:pPr>
            <a:r>
              <a:rPr lang="it-IT" sz="2200" dirty="0">
                <a:solidFill>
                  <a:srgbClr val="002060"/>
                </a:solidFill>
                <a:latin typeface="DecimaWE Rg" panose="02000000000000000000" pitchFamily="2" charset="0"/>
              </a:rPr>
              <a:t>copia </a:t>
            </a:r>
            <a:r>
              <a:rPr lang="it-IT" sz="2200" dirty="0" smtClean="0">
                <a:solidFill>
                  <a:srgbClr val="002060"/>
                </a:solidFill>
                <a:latin typeface="DecimaWE Rg" panose="02000000000000000000" pitchFamily="2" charset="0"/>
              </a:rPr>
              <a:t>dell’assegno</a:t>
            </a:r>
            <a:r>
              <a:rPr lang="it-IT" sz="2200" dirty="0">
                <a:solidFill>
                  <a:srgbClr val="002060"/>
                </a:solidFill>
                <a:latin typeface="DecimaWE Rg" panose="02000000000000000000" pitchFamily="2" charset="0"/>
              </a:rPr>
              <a:t>, accompagnata da un estratto conto bancario da cui si evinca </a:t>
            </a:r>
            <a:r>
              <a:rPr lang="it-IT" sz="2200" dirty="0" smtClean="0">
                <a:solidFill>
                  <a:srgbClr val="002060"/>
                </a:solidFill>
                <a:latin typeface="DecimaWE Rg" panose="02000000000000000000" pitchFamily="2" charset="0"/>
              </a:rPr>
              <a:t>l’avvenuto </a:t>
            </a:r>
            <a:r>
              <a:rPr lang="it-IT" sz="2200" dirty="0">
                <a:solidFill>
                  <a:srgbClr val="002060"/>
                </a:solidFill>
                <a:latin typeface="DecimaWE Rg" panose="02000000000000000000" pitchFamily="2" charset="0"/>
              </a:rPr>
              <a:t>addebito </a:t>
            </a:r>
            <a:r>
              <a:rPr lang="it-IT" sz="2200" dirty="0" smtClean="0">
                <a:solidFill>
                  <a:srgbClr val="002060"/>
                </a:solidFill>
                <a:latin typeface="DecimaWE Rg" panose="02000000000000000000" pitchFamily="2" charset="0"/>
              </a:rPr>
              <a:t>dell’operazione </a:t>
            </a:r>
            <a:r>
              <a:rPr lang="it-IT" sz="2200" dirty="0">
                <a:solidFill>
                  <a:srgbClr val="002060"/>
                </a:solidFill>
                <a:latin typeface="DecimaWE Rg" panose="02000000000000000000" pitchFamily="2" charset="0"/>
              </a:rPr>
              <a:t>sul c/c bancario del beneficiario nonché da adeguata documentazione contabile da cui si evinca la riconducibilità al documento di spesa correlato</a:t>
            </a:r>
            <a:r>
              <a:rPr lang="it-IT" sz="2200" dirty="0" smtClean="0">
                <a:solidFill>
                  <a:srgbClr val="002060"/>
                </a:solidFill>
                <a:latin typeface="DecimaWE Rg" panose="02000000000000000000" pitchFamily="2" charset="0"/>
              </a:rPr>
              <a:t>.</a:t>
            </a:r>
            <a:endParaRPr lang="it-IT" sz="2200" dirty="0">
              <a:solidFill>
                <a:srgbClr val="002060"/>
              </a:solidFill>
              <a:latin typeface="DecimaWE Rg" panose="02000000000000000000" pitchFamily="2" charset="0"/>
            </a:endParaRPr>
          </a:p>
        </p:txBody>
      </p:sp>
      <p:sp>
        <p:nvSpPr>
          <p:cNvPr id="23" name="TextBox 11"/>
          <p:cNvSpPr txBox="1"/>
          <p:nvPr/>
        </p:nvSpPr>
        <p:spPr>
          <a:xfrm>
            <a:off x="4307031" y="487125"/>
            <a:ext cx="418032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Rendicontazione</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6052875"/>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6" y="2060848"/>
            <a:ext cx="8352929" cy="3312368"/>
          </a:xfrm>
          <a:prstGeom prst="rect">
            <a:avLst/>
          </a:prstGeom>
          <a:noFill/>
        </p:spPr>
        <p:txBody>
          <a:bodyPr wrap="square" lIns="0" tIns="0" rIns="0" bIns="0" rtlCol="0">
            <a:noAutofit/>
          </a:bodyPr>
          <a:lstStyle/>
          <a:p>
            <a:pPr algn="just">
              <a:spcAft>
                <a:spcPts val="600"/>
              </a:spcAft>
            </a:pPr>
            <a:r>
              <a:rPr lang="it-IT" sz="2200" dirty="0" smtClean="0">
                <a:solidFill>
                  <a:srgbClr val="002060"/>
                </a:solidFill>
                <a:latin typeface="DecimaWE Rg" panose="02000000000000000000" pitchFamily="2" charset="0"/>
              </a:rPr>
              <a:t>L’aiuto </a:t>
            </a:r>
            <a:r>
              <a:rPr lang="it-IT" sz="2200" dirty="0">
                <a:solidFill>
                  <a:srgbClr val="002060"/>
                </a:solidFill>
                <a:latin typeface="DecimaWE Rg" panose="02000000000000000000" pitchFamily="2" charset="0"/>
              </a:rPr>
              <a:t>è liquidato ed erogato a seguito della conclusione </a:t>
            </a:r>
            <a:r>
              <a:rPr lang="it-IT" sz="2200" dirty="0" smtClean="0">
                <a:solidFill>
                  <a:srgbClr val="002060"/>
                </a:solidFill>
                <a:latin typeface="DecimaWE Rg" panose="02000000000000000000" pitchFamily="2" charset="0"/>
              </a:rPr>
              <a:t>dell’istruttoria </a:t>
            </a:r>
            <a:r>
              <a:rPr lang="it-IT" sz="2200" dirty="0">
                <a:solidFill>
                  <a:srgbClr val="002060"/>
                </a:solidFill>
                <a:latin typeface="DecimaWE Rg" panose="02000000000000000000" pitchFamily="2" charset="0"/>
              </a:rPr>
              <a:t>della rendicontazione entro il termine di </a:t>
            </a:r>
            <a:r>
              <a:rPr lang="it-IT" sz="2200" b="1" dirty="0">
                <a:solidFill>
                  <a:srgbClr val="002060"/>
                </a:solidFill>
                <a:latin typeface="DecimaWE Rg" panose="02000000000000000000" pitchFamily="2" charset="0"/>
              </a:rPr>
              <a:t>novanta giorni </a:t>
            </a:r>
            <a:r>
              <a:rPr lang="it-IT" sz="2200" dirty="0">
                <a:solidFill>
                  <a:srgbClr val="002060"/>
                </a:solidFill>
                <a:latin typeface="DecimaWE Rg" panose="02000000000000000000" pitchFamily="2" charset="0"/>
              </a:rPr>
              <a:t>decorrenti dalla data di ricevimento della rendicontazione medesima da parte della CCIAA competente</a:t>
            </a:r>
            <a:r>
              <a:rPr lang="it-IT" sz="2200" dirty="0" smtClean="0">
                <a:solidFill>
                  <a:srgbClr val="002060"/>
                </a:solidFill>
                <a:latin typeface="DecimaWE Rg" panose="02000000000000000000" pitchFamily="2" charset="0"/>
              </a:rPr>
              <a:t>.</a:t>
            </a:r>
          </a:p>
          <a:p>
            <a:pPr algn="just">
              <a:spcAft>
                <a:spcPts val="600"/>
              </a:spcAft>
            </a:pPr>
            <a:r>
              <a:rPr lang="it-IT" sz="2200" dirty="0" smtClean="0">
                <a:solidFill>
                  <a:srgbClr val="002060"/>
                </a:solidFill>
                <a:latin typeface="DecimaWE Rg" panose="02000000000000000000" pitchFamily="2" charset="0"/>
              </a:rPr>
              <a:t>Gli aiuti possono essere </a:t>
            </a:r>
            <a:r>
              <a:rPr lang="it-IT" sz="2200" b="1" dirty="0" smtClean="0">
                <a:solidFill>
                  <a:srgbClr val="002060"/>
                </a:solidFill>
                <a:latin typeface="DecimaWE Rg" panose="02000000000000000000" pitchFamily="2" charset="0"/>
              </a:rPr>
              <a:t>erogati in via anticipata</a:t>
            </a:r>
            <a:r>
              <a:rPr lang="it-IT" sz="2200" dirty="0" smtClean="0">
                <a:solidFill>
                  <a:srgbClr val="002060"/>
                </a:solidFill>
                <a:latin typeface="DecimaWE Rg" panose="02000000000000000000" pitchFamily="2" charset="0"/>
              </a:rPr>
              <a:t>, nella misura del </a:t>
            </a:r>
            <a:r>
              <a:rPr lang="it-IT" sz="2200" b="1" dirty="0" smtClean="0">
                <a:solidFill>
                  <a:srgbClr val="002060"/>
                </a:solidFill>
                <a:latin typeface="DecimaWE Rg" panose="02000000000000000000" pitchFamily="2" charset="0"/>
              </a:rPr>
              <a:t>50% dell’importo concesso</a:t>
            </a:r>
            <a:r>
              <a:rPr lang="it-IT" sz="2200" dirty="0" smtClean="0">
                <a:solidFill>
                  <a:srgbClr val="002060"/>
                </a:solidFill>
                <a:latin typeface="DecimaWE Rg" panose="02000000000000000000" pitchFamily="2" charset="0"/>
              </a:rPr>
              <a:t>, </a:t>
            </a:r>
            <a:r>
              <a:rPr lang="it-IT" sz="2200" b="1" dirty="0" smtClean="0">
                <a:solidFill>
                  <a:srgbClr val="002060"/>
                </a:solidFill>
                <a:latin typeface="DecimaWE Rg" panose="02000000000000000000" pitchFamily="2" charset="0"/>
              </a:rPr>
              <a:t>entro 60 giorni dalla presentazione della richiesta. </a:t>
            </a:r>
            <a:r>
              <a:rPr lang="it-IT" sz="2200" dirty="0" smtClean="0">
                <a:solidFill>
                  <a:srgbClr val="002060"/>
                </a:solidFill>
                <a:latin typeface="DecimaWE Rg" panose="02000000000000000000" pitchFamily="2" charset="0"/>
              </a:rPr>
              <a:t>L’erogazione anticipata è subordinata alla presentazione di una fideiussione di importo almeno pari alla somma erogata, maggiorata degli interessi, da parte di Banche, Assicurazioni o Intermediari finanziari. </a:t>
            </a:r>
          </a:p>
        </p:txBody>
      </p:sp>
      <p:sp>
        <p:nvSpPr>
          <p:cNvPr id="23" name="TextBox 11"/>
          <p:cNvSpPr txBox="1"/>
          <p:nvPr/>
        </p:nvSpPr>
        <p:spPr>
          <a:xfrm>
            <a:off x="3707904" y="493938"/>
            <a:ext cx="4779448"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Erogazione dell’aiuto</a:t>
            </a:r>
          </a:p>
        </p:txBody>
      </p:sp>
      <p:cxnSp>
        <p:nvCxnSpPr>
          <p:cNvPr id="7"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3961382"/>
      </p:ext>
    </p:extLst>
  </p:cSld>
  <p:clrMapOvr>
    <a:masterClrMapping/>
  </p:clrMapOvr>
  <p:transition spd="slow">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80893" y="1988840"/>
            <a:ext cx="8280920" cy="3456384"/>
          </a:xfrm>
          <a:prstGeom prst="rect">
            <a:avLst/>
          </a:prstGeom>
          <a:noFill/>
        </p:spPr>
        <p:txBody>
          <a:bodyPr wrap="square" lIns="0" tIns="0" rIns="0" bIns="0" rtlCol="0">
            <a:noAutofit/>
          </a:bodyPr>
          <a:lstStyle/>
          <a:p>
            <a:pPr algn="just">
              <a:spcAft>
                <a:spcPts val="600"/>
              </a:spcAft>
            </a:pPr>
            <a:r>
              <a:rPr lang="it-IT" sz="2200" dirty="0" smtClean="0">
                <a:solidFill>
                  <a:srgbClr val="002060"/>
                </a:solidFill>
                <a:latin typeface="DecimaWE Rg" panose="02000000000000000000" pitchFamily="2" charset="0"/>
              </a:rPr>
              <a:t>Il beneficiario è tenuto a mantenere </a:t>
            </a:r>
            <a:r>
              <a:rPr lang="it-IT" sz="2200" dirty="0">
                <a:solidFill>
                  <a:srgbClr val="002060"/>
                </a:solidFill>
                <a:latin typeface="DecimaWE Rg" panose="02000000000000000000" pitchFamily="2" charset="0"/>
              </a:rPr>
              <a:t>il vincolo di stabilità delle operazioni nei tre anni successivi al pagamento finale </a:t>
            </a:r>
            <a:r>
              <a:rPr lang="it-IT" sz="2200" dirty="0" smtClean="0">
                <a:solidFill>
                  <a:srgbClr val="002060"/>
                </a:solidFill>
                <a:latin typeface="DecimaWE Rg" panose="02000000000000000000" pitchFamily="2" charset="0"/>
              </a:rPr>
              <a:t>dell’aiuto</a:t>
            </a:r>
            <a:r>
              <a:rPr lang="it-IT" sz="2200" dirty="0">
                <a:solidFill>
                  <a:srgbClr val="002060"/>
                </a:solidFill>
                <a:latin typeface="DecimaWE Rg" panose="02000000000000000000" pitchFamily="2" charset="0"/>
              </a:rPr>
              <a:t>, ossia: </a:t>
            </a:r>
            <a:endParaRPr lang="it-IT" sz="2200" dirty="0" smtClean="0">
              <a:solidFill>
                <a:srgbClr val="002060"/>
              </a:solidFill>
              <a:latin typeface="DecimaWE Rg" panose="02000000000000000000" pitchFamily="2" charset="0"/>
            </a:endParaRPr>
          </a:p>
          <a:p>
            <a:pPr marL="342900" indent="-342900" algn="just">
              <a:spcAft>
                <a:spcPts val="600"/>
              </a:spcAft>
              <a:buFont typeface="Wingdings" pitchFamily="2" charset="2"/>
              <a:buChar char="ü"/>
            </a:pPr>
            <a:r>
              <a:rPr lang="it-IT" sz="2200" dirty="0" smtClean="0">
                <a:solidFill>
                  <a:srgbClr val="002060"/>
                </a:solidFill>
                <a:latin typeface="DecimaWE Rg" panose="02000000000000000000" pitchFamily="2" charset="0"/>
              </a:rPr>
              <a:t>mantenere l’iscrizione </a:t>
            </a:r>
            <a:r>
              <a:rPr lang="it-IT" sz="2200" dirty="0">
                <a:solidFill>
                  <a:srgbClr val="002060"/>
                </a:solidFill>
                <a:latin typeface="DecimaWE Rg" panose="02000000000000000000" pitchFamily="2" charset="0"/>
              </a:rPr>
              <a:t>al Registro delle imprese;</a:t>
            </a:r>
          </a:p>
          <a:p>
            <a:pPr marL="342900" indent="-342900" algn="just">
              <a:spcAft>
                <a:spcPts val="600"/>
              </a:spcAft>
              <a:buFont typeface="Wingdings" pitchFamily="2" charset="2"/>
              <a:buChar char="ü"/>
            </a:pPr>
            <a:r>
              <a:rPr lang="it-IT" sz="2200" dirty="0" smtClean="0">
                <a:solidFill>
                  <a:srgbClr val="002060"/>
                </a:solidFill>
                <a:latin typeface="DecimaWE Rg" panose="02000000000000000000" pitchFamily="2" charset="0"/>
              </a:rPr>
              <a:t>mantenere </a:t>
            </a:r>
            <a:r>
              <a:rPr lang="it-IT" sz="2200" dirty="0">
                <a:solidFill>
                  <a:srgbClr val="002060"/>
                </a:solidFill>
                <a:latin typeface="DecimaWE Rg" panose="02000000000000000000" pitchFamily="2" charset="0"/>
              </a:rPr>
              <a:t>la sede legale o </a:t>
            </a:r>
            <a:r>
              <a:rPr lang="it-IT" sz="2200" dirty="0" smtClean="0">
                <a:solidFill>
                  <a:srgbClr val="002060"/>
                </a:solidFill>
                <a:latin typeface="DecimaWE Rg" panose="02000000000000000000" pitchFamily="2" charset="0"/>
              </a:rPr>
              <a:t>l’unità </a:t>
            </a:r>
            <a:r>
              <a:rPr lang="it-IT" sz="2200" dirty="0">
                <a:solidFill>
                  <a:srgbClr val="002060"/>
                </a:solidFill>
                <a:latin typeface="DecimaWE Rg" panose="02000000000000000000" pitchFamily="2" charset="0"/>
              </a:rPr>
              <a:t>produttiva attiva nel territorio regionale; </a:t>
            </a:r>
            <a:endParaRPr lang="it-IT" sz="2200" dirty="0" smtClean="0">
              <a:solidFill>
                <a:srgbClr val="002060"/>
              </a:solidFill>
              <a:latin typeface="DecimaWE Rg" panose="02000000000000000000" pitchFamily="2" charset="0"/>
            </a:endParaRPr>
          </a:p>
          <a:p>
            <a:pPr marL="342900" indent="-342900" algn="just">
              <a:spcAft>
                <a:spcPts val="600"/>
              </a:spcAft>
              <a:buFont typeface="Wingdings" pitchFamily="2" charset="2"/>
              <a:buChar char="ü"/>
            </a:pPr>
            <a:r>
              <a:rPr lang="it-IT" sz="2200" dirty="0" smtClean="0">
                <a:solidFill>
                  <a:srgbClr val="002060"/>
                </a:solidFill>
                <a:latin typeface="DecimaWE Rg" panose="02000000000000000000" pitchFamily="2" charset="0"/>
              </a:rPr>
              <a:t>non </a:t>
            </a:r>
            <a:r>
              <a:rPr lang="it-IT" sz="2200" dirty="0">
                <a:solidFill>
                  <a:srgbClr val="002060"/>
                </a:solidFill>
                <a:latin typeface="DecimaWE Rg" panose="02000000000000000000" pitchFamily="2" charset="0"/>
              </a:rPr>
              <a:t>essere in stato di liquidazione, ad eccezione di liquidazione connessa a procedura concorsuale; </a:t>
            </a:r>
            <a:endParaRPr lang="it-IT" sz="2200" dirty="0" smtClean="0">
              <a:solidFill>
                <a:srgbClr val="002060"/>
              </a:solidFill>
              <a:latin typeface="DecimaWE Rg" panose="02000000000000000000" pitchFamily="2" charset="0"/>
            </a:endParaRPr>
          </a:p>
          <a:p>
            <a:pPr marL="342900" indent="-342900" algn="just">
              <a:spcAft>
                <a:spcPts val="600"/>
              </a:spcAft>
              <a:buFont typeface="Wingdings" pitchFamily="2" charset="2"/>
              <a:buChar char="ü"/>
            </a:pPr>
            <a:r>
              <a:rPr lang="it-IT" sz="2200" dirty="0" smtClean="0">
                <a:solidFill>
                  <a:srgbClr val="002060"/>
                </a:solidFill>
                <a:latin typeface="DecimaWE Rg" panose="02000000000000000000" pitchFamily="2" charset="0"/>
              </a:rPr>
              <a:t>mantenere </a:t>
            </a:r>
            <a:r>
              <a:rPr lang="it-IT" sz="2200" dirty="0">
                <a:solidFill>
                  <a:srgbClr val="002060"/>
                </a:solidFill>
                <a:latin typeface="DecimaWE Rg" panose="02000000000000000000" pitchFamily="2" charset="0"/>
              </a:rPr>
              <a:t>sul territorio regionale e non alienare o cedere a qualsiasi titolo i beni materiali ed immateriali oggetto di </a:t>
            </a:r>
            <a:r>
              <a:rPr lang="it-IT" sz="2200" dirty="0" smtClean="0">
                <a:solidFill>
                  <a:srgbClr val="002060"/>
                </a:solidFill>
                <a:latin typeface="DecimaWE Rg" panose="02000000000000000000" pitchFamily="2" charset="0"/>
              </a:rPr>
              <a:t>aiuto</a:t>
            </a:r>
            <a:r>
              <a:rPr lang="it-IT" sz="2200" dirty="0">
                <a:solidFill>
                  <a:srgbClr val="002060"/>
                </a:solidFill>
                <a:latin typeface="DecimaWE Rg" panose="02000000000000000000" pitchFamily="2" charset="0"/>
              </a:rPr>
              <a:t>.</a:t>
            </a:r>
            <a:endParaRPr lang="it-IT" sz="2200" dirty="0" smtClean="0">
              <a:solidFill>
                <a:srgbClr val="002060"/>
              </a:solidFill>
              <a:latin typeface="DecimaWE Rg" panose="02000000000000000000" pitchFamily="2" charset="0"/>
            </a:endParaRPr>
          </a:p>
        </p:txBody>
      </p:sp>
      <p:sp>
        <p:nvSpPr>
          <p:cNvPr id="23" name="TextBox 11"/>
          <p:cNvSpPr txBox="1"/>
          <p:nvPr/>
        </p:nvSpPr>
        <p:spPr>
          <a:xfrm>
            <a:off x="4087352" y="487125"/>
            <a:ext cx="4399999"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Vincolo di stabilità</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443361"/>
      </p:ext>
    </p:extLst>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3489" y="2492896"/>
            <a:ext cx="8280920" cy="1728192"/>
          </a:xfrm>
          <a:prstGeom prst="rect">
            <a:avLst/>
          </a:prstGeom>
          <a:noFill/>
        </p:spPr>
        <p:txBody>
          <a:bodyPr wrap="square" lIns="0" tIns="0" rIns="0" bIns="0" rtlCol="0">
            <a:noAutofit/>
          </a:bodyPr>
          <a:lstStyle/>
          <a:p>
            <a:pPr algn="just">
              <a:spcAft>
                <a:spcPts val="600"/>
              </a:spcAft>
            </a:pPr>
            <a:r>
              <a:rPr lang="it-IT" sz="2200" dirty="0">
                <a:solidFill>
                  <a:srgbClr val="002060"/>
                </a:solidFill>
                <a:latin typeface="DecimaWE Rg" panose="02000000000000000000" pitchFamily="2" charset="0"/>
              </a:rPr>
              <a:t>Il beneficiario è </a:t>
            </a:r>
            <a:r>
              <a:rPr lang="it-IT" sz="2200" dirty="0" smtClean="0">
                <a:solidFill>
                  <a:srgbClr val="002060"/>
                </a:solidFill>
                <a:latin typeface="DecimaWE Rg" panose="02000000000000000000" pitchFamily="2" charset="0"/>
              </a:rPr>
              <a:t>tenuto, ai </a:t>
            </a:r>
            <a:r>
              <a:rPr lang="it-IT" sz="2200" dirty="0">
                <a:solidFill>
                  <a:srgbClr val="002060"/>
                </a:solidFill>
                <a:latin typeface="DecimaWE Rg" panose="02000000000000000000" pitchFamily="2" charset="0"/>
              </a:rPr>
              <a:t>sensi </a:t>
            </a:r>
            <a:r>
              <a:rPr lang="it-IT" sz="2200" dirty="0" smtClean="0">
                <a:solidFill>
                  <a:srgbClr val="002060"/>
                </a:solidFill>
                <a:latin typeface="DecimaWE Rg" panose="02000000000000000000" pitchFamily="2" charset="0"/>
              </a:rPr>
              <a:t>dell’articolo </a:t>
            </a:r>
            <a:r>
              <a:rPr lang="it-IT" sz="2200" dirty="0">
                <a:solidFill>
                  <a:srgbClr val="002060"/>
                </a:solidFill>
                <a:latin typeface="DecimaWE Rg" panose="02000000000000000000" pitchFamily="2" charset="0"/>
              </a:rPr>
              <a:t>34 della legge regionale 3/2015, </a:t>
            </a:r>
            <a:r>
              <a:rPr lang="it-IT" sz="2200" dirty="0" smtClean="0">
                <a:solidFill>
                  <a:srgbClr val="002060"/>
                </a:solidFill>
                <a:latin typeface="DecimaWE Rg" panose="02000000000000000000" pitchFamily="2" charset="0"/>
              </a:rPr>
              <a:t>a non </a:t>
            </a:r>
            <a:r>
              <a:rPr lang="it-IT" sz="2200" dirty="0">
                <a:solidFill>
                  <a:srgbClr val="002060"/>
                </a:solidFill>
                <a:latin typeface="DecimaWE Rg" panose="02000000000000000000" pitchFamily="2" charset="0"/>
              </a:rPr>
              <a:t>realizzare per un periodo di cinque anni dalla concessione </a:t>
            </a:r>
            <a:r>
              <a:rPr lang="it-IT" sz="2200" dirty="0" smtClean="0">
                <a:solidFill>
                  <a:srgbClr val="002060"/>
                </a:solidFill>
                <a:latin typeface="DecimaWE Rg" panose="02000000000000000000" pitchFamily="2" charset="0"/>
              </a:rPr>
              <a:t>dell’aiuto</a:t>
            </a:r>
            <a:r>
              <a:rPr lang="it-IT" sz="2200" dirty="0">
                <a:solidFill>
                  <a:srgbClr val="002060"/>
                </a:solidFill>
                <a:latin typeface="DecimaWE Rg" panose="02000000000000000000" pitchFamily="2" charset="0"/>
              </a:rPr>
              <a:t>, pena la revoca dello stesso, la delocalizzazione del sito incentivato dal territorio </a:t>
            </a:r>
            <a:r>
              <a:rPr lang="it-IT" sz="2200" dirty="0" smtClean="0">
                <a:solidFill>
                  <a:srgbClr val="002060"/>
                </a:solidFill>
                <a:latin typeface="DecimaWE Rg" panose="02000000000000000000" pitchFamily="2" charset="0"/>
              </a:rPr>
              <a:t>della Regione </a:t>
            </a:r>
            <a:r>
              <a:rPr lang="it-IT" sz="2200" dirty="0">
                <a:solidFill>
                  <a:srgbClr val="002060"/>
                </a:solidFill>
                <a:latin typeface="DecimaWE Rg" panose="02000000000000000000" pitchFamily="2" charset="0"/>
              </a:rPr>
              <a:t>a quello di uno Stato non appartenente </a:t>
            </a:r>
            <a:r>
              <a:rPr lang="it-IT" sz="2200" dirty="0" smtClean="0">
                <a:solidFill>
                  <a:srgbClr val="002060"/>
                </a:solidFill>
                <a:latin typeface="DecimaWE Rg" panose="02000000000000000000" pitchFamily="2" charset="0"/>
              </a:rPr>
              <a:t>all’Unione </a:t>
            </a:r>
            <a:r>
              <a:rPr lang="it-IT" sz="2200" dirty="0">
                <a:solidFill>
                  <a:srgbClr val="002060"/>
                </a:solidFill>
                <a:latin typeface="DecimaWE Rg" panose="02000000000000000000" pitchFamily="2" charset="0"/>
              </a:rPr>
              <a:t>Europea, con conseguente riduzione del personale di almeno il 30 per </a:t>
            </a:r>
            <a:r>
              <a:rPr lang="it-IT" sz="2200" dirty="0" smtClean="0">
                <a:solidFill>
                  <a:srgbClr val="002060"/>
                </a:solidFill>
                <a:latin typeface="DecimaWE Rg" panose="02000000000000000000" pitchFamily="2" charset="0"/>
              </a:rPr>
              <a:t>cento.</a:t>
            </a:r>
            <a:endParaRPr lang="it-IT" sz="2200" dirty="0">
              <a:solidFill>
                <a:srgbClr val="002060"/>
              </a:solidFill>
              <a:latin typeface="DecimaWE Rg" panose="02000000000000000000" pitchFamily="2" charset="0"/>
            </a:endParaRPr>
          </a:p>
          <a:p>
            <a:pPr algn="just"/>
            <a:endParaRPr lang="it-IT" sz="1500" dirty="0">
              <a:solidFill>
                <a:srgbClr val="002060"/>
              </a:solidFill>
              <a:latin typeface="DecimaWE Rg" panose="02000000000000000000" pitchFamily="2" charset="0"/>
            </a:endParaRPr>
          </a:p>
        </p:txBody>
      </p:sp>
      <p:sp>
        <p:nvSpPr>
          <p:cNvPr id="23" name="TextBox 11"/>
          <p:cNvSpPr txBox="1"/>
          <p:nvPr/>
        </p:nvSpPr>
        <p:spPr>
          <a:xfrm>
            <a:off x="4087352" y="487125"/>
            <a:ext cx="4399999"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Divieto di delocalizzazione</a:t>
            </a:r>
            <a:endParaRPr lang="it-IT" sz="2800" b="1" dirty="0">
              <a:solidFill>
                <a:srgbClr val="002060"/>
              </a:solidFill>
              <a:latin typeface="DecimaWE Rg" panose="02000000000000000000" pitchFamily="2" charset="0"/>
            </a:endParaRPr>
          </a:p>
        </p:txBody>
      </p:sp>
      <p:cxnSp>
        <p:nvCxnSpPr>
          <p:cNvPr id="7" name="Straight Connector 9"/>
          <p:cNvCxnSpPr/>
          <p:nvPr/>
        </p:nvCxnSpPr>
        <p:spPr>
          <a:xfrm>
            <a:off x="4211960" y="1010345"/>
            <a:ext cx="427539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2342461"/>
      </p:ext>
    </p:extLst>
  </p:cSld>
  <p:clrMapOvr>
    <a:masterClrMapping/>
  </p:clrMapOvr>
  <p:transition spd="slow">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3528" y="2564904"/>
            <a:ext cx="8352929" cy="2376264"/>
          </a:xfrm>
          <a:prstGeom prst="rect">
            <a:avLst/>
          </a:prstGeom>
          <a:noFill/>
        </p:spPr>
        <p:txBody>
          <a:bodyPr wrap="square" lIns="0" tIns="0" rIns="0" bIns="0" rtlCol="0">
            <a:noAutofit/>
          </a:bodyPr>
          <a:lstStyle/>
          <a:p>
            <a:pPr algn="ctr">
              <a:spcAft>
                <a:spcPts val="600"/>
              </a:spcAft>
            </a:pPr>
            <a:r>
              <a:rPr lang="it-IT" sz="2400" b="1" dirty="0" smtClean="0">
                <a:solidFill>
                  <a:srgbClr val="00B050"/>
                </a:solidFill>
                <a:latin typeface="DecimaWE Rg" panose="02000000000000000000" pitchFamily="2" charset="0"/>
              </a:rPr>
              <a:t>Direzione centrale attività </a:t>
            </a:r>
            <a:r>
              <a:rPr lang="it-IT" sz="2400" b="1" dirty="0">
                <a:solidFill>
                  <a:srgbClr val="00B050"/>
                </a:solidFill>
                <a:latin typeface="DecimaWE Rg" panose="02000000000000000000" pitchFamily="2" charset="0"/>
              </a:rPr>
              <a:t>produttive, turismo e cooperazione</a:t>
            </a:r>
            <a:br>
              <a:rPr lang="it-IT" sz="2400" b="1" dirty="0">
                <a:solidFill>
                  <a:srgbClr val="00B050"/>
                </a:solidFill>
                <a:latin typeface="DecimaWE Rg" panose="02000000000000000000" pitchFamily="2" charset="0"/>
              </a:rPr>
            </a:br>
            <a:r>
              <a:rPr lang="it-IT" sz="2400" b="1" dirty="0" smtClean="0">
                <a:solidFill>
                  <a:srgbClr val="00B050"/>
                </a:solidFill>
                <a:latin typeface="DecimaWE Rg" panose="02000000000000000000" pitchFamily="2" charset="0"/>
              </a:rPr>
              <a:t>Area attività produttive</a:t>
            </a:r>
          </a:p>
          <a:p>
            <a:pPr algn="ctr">
              <a:spcAft>
                <a:spcPts val="600"/>
              </a:spcAft>
            </a:pPr>
            <a:r>
              <a:rPr lang="it-IT" sz="2400" b="1" dirty="0" smtClean="0">
                <a:solidFill>
                  <a:srgbClr val="00B050"/>
                </a:solidFill>
                <a:latin typeface="DecimaWE Rg" panose="02000000000000000000" pitchFamily="2" charset="0"/>
              </a:rPr>
              <a:t>Servizio </a:t>
            </a:r>
            <a:r>
              <a:rPr lang="it-IT" sz="2400" b="1" dirty="0">
                <a:solidFill>
                  <a:srgbClr val="00B050"/>
                </a:solidFill>
                <a:latin typeface="DecimaWE Rg" panose="02000000000000000000" pitchFamily="2" charset="0"/>
              </a:rPr>
              <a:t>per l’accesso al credito delle </a:t>
            </a:r>
            <a:r>
              <a:rPr lang="it-IT" sz="2400" b="1" dirty="0" smtClean="0">
                <a:solidFill>
                  <a:srgbClr val="00B050"/>
                </a:solidFill>
                <a:latin typeface="DecimaWE Rg" panose="02000000000000000000" pitchFamily="2" charset="0"/>
              </a:rPr>
              <a:t>imprese</a:t>
            </a:r>
          </a:p>
          <a:p>
            <a:pPr algn="ctr">
              <a:spcAft>
                <a:spcPts val="600"/>
              </a:spcAft>
            </a:pPr>
            <a:endParaRPr lang="it-IT" sz="2400" dirty="0" smtClean="0">
              <a:solidFill>
                <a:srgbClr val="00B050"/>
              </a:solidFill>
              <a:latin typeface="DecimaWE Rg" panose="02000000000000000000" pitchFamily="2" charset="0"/>
            </a:endParaRPr>
          </a:p>
          <a:p>
            <a:pPr algn="ctr">
              <a:spcAft>
                <a:spcPts val="600"/>
              </a:spcAft>
            </a:pPr>
            <a:r>
              <a:rPr lang="it-IT" sz="2400" dirty="0" smtClean="0">
                <a:solidFill>
                  <a:srgbClr val="00B050"/>
                </a:solidFill>
                <a:latin typeface="DecimaWE Rg" panose="02000000000000000000" pitchFamily="2" charset="0"/>
              </a:rPr>
              <a:t>Via </a:t>
            </a:r>
            <a:r>
              <a:rPr lang="it-IT" sz="2400" dirty="0">
                <a:solidFill>
                  <a:srgbClr val="00B050"/>
                </a:solidFill>
                <a:latin typeface="DecimaWE Rg" panose="02000000000000000000" pitchFamily="2" charset="0"/>
              </a:rPr>
              <a:t>Trento n. 2, </a:t>
            </a:r>
            <a:r>
              <a:rPr lang="it-IT" sz="2400" dirty="0" smtClean="0">
                <a:solidFill>
                  <a:srgbClr val="00B050"/>
                </a:solidFill>
                <a:latin typeface="DecimaWE Rg" panose="02000000000000000000" pitchFamily="2" charset="0"/>
              </a:rPr>
              <a:t>Trieste</a:t>
            </a:r>
          </a:p>
          <a:p>
            <a:pPr algn="ctr">
              <a:spcAft>
                <a:spcPts val="600"/>
              </a:spcAft>
            </a:pPr>
            <a:r>
              <a:rPr lang="it-IT" sz="2400" dirty="0" smtClean="0">
                <a:solidFill>
                  <a:srgbClr val="00B050"/>
                </a:solidFill>
                <a:latin typeface="DecimaWE Rg" panose="02000000000000000000" pitchFamily="2" charset="0"/>
              </a:rPr>
              <a:t>credito@regione.fvg.it</a:t>
            </a:r>
            <a:r>
              <a:rPr lang="it-IT" sz="2400" dirty="0">
                <a:solidFill>
                  <a:srgbClr val="00B050"/>
                </a:solidFill>
                <a:latin typeface="DecimaWE Rg" panose="02000000000000000000" pitchFamily="2" charset="0"/>
              </a:rPr>
              <a:t/>
            </a:r>
            <a:br>
              <a:rPr lang="it-IT" sz="2400" dirty="0">
                <a:solidFill>
                  <a:srgbClr val="00B050"/>
                </a:solidFill>
                <a:latin typeface="DecimaWE Rg" panose="02000000000000000000" pitchFamily="2" charset="0"/>
              </a:rPr>
            </a:br>
            <a:r>
              <a:rPr lang="it-IT" sz="2400" dirty="0" smtClean="0">
                <a:solidFill>
                  <a:srgbClr val="00B050"/>
                </a:solidFill>
                <a:latin typeface="DecimaWE Rg" panose="02000000000000000000" pitchFamily="2" charset="0"/>
              </a:rPr>
              <a:t>www.regione.fvg.it</a:t>
            </a:r>
            <a:r>
              <a:rPr lang="it-IT" sz="2400" dirty="0">
                <a:solidFill>
                  <a:srgbClr val="0070C0"/>
                </a:solidFill>
                <a:latin typeface="DecimaWE Rg" panose="02000000000000000000" pitchFamily="2" charset="0"/>
              </a:rPr>
              <a:t/>
            </a:r>
            <a:br>
              <a:rPr lang="it-IT" sz="2400" dirty="0">
                <a:solidFill>
                  <a:srgbClr val="0070C0"/>
                </a:solidFill>
                <a:latin typeface="DecimaWE Rg" panose="02000000000000000000" pitchFamily="2" charset="0"/>
              </a:rPr>
            </a:br>
            <a:endParaRPr lang="it-IT" sz="2400" dirty="0">
              <a:solidFill>
                <a:srgbClr val="002060"/>
              </a:solidFill>
              <a:latin typeface="DecimaWE Rg" panose="02000000000000000000" pitchFamily="2" charset="0"/>
            </a:endParaRPr>
          </a:p>
        </p:txBody>
      </p:sp>
    </p:spTree>
    <p:extLst>
      <p:ext uri="{BB962C8B-B14F-4D97-AF65-F5344CB8AC3E}">
        <p14:creationId xmlns:p14="http://schemas.microsoft.com/office/powerpoint/2010/main" val="1917606916"/>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1700808"/>
            <a:ext cx="8280920" cy="4396870"/>
          </a:xfrm>
          <a:prstGeom prst="rect">
            <a:avLst/>
          </a:prstGeom>
          <a:noFill/>
        </p:spPr>
        <p:txBody>
          <a:bodyPr wrap="square" lIns="0" tIns="0" rIns="0" bIns="0" rtlCol="0">
            <a:noAutofit/>
          </a:bodyPr>
          <a:lstStyle/>
          <a:p>
            <a:pPr algn="just"/>
            <a:r>
              <a:rPr lang="it-IT" sz="2000" dirty="0" smtClean="0">
                <a:solidFill>
                  <a:srgbClr val="002060"/>
                </a:solidFill>
                <a:latin typeface="DecimaWE Rg" panose="02000000000000000000" pitchFamily="2" charset="0"/>
              </a:rPr>
              <a:t>Sono ammessi i </a:t>
            </a:r>
            <a:r>
              <a:rPr lang="it-IT" sz="2000" dirty="0">
                <a:solidFill>
                  <a:srgbClr val="002060"/>
                </a:solidFill>
                <a:latin typeface="DecimaWE Rg" panose="02000000000000000000" pitchFamily="2" charset="0"/>
              </a:rPr>
              <a:t>progetti di investimento in </a:t>
            </a:r>
            <a:r>
              <a:rPr lang="it-IT" sz="2000" b="1" dirty="0">
                <a:solidFill>
                  <a:srgbClr val="002060"/>
                </a:solidFill>
                <a:latin typeface="DecimaWE Rg" panose="02000000000000000000" pitchFamily="2" charset="0"/>
              </a:rPr>
              <a:t>tecnologie dell’informazione e della comunicazione</a:t>
            </a:r>
            <a:r>
              <a:rPr lang="it-IT" sz="2000" dirty="0">
                <a:solidFill>
                  <a:srgbClr val="002060"/>
                </a:solidFill>
                <a:latin typeface="DecimaWE Rg" panose="02000000000000000000" pitchFamily="2" charset="0"/>
              </a:rPr>
              <a:t> volti alla realizzazione</a:t>
            </a:r>
            <a:r>
              <a:rPr lang="it-IT" sz="2000" dirty="0" smtClean="0">
                <a:solidFill>
                  <a:srgbClr val="002060"/>
                </a:solidFill>
                <a:latin typeface="DecimaWE Rg" panose="02000000000000000000" pitchFamily="2" charset="0"/>
              </a:rPr>
              <a:t>:</a:t>
            </a:r>
          </a:p>
          <a:p>
            <a:pPr algn="just"/>
            <a:endParaRPr lang="it-IT" sz="2000" dirty="0">
              <a:solidFill>
                <a:srgbClr val="002060"/>
              </a:solidFill>
              <a:latin typeface="DecimaWE Rg" panose="02000000000000000000" pitchFamily="2" charset="0"/>
            </a:endParaRPr>
          </a:p>
          <a:p>
            <a:pPr algn="just"/>
            <a:r>
              <a:rPr lang="it-IT" sz="2000" b="1" dirty="0">
                <a:solidFill>
                  <a:srgbClr val="002060"/>
                </a:solidFill>
                <a:latin typeface="DecimaWE Rg" panose="02000000000000000000" pitchFamily="2" charset="0"/>
              </a:rPr>
              <a:t>a)</a:t>
            </a:r>
            <a:r>
              <a:rPr lang="it-IT" sz="2000" dirty="0">
                <a:solidFill>
                  <a:srgbClr val="002060"/>
                </a:solidFill>
                <a:latin typeface="DecimaWE Rg" panose="02000000000000000000" pitchFamily="2" charset="0"/>
              </a:rPr>
              <a:t>	</a:t>
            </a:r>
            <a:r>
              <a:rPr lang="it-IT" sz="2000" b="1" dirty="0" smtClean="0">
                <a:solidFill>
                  <a:srgbClr val="002060"/>
                </a:solidFill>
                <a:latin typeface="DecimaWE Rg" panose="02000000000000000000" pitchFamily="2" charset="0"/>
              </a:rPr>
              <a:t>di </a:t>
            </a:r>
            <a:r>
              <a:rPr lang="it-IT" sz="2000" b="1" dirty="0">
                <a:solidFill>
                  <a:srgbClr val="002060"/>
                </a:solidFill>
                <a:latin typeface="DecimaWE Rg" panose="02000000000000000000" pitchFamily="2" charset="0"/>
              </a:rPr>
              <a:t>soluzioni tecnologiche innovative per l’operatività di sistemi di informazione integrati</a:t>
            </a:r>
            <a:r>
              <a:rPr lang="it-IT" sz="2000" dirty="0">
                <a:solidFill>
                  <a:srgbClr val="002060"/>
                </a:solidFill>
                <a:latin typeface="DecimaWE Rg" panose="02000000000000000000" pitchFamily="2" charset="0"/>
              </a:rPr>
              <a:t> quali le soluzioni ERP/</a:t>
            </a:r>
            <a:r>
              <a:rPr lang="it-IT" sz="2000" dirty="0" err="1">
                <a:solidFill>
                  <a:srgbClr val="002060"/>
                </a:solidFill>
                <a:latin typeface="DecimaWE Rg" panose="02000000000000000000" pitchFamily="2" charset="0"/>
              </a:rPr>
              <a:t>MPR</a:t>
            </a:r>
            <a:r>
              <a:rPr lang="it-IT" sz="2000" dirty="0">
                <a:solidFill>
                  <a:srgbClr val="002060"/>
                </a:solidFill>
                <a:latin typeface="DecimaWE Rg" panose="02000000000000000000" pitchFamily="2" charset="0"/>
              </a:rPr>
              <a:t>, i sistemi di gestione documentali, i sistemi di </a:t>
            </a:r>
            <a:r>
              <a:rPr lang="it-IT" sz="2000" dirty="0" err="1">
                <a:solidFill>
                  <a:srgbClr val="002060"/>
                </a:solidFill>
                <a:latin typeface="DecimaWE Rg" panose="02000000000000000000" pitchFamily="2" charset="0"/>
              </a:rPr>
              <a:t>customer</a:t>
            </a:r>
            <a:r>
              <a:rPr lang="it-IT" sz="2000" dirty="0">
                <a:solidFill>
                  <a:srgbClr val="002060"/>
                </a:solidFill>
                <a:latin typeface="DecimaWE Rg" panose="02000000000000000000" pitchFamily="2" charset="0"/>
              </a:rPr>
              <a:t> </a:t>
            </a:r>
            <a:r>
              <a:rPr lang="it-IT" sz="2000" dirty="0" err="1">
                <a:solidFill>
                  <a:srgbClr val="002060"/>
                </a:solidFill>
                <a:latin typeface="DecimaWE Rg" panose="02000000000000000000" pitchFamily="2" charset="0"/>
              </a:rPr>
              <a:t>relationship</a:t>
            </a:r>
            <a:r>
              <a:rPr lang="it-IT" sz="2000" dirty="0">
                <a:solidFill>
                  <a:srgbClr val="002060"/>
                </a:solidFill>
                <a:latin typeface="DecimaWE Rg" panose="02000000000000000000" pitchFamily="2" charset="0"/>
              </a:rPr>
              <a:t> management (CRM), la tracciabilità del prodotto, le piattaforme di gestione integrata delle funzioni aziendali, gli strumenti di business intelligence e di business </a:t>
            </a:r>
            <a:r>
              <a:rPr lang="it-IT" sz="2000" dirty="0" err="1">
                <a:solidFill>
                  <a:srgbClr val="002060"/>
                </a:solidFill>
                <a:latin typeface="DecimaWE Rg" panose="02000000000000000000" pitchFamily="2" charset="0"/>
              </a:rPr>
              <a:t>analytics</a:t>
            </a:r>
            <a:r>
              <a:rPr lang="it-IT" sz="2000" dirty="0">
                <a:solidFill>
                  <a:srgbClr val="002060"/>
                </a:solidFill>
                <a:latin typeface="DecimaWE Rg" panose="02000000000000000000" pitchFamily="2" charset="0"/>
              </a:rPr>
              <a:t> </a:t>
            </a:r>
            <a:r>
              <a:rPr lang="it-IT" sz="2000" b="1" dirty="0">
                <a:solidFill>
                  <a:srgbClr val="002060"/>
                </a:solidFill>
                <a:latin typeface="DecimaWE Rg" panose="02000000000000000000" pitchFamily="2" charset="0"/>
              </a:rPr>
              <a:t>nonché per il commercio elettronico, la manifattura digitale, la sicurezza informatica ed il </a:t>
            </a:r>
            <a:r>
              <a:rPr lang="it-IT" sz="2000" b="1" dirty="0" err="1">
                <a:solidFill>
                  <a:srgbClr val="002060"/>
                </a:solidFill>
                <a:latin typeface="DecimaWE Rg" panose="02000000000000000000" pitchFamily="2" charset="0"/>
              </a:rPr>
              <a:t>cloud</a:t>
            </a:r>
            <a:r>
              <a:rPr lang="it-IT" sz="2000" b="1" dirty="0">
                <a:solidFill>
                  <a:srgbClr val="002060"/>
                </a:solidFill>
                <a:latin typeface="DecimaWE Rg" panose="02000000000000000000" pitchFamily="2" charset="0"/>
              </a:rPr>
              <a:t> </a:t>
            </a:r>
            <a:r>
              <a:rPr lang="it-IT" sz="2000" b="1" dirty="0" err="1">
                <a:solidFill>
                  <a:srgbClr val="002060"/>
                </a:solidFill>
                <a:latin typeface="DecimaWE Rg" panose="02000000000000000000" pitchFamily="2" charset="0"/>
              </a:rPr>
              <a:t>computing</a:t>
            </a:r>
            <a:r>
              <a:rPr lang="it-IT" sz="2000" dirty="0">
                <a:solidFill>
                  <a:srgbClr val="002060"/>
                </a:solidFill>
                <a:latin typeface="DecimaWE Rg" panose="02000000000000000000" pitchFamily="2" charset="0"/>
              </a:rPr>
              <a:t>;</a:t>
            </a:r>
          </a:p>
          <a:p>
            <a:pPr algn="just"/>
            <a:r>
              <a:rPr lang="it-IT" sz="2000" b="1" dirty="0">
                <a:solidFill>
                  <a:srgbClr val="002060"/>
                </a:solidFill>
                <a:latin typeface="DecimaWE Rg" panose="02000000000000000000" pitchFamily="2" charset="0"/>
              </a:rPr>
              <a:t>b)	</a:t>
            </a:r>
            <a:r>
              <a:rPr lang="it-IT" sz="2000" b="1" dirty="0" smtClean="0">
                <a:solidFill>
                  <a:srgbClr val="002060"/>
                </a:solidFill>
                <a:latin typeface="DecimaWE Rg" panose="02000000000000000000" pitchFamily="2" charset="0"/>
              </a:rPr>
              <a:t>di </a:t>
            </a:r>
            <a:r>
              <a:rPr lang="it-IT" sz="2000" b="1" dirty="0">
                <a:solidFill>
                  <a:srgbClr val="002060"/>
                </a:solidFill>
                <a:latin typeface="DecimaWE Rg" panose="02000000000000000000" pitchFamily="2" charset="0"/>
              </a:rPr>
              <a:t>soluzioni ed applicazioni digitali che secondo il paradigma dell’Internet of </a:t>
            </a:r>
            <a:r>
              <a:rPr lang="it-IT" sz="2000" b="1" dirty="0" err="1">
                <a:solidFill>
                  <a:srgbClr val="002060"/>
                </a:solidFill>
                <a:latin typeface="DecimaWE Rg" panose="02000000000000000000" pitchFamily="2" charset="0"/>
              </a:rPr>
              <a:t>Things</a:t>
            </a:r>
            <a:r>
              <a:rPr lang="it-IT" sz="2000" b="1" dirty="0">
                <a:solidFill>
                  <a:srgbClr val="002060"/>
                </a:solidFill>
                <a:latin typeface="DecimaWE Rg" panose="02000000000000000000" pitchFamily="2" charset="0"/>
              </a:rPr>
              <a:t> consentano uno scambio di informazioni tra macchine e oggetti</a:t>
            </a:r>
            <a:r>
              <a:rPr lang="it-IT" sz="2000" dirty="0" smtClean="0">
                <a:solidFill>
                  <a:srgbClr val="002060"/>
                </a:solidFill>
                <a:latin typeface="DecimaWE Rg" panose="02000000000000000000" pitchFamily="2" charset="0"/>
              </a:rPr>
              <a:t>;</a:t>
            </a:r>
            <a:endParaRPr lang="it-IT" sz="2000" dirty="0">
              <a:solidFill>
                <a:srgbClr val="002060"/>
              </a:solidFill>
              <a:latin typeface="DecimaWE Rg" panose="02000000000000000000" pitchFamily="2" charset="0"/>
            </a:endParaRP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Progetti ammissibili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874801"/>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1844824"/>
            <a:ext cx="8280920" cy="3672408"/>
          </a:xfrm>
          <a:prstGeom prst="rect">
            <a:avLst/>
          </a:prstGeom>
          <a:noFill/>
        </p:spPr>
        <p:txBody>
          <a:bodyPr wrap="square" lIns="0" tIns="0" rIns="0" bIns="0" rtlCol="0">
            <a:noAutofit/>
          </a:bodyPr>
          <a:lstStyle/>
          <a:p>
            <a:pPr marL="457200" indent="-457200" algn="just">
              <a:buAutoNum type="alphaLcParenR" startAt="3"/>
            </a:pPr>
            <a:r>
              <a:rPr lang="it-IT" sz="2000" b="1" dirty="0" smtClean="0">
                <a:solidFill>
                  <a:srgbClr val="002060"/>
                </a:solidFill>
                <a:latin typeface="DecimaWE Rg" panose="02000000000000000000" pitchFamily="2" charset="0"/>
              </a:rPr>
              <a:t>da parte delle </a:t>
            </a:r>
            <a:r>
              <a:rPr lang="it-IT" sz="2000" b="1" dirty="0" err="1" smtClean="0">
                <a:solidFill>
                  <a:srgbClr val="002060"/>
                </a:solidFill>
                <a:latin typeface="DecimaWE Rg" panose="02000000000000000000" pitchFamily="2" charset="0"/>
              </a:rPr>
              <a:t>PMI</a:t>
            </a:r>
            <a:r>
              <a:rPr lang="it-IT" sz="2000" b="1" dirty="0" smtClean="0">
                <a:solidFill>
                  <a:srgbClr val="002060"/>
                </a:solidFill>
                <a:latin typeface="DecimaWE Rg" panose="02000000000000000000" pitchFamily="2" charset="0"/>
              </a:rPr>
              <a:t> turistiche richiedenti, di servizi innovativi a favore della clientela</a:t>
            </a:r>
            <a:r>
              <a:rPr lang="it-IT" sz="2000" dirty="0" smtClean="0">
                <a:solidFill>
                  <a:srgbClr val="002060"/>
                </a:solidFill>
                <a:latin typeface="DecimaWE Rg" panose="02000000000000000000" pitchFamily="2" charset="0"/>
              </a:rPr>
              <a:t>.</a:t>
            </a:r>
          </a:p>
          <a:p>
            <a:pPr algn="just"/>
            <a:endParaRPr lang="it-IT" sz="2000" dirty="0" smtClean="0">
              <a:solidFill>
                <a:srgbClr val="002060"/>
              </a:solidFill>
              <a:latin typeface="DecimaWE Rg" panose="02000000000000000000" pitchFamily="2" charset="0"/>
            </a:endParaRPr>
          </a:p>
          <a:p>
            <a:pPr algn="just"/>
            <a:r>
              <a:rPr lang="it-IT" sz="2000" dirty="0" smtClean="0">
                <a:solidFill>
                  <a:srgbClr val="002060"/>
                </a:solidFill>
                <a:latin typeface="DecimaWE Rg" panose="02000000000000000000" pitchFamily="2" charset="0"/>
              </a:rPr>
              <a:t>I progetti di investimento di alle lettere </a:t>
            </a:r>
            <a:r>
              <a:rPr lang="it-IT" sz="2000" b="1" dirty="0" smtClean="0">
                <a:solidFill>
                  <a:srgbClr val="002060"/>
                </a:solidFill>
                <a:latin typeface="DecimaWE Rg" panose="02000000000000000000" pitchFamily="2" charset="0"/>
              </a:rPr>
              <a:t>a) </a:t>
            </a:r>
            <a:r>
              <a:rPr lang="it-IT" sz="2000" dirty="0" smtClean="0">
                <a:solidFill>
                  <a:srgbClr val="002060"/>
                </a:solidFill>
                <a:latin typeface="DecimaWE Rg" panose="02000000000000000000" pitchFamily="2" charset="0"/>
              </a:rPr>
              <a:t>e</a:t>
            </a:r>
            <a:r>
              <a:rPr lang="it-IT" sz="2000" b="1" dirty="0" smtClean="0">
                <a:solidFill>
                  <a:srgbClr val="002060"/>
                </a:solidFill>
                <a:latin typeface="DecimaWE Rg" panose="02000000000000000000" pitchFamily="2" charset="0"/>
              </a:rPr>
              <a:t> c)</a:t>
            </a:r>
            <a:r>
              <a:rPr lang="it-IT" sz="2000" dirty="0" smtClean="0">
                <a:solidFill>
                  <a:srgbClr val="002060"/>
                </a:solidFill>
                <a:latin typeface="DecimaWE Rg" panose="02000000000000000000" pitchFamily="2" charset="0"/>
              </a:rPr>
              <a:t>, sono diretti al miglioramento dei processi aziendali, nonché all’accrescimento della capacità di penetrare in nuovi mercati.</a:t>
            </a:r>
          </a:p>
          <a:p>
            <a:pPr algn="just"/>
            <a:endParaRPr lang="it-IT" sz="2000" dirty="0" smtClean="0">
              <a:solidFill>
                <a:srgbClr val="002060"/>
              </a:solidFill>
              <a:latin typeface="DecimaWE Rg" panose="02000000000000000000" pitchFamily="2" charset="0"/>
            </a:endParaRPr>
          </a:p>
          <a:p>
            <a:pPr algn="just"/>
            <a:r>
              <a:rPr lang="it-IT" sz="2000" dirty="0" smtClean="0">
                <a:solidFill>
                  <a:srgbClr val="002060"/>
                </a:solidFill>
                <a:latin typeface="DecimaWE Rg" panose="02000000000000000000" pitchFamily="2" charset="0"/>
              </a:rPr>
              <a:t>I progetti di investimento di alla lettera </a:t>
            </a:r>
            <a:r>
              <a:rPr lang="it-IT" sz="2000" b="1" dirty="0" smtClean="0">
                <a:solidFill>
                  <a:srgbClr val="002060"/>
                </a:solidFill>
                <a:latin typeface="DecimaWE Rg" panose="02000000000000000000" pitchFamily="2" charset="0"/>
              </a:rPr>
              <a:t>b)</a:t>
            </a:r>
            <a:r>
              <a:rPr lang="it-IT" sz="2000" dirty="0" smtClean="0">
                <a:solidFill>
                  <a:srgbClr val="002060"/>
                </a:solidFill>
                <a:latin typeface="DecimaWE Rg" panose="02000000000000000000" pitchFamily="2" charset="0"/>
              </a:rPr>
              <a:t>, sono diretti all’automazione dei processi aziendali.</a:t>
            </a:r>
          </a:p>
          <a:p>
            <a:pPr algn="just"/>
            <a:endParaRPr lang="it-IT" sz="2000" dirty="0">
              <a:solidFill>
                <a:srgbClr val="002060"/>
              </a:solidFill>
              <a:latin typeface="DecimaWE Rg" panose="02000000000000000000" pitchFamily="2" charset="0"/>
            </a:endParaRPr>
          </a:p>
          <a:p>
            <a:pPr algn="just"/>
            <a:r>
              <a:rPr lang="it-IT" sz="2000" dirty="0">
                <a:solidFill>
                  <a:srgbClr val="002060"/>
                </a:solidFill>
                <a:latin typeface="DecimaWE Rg" panose="02000000000000000000" pitchFamily="2" charset="0"/>
              </a:rPr>
              <a:t>Non sono finanziabili investimenti di mera sostituzione.</a:t>
            </a:r>
            <a:endParaRPr lang="it-IT" sz="2000" dirty="0" smtClean="0">
              <a:solidFill>
                <a:srgbClr val="002060"/>
              </a:solidFill>
              <a:latin typeface="DecimaWE Rg" panose="02000000000000000000" pitchFamily="2" charset="0"/>
            </a:endParaRPr>
          </a:p>
          <a:p>
            <a:pPr algn="just"/>
            <a:endParaRPr lang="it-IT" sz="2200" dirty="0" smtClean="0">
              <a:solidFill>
                <a:srgbClr val="002060"/>
              </a:solidFill>
              <a:latin typeface="DecimaWE Rg" panose="02000000000000000000" pitchFamily="2" charset="0"/>
            </a:endParaRPr>
          </a:p>
          <a:p>
            <a:pPr algn="just"/>
            <a:endParaRPr lang="it-IT" sz="2200" dirty="0" smtClean="0">
              <a:solidFill>
                <a:srgbClr val="002060"/>
              </a:solidFill>
              <a:latin typeface="DecimaWE Rg" panose="02000000000000000000" pitchFamily="2" charset="0"/>
            </a:endParaRPr>
          </a:p>
          <a:p>
            <a:pPr algn="just"/>
            <a:endParaRPr lang="it-IT" sz="2200" dirty="0">
              <a:solidFill>
                <a:srgbClr val="002060"/>
              </a:solidFill>
              <a:latin typeface="DecimaWE Rg" panose="02000000000000000000" pitchFamily="2" charset="0"/>
            </a:endParaRP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Progetti ammissibili</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049687"/>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564904"/>
            <a:ext cx="8280920" cy="1620180"/>
          </a:xfrm>
          <a:prstGeom prst="rect">
            <a:avLst/>
          </a:prstGeom>
          <a:noFill/>
        </p:spPr>
        <p:txBody>
          <a:bodyPr wrap="square" lIns="0" tIns="0" rIns="0" bIns="0" rtlCol="0">
            <a:noAutofit/>
          </a:bodyPr>
          <a:lstStyle/>
          <a:p>
            <a:pPr algn="just">
              <a:spcAft>
                <a:spcPts val="600"/>
              </a:spcAft>
            </a:pPr>
            <a:r>
              <a:rPr lang="it-IT" sz="2200" dirty="0" smtClean="0">
                <a:solidFill>
                  <a:srgbClr val="002060"/>
                </a:solidFill>
                <a:latin typeface="DecimaWE Rg" panose="02000000000000000000" pitchFamily="2" charset="0"/>
              </a:rPr>
              <a:t>Insieme delle tecniche e dei procedimenti impiegati in un determinato settore, nonché delle conoscenze tecnico-scientifiche e delle elaborazioni teoriche e sistematiche applicabili alla pianificazione e alla razionalizzazione dell’intervento produttivo.</a:t>
            </a: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Tecnologia</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598014"/>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2564904"/>
            <a:ext cx="8280920" cy="1620180"/>
          </a:xfrm>
          <a:prstGeom prst="rect">
            <a:avLst/>
          </a:prstGeom>
          <a:noFill/>
        </p:spPr>
        <p:txBody>
          <a:bodyPr wrap="square" lIns="0" tIns="0" rIns="0" bIns="0" rtlCol="0">
            <a:noAutofit/>
          </a:bodyPr>
          <a:lstStyle/>
          <a:p>
            <a:pPr algn="just">
              <a:spcAft>
                <a:spcPts val="600"/>
              </a:spcAft>
            </a:pPr>
            <a:r>
              <a:rPr lang="it-IT" sz="2200" b="1" dirty="0" smtClean="0">
                <a:solidFill>
                  <a:srgbClr val="002060"/>
                </a:solidFill>
                <a:latin typeface="DecimaWE Rg" panose="02000000000000000000" pitchFamily="2" charset="0"/>
              </a:rPr>
              <a:t>Tecnologie </a:t>
            </a:r>
            <a:r>
              <a:rPr lang="it-IT" sz="2200" b="1" dirty="0">
                <a:solidFill>
                  <a:srgbClr val="002060"/>
                </a:solidFill>
                <a:latin typeface="DecimaWE Rg" panose="02000000000000000000" pitchFamily="2" charset="0"/>
              </a:rPr>
              <a:t>dell’Informazione e della </a:t>
            </a:r>
            <a:r>
              <a:rPr lang="it-IT" sz="2200" b="1" dirty="0" smtClean="0">
                <a:solidFill>
                  <a:srgbClr val="002060"/>
                </a:solidFill>
                <a:latin typeface="DecimaWE Rg" panose="02000000000000000000" pitchFamily="2" charset="0"/>
              </a:rPr>
              <a:t>Comunicazione (</a:t>
            </a:r>
            <a:r>
              <a:rPr lang="it-IT" sz="2200" b="1" dirty="0" err="1" smtClean="0">
                <a:solidFill>
                  <a:srgbClr val="002060"/>
                </a:solidFill>
                <a:latin typeface="DecimaWE Rg" panose="02000000000000000000" pitchFamily="2" charset="0"/>
              </a:rPr>
              <a:t>ICT</a:t>
            </a:r>
            <a:r>
              <a:rPr lang="it-IT" sz="2200" b="1" dirty="0" smtClean="0">
                <a:solidFill>
                  <a:srgbClr val="002060"/>
                </a:solidFill>
                <a:latin typeface="DecimaWE Rg" panose="02000000000000000000" pitchFamily="2" charset="0"/>
              </a:rPr>
              <a:t>)</a:t>
            </a:r>
            <a:r>
              <a:rPr lang="it-IT" sz="2200" dirty="0" smtClean="0">
                <a:solidFill>
                  <a:srgbClr val="002060"/>
                </a:solidFill>
                <a:latin typeface="DecimaWE Rg" panose="02000000000000000000" pitchFamily="2" charset="0"/>
              </a:rPr>
              <a:t>: </a:t>
            </a:r>
            <a:r>
              <a:rPr lang="it-IT" sz="2200" dirty="0">
                <a:solidFill>
                  <a:srgbClr val="002060"/>
                </a:solidFill>
                <a:latin typeface="DecimaWE Rg" panose="02000000000000000000" pitchFamily="2" charset="0"/>
              </a:rPr>
              <a:t>l'insieme dei metodi e delle tecnologie informatiche e telematiche che realizzano sistemi di trasmissione, ricezione ed elaborazione di informazioni</a:t>
            </a:r>
            <a:endParaRPr lang="it-IT" sz="2200" dirty="0" smtClean="0">
              <a:solidFill>
                <a:srgbClr val="002060"/>
              </a:solidFill>
              <a:latin typeface="DecimaWE Rg" panose="02000000000000000000" pitchFamily="2" charset="0"/>
            </a:endParaRP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err="1" smtClean="0">
                <a:solidFill>
                  <a:srgbClr val="002060"/>
                </a:solidFill>
                <a:latin typeface="DecimaWE Rg" panose="02000000000000000000" pitchFamily="2" charset="0"/>
              </a:rPr>
              <a:t>ICT</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643199"/>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7" y="1484784"/>
            <a:ext cx="8280920" cy="3888432"/>
          </a:xfrm>
          <a:prstGeom prst="rect">
            <a:avLst/>
          </a:prstGeom>
          <a:noFill/>
        </p:spPr>
        <p:txBody>
          <a:bodyPr wrap="square" lIns="0" tIns="0" rIns="0" bIns="0" rtlCol="0">
            <a:noAutofit/>
          </a:bodyPr>
          <a:lstStyle/>
          <a:p>
            <a:pPr algn="just">
              <a:spcAft>
                <a:spcPts val="600"/>
              </a:spcAft>
            </a:pPr>
            <a:r>
              <a:rPr lang="it-IT" sz="2000" dirty="0" smtClean="0">
                <a:solidFill>
                  <a:srgbClr val="002060"/>
                </a:solidFill>
                <a:latin typeface="DecimaWE Rg" panose="02000000000000000000" pitchFamily="2" charset="0"/>
              </a:rPr>
              <a:t>Ogni </a:t>
            </a:r>
            <a:r>
              <a:rPr lang="it-IT" sz="2000" dirty="0">
                <a:solidFill>
                  <a:srgbClr val="002060"/>
                </a:solidFill>
                <a:latin typeface="DecimaWE Rg" panose="02000000000000000000" pitchFamily="2" charset="0"/>
              </a:rPr>
              <a:t>tipo di produzione, sviluppo e sfruttamento di mutamenti nei settori economico, tecnologico, del welfare e della pubblica Amministrazione, cui consegua un significativo miglioramento concreto e misurabile, con esclusione della mera invenzione o della scoperta che materializza una nuova conoscenza che resti priva di rilevanza economica ovvero </a:t>
            </a:r>
            <a:r>
              <a:rPr lang="it-IT" sz="2000" dirty="0" smtClean="0">
                <a:solidFill>
                  <a:srgbClr val="002060"/>
                </a:solidFill>
                <a:latin typeface="DecimaWE Rg" panose="02000000000000000000" pitchFamily="2" charset="0"/>
              </a:rPr>
              <a:t>dell’imitazione </a:t>
            </a:r>
            <a:r>
              <a:rPr lang="it-IT" sz="2000" dirty="0">
                <a:solidFill>
                  <a:srgbClr val="002060"/>
                </a:solidFill>
                <a:latin typeface="DecimaWE Rg" panose="02000000000000000000" pitchFamily="2" charset="0"/>
              </a:rPr>
              <a:t>che si traduce in parziali modificazioni dei prodotti, dei processi o dei servizi da altri innovati; in particolare, fermi restando i requisiti della misurabilità e concretezza dei miglioramenti significativi, costituiscono innovazione</a:t>
            </a:r>
            <a:r>
              <a:rPr lang="it-IT" sz="2000" dirty="0" smtClean="0">
                <a:solidFill>
                  <a:srgbClr val="002060"/>
                </a:solidFill>
                <a:latin typeface="DecimaWE Rg" panose="02000000000000000000" pitchFamily="2" charset="0"/>
              </a:rPr>
              <a:t>:</a:t>
            </a:r>
          </a:p>
          <a:p>
            <a:pPr marL="228600" indent="-228600" algn="just">
              <a:spcAft>
                <a:spcPts val="600"/>
              </a:spcAft>
              <a:buAutoNum type="arabicParenR"/>
            </a:pPr>
            <a:r>
              <a:rPr lang="it-IT" sz="2000" dirty="0" smtClean="0">
                <a:solidFill>
                  <a:srgbClr val="002060"/>
                </a:solidFill>
                <a:latin typeface="DecimaWE Rg" panose="02000000000000000000" pitchFamily="2" charset="0"/>
              </a:rPr>
              <a:t>il </a:t>
            </a:r>
            <a:r>
              <a:rPr lang="it-IT" sz="2000" dirty="0">
                <a:solidFill>
                  <a:srgbClr val="002060"/>
                </a:solidFill>
                <a:latin typeface="DecimaWE Rg" panose="02000000000000000000" pitchFamily="2" charset="0"/>
              </a:rPr>
              <a:t>rinnovo o </a:t>
            </a:r>
            <a:r>
              <a:rPr lang="it-IT" sz="2000" dirty="0" smtClean="0">
                <a:solidFill>
                  <a:srgbClr val="002060"/>
                </a:solidFill>
                <a:latin typeface="DecimaWE Rg" panose="02000000000000000000" pitchFamily="2" charset="0"/>
              </a:rPr>
              <a:t>l’ampliamento </a:t>
            </a:r>
            <a:r>
              <a:rPr lang="it-IT" sz="2000" dirty="0">
                <a:solidFill>
                  <a:srgbClr val="002060"/>
                </a:solidFill>
                <a:latin typeface="DecimaWE Rg" panose="02000000000000000000" pitchFamily="2" charset="0"/>
              </a:rPr>
              <a:t>della gamma dei prodotti e dei servizi nonché dei mercati a essi associati; </a:t>
            </a:r>
            <a:endParaRPr lang="it-IT" sz="2000" dirty="0" smtClean="0">
              <a:solidFill>
                <a:srgbClr val="002060"/>
              </a:solidFill>
              <a:latin typeface="DecimaWE Rg" panose="02000000000000000000" pitchFamily="2" charset="0"/>
            </a:endParaRPr>
          </a:p>
          <a:p>
            <a:pPr marL="228600" indent="-228600" algn="just">
              <a:spcAft>
                <a:spcPts val="600"/>
              </a:spcAft>
              <a:buAutoNum type="arabicParenR"/>
            </a:pPr>
            <a:r>
              <a:rPr lang="it-IT" sz="2000" dirty="0" smtClean="0">
                <a:solidFill>
                  <a:srgbClr val="002060"/>
                </a:solidFill>
                <a:latin typeface="DecimaWE Rg" panose="02000000000000000000" pitchFamily="2" charset="0"/>
              </a:rPr>
              <a:t>l’introduzione </a:t>
            </a:r>
            <a:r>
              <a:rPr lang="it-IT" sz="2000" dirty="0">
                <a:solidFill>
                  <a:srgbClr val="002060"/>
                </a:solidFill>
                <a:latin typeface="DecimaWE Rg" panose="02000000000000000000" pitchFamily="2" charset="0"/>
              </a:rPr>
              <a:t>di nuovi metodi di produzione, approvvigionamento, trasporto e distribuzione; </a:t>
            </a:r>
            <a:endParaRPr lang="it-IT" sz="2000" dirty="0" smtClean="0">
              <a:solidFill>
                <a:srgbClr val="002060"/>
              </a:solidFill>
              <a:latin typeface="DecimaWE Rg" panose="02000000000000000000" pitchFamily="2" charset="0"/>
            </a:endParaRPr>
          </a:p>
          <a:p>
            <a:pPr marL="228600" indent="-228600" algn="just">
              <a:spcAft>
                <a:spcPts val="600"/>
              </a:spcAft>
              <a:buAutoNum type="arabicParenR"/>
            </a:pPr>
            <a:r>
              <a:rPr lang="it-IT" sz="2000" dirty="0">
                <a:solidFill>
                  <a:srgbClr val="002060"/>
                </a:solidFill>
                <a:latin typeface="DecimaWE Rg" panose="02000000000000000000" pitchFamily="2" charset="0"/>
              </a:rPr>
              <a:t>l</a:t>
            </a:r>
            <a:r>
              <a:rPr lang="it-IT" sz="2000" dirty="0" smtClean="0">
                <a:solidFill>
                  <a:srgbClr val="002060"/>
                </a:solidFill>
                <a:latin typeface="DecimaWE Rg" panose="02000000000000000000" pitchFamily="2" charset="0"/>
              </a:rPr>
              <a:t>’introduzione </a:t>
            </a:r>
            <a:r>
              <a:rPr lang="it-IT" sz="2000" dirty="0">
                <a:solidFill>
                  <a:srgbClr val="002060"/>
                </a:solidFill>
                <a:latin typeface="DecimaWE Rg" panose="02000000000000000000" pitchFamily="2" charset="0"/>
              </a:rPr>
              <a:t>di mutamenti nella gestione, nelle organizzazioni, </a:t>
            </a:r>
            <a:r>
              <a:rPr lang="it-IT" sz="2000" dirty="0" smtClean="0">
                <a:solidFill>
                  <a:srgbClr val="002060"/>
                </a:solidFill>
                <a:latin typeface="DecimaWE Rg" panose="02000000000000000000" pitchFamily="2" charset="0"/>
              </a:rPr>
              <a:t>nell’esecuzione </a:t>
            </a:r>
            <a:r>
              <a:rPr lang="it-IT" sz="2000" dirty="0">
                <a:solidFill>
                  <a:srgbClr val="002060"/>
                </a:solidFill>
                <a:latin typeface="DecimaWE Rg" panose="02000000000000000000" pitchFamily="2" charset="0"/>
              </a:rPr>
              <a:t>delle attività lavorative e nella qualificazione delle risorse umane</a:t>
            </a:r>
            <a:r>
              <a:rPr lang="it-IT" sz="2000" dirty="0" smtClean="0">
                <a:solidFill>
                  <a:srgbClr val="002060"/>
                </a:solidFill>
                <a:latin typeface="DecimaWE Rg" panose="02000000000000000000" pitchFamily="2" charset="0"/>
              </a:rPr>
              <a:t>.</a:t>
            </a:r>
          </a:p>
        </p:txBody>
      </p:sp>
      <p:sp>
        <p:nvSpPr>
          <p:cNvPr id="23" name="TextBox 11"/>
          <p:cNvSpPr txBox="1"/>
          <p:nvPr/>
        </p:nvSpPr>
        <p:spPr>
          <a:xfrm>
            <a:off x="4211961" y="487125"/>
            <a:ext cx="4275391" cy="523220"/>
          </a:xfrm>
          <a:prstGeom prst="rect">
            <a:avLst/>
          </a:prstGeom>
          <a:noFill/>
        </p:spPr>
        <p:txBody>
          <a:bodyPr wrap="square" rtlCol="0">
            <a:spAutoFit/>
          </a:bodyPr>
          <a:lstStyle/>
          <a:p>
            <a:pPr algn="r"/>
            <a:r>
              <a:rPr lang="it-IT" sz="2800" b="1" dirty="0" smtClean="0">
                <a:solidFill>
                  <a:srgbClr val="002060"/>
                </a:solidFill>
                <a:latin typeface="DecimaWE Rg" panose="02000000000000000000" pitchFamily="2" charset="0"/>
              </a:rPr>
              <a:t>Innovazione</a:t>
            </a:r>
            <a:endParaRPr lang="it-IT" sz="2800" b="1" dirty="0">
              <a:solidFill>
                <a:srgbClr val="002060"/>
              </a:solidFill>
              <a:latin typeface="DecimaWE Rg" panose="02000000000000000000" pitchFamily="2" charset="0"/>
            </a:endParaRPr>
          </a:p>
        </p:txBody>
      </p:sp>
      <p:cxnSp>
        <p:nvCxnSpPr>
          <p:cNvPr id="5" name="Straight Connector 9"/>
          <p:cNvCxnSpPr/>
          <p:nvPr/>
        </p:nvCxnSpPr>
        <p:spPr>
          <a:xfrm>
            <a:off x="5292080" y="1010345"/>
            <a:ext cx="319527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260362"/>
      </p:ext>
    </p:extLst>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PwC">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noAutofit/>
      </a:bodyPr>
      <a:lstStyle>
        <a:defPPr indent="-274320">
          <a:spcAft>
            <a:spcPts val="900"/>
          </a:spcAft>
          <a:defRPr sz="2000" dirty="0" smtClean="0">
            <a:latin typeface="Georgia"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AD1DD98D0E1AF4F9C2C2A9D8C6FFA2F" ma:contentTypeVersion="2" ma:contentTypeDescription="Create a new document." ma:contentTypeScope="" ma:versionID="851d4506a31fef050c7c037ec52ff9b2">
  <xsd:schema xmlns:xsd="http://www.w3.org/2001/XMLSchema" xmlns:xs="http://www.w3.org/2001/XMLSchema" xmlns:p="http://schemas.microsoft.com/office/2006/metadata/properties" xmlns:ns2="1c2df93f-4605-40b2-9136-deaa31dbaf1b" targetNamespace="http://schemas.microsoft.com/office/2006/metadata/properties" ma:root="true" ma:fieldsID="aa8647f9c0e35a14ec9250d9aac2626f" ns2:_="">
    <xsd:import namespace="1c2df93f-4605-40b2-9136-deaa31dbaf1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2df93f-4605-40b2-9136-deaa31dbaf1b" elementFormDefault="qualified">
    <xsd:import namespace="http://schemas.microsoft.com/office/2006/documentManagement/types"/>
    <xsd:import namespace="http://schemas.microsoft.com/office/infopath/2007/PartnerControls"/>
    <xsd:element name="_dlc_DocId" ma:index="8" nillable="true" ma:displayName="Valore ID documento" ma:description="Valore dell'ID documento assegnato all'elemento." ma:internalName="_dlc_DocId" ma:readOnly="true">
      <xsd:simpleType>
        <xsd:restriction base="dms:Text"/>
      </xsd:simpleType>
    </xsd:element>
    <xsd:element name="_dlc_DocIdUrl" ma:index="9" nillable="true" ma:displayName="ID documento" ma:description="Collegamento permanente al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92178D9-E4AF-431D-8FA6-F3AB81E7A2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2df93f-4605-40b2-9136-deaa31dbaf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E954CE-A0D9-4984-92FF-4B0411069444}">
  <ds:schemaRefs>
    <ds:schemaRef ds:uri="http://schemas.microsoft.com/sharepoint/events"/>
  </ds:schemaRefs>
</ds:datastoreItem>
</file>

<file path=customXml/itemProps3.xml><?xml version="1.0" encoding="utf-8"?>
<ds:datastoreItem xmlns:ds="http://schemas.openxmlformats.org/officeDocument/2006/customXml" ds:itemID="{450AE1C0-81E4-473C-81E1-4059930C8CC1}">
  <ds:schemaRefs>
    <ds:schemaRef ds:uri="http://schemas.microsoft.com/sharepoint/v3/contenttype/forms"/>
  </ds:schemaRefs>
</ds:datastoreItem>
</file>

<file path=customXml/itemProps4.xml><?xml version="1.0" encoding="utf-8"?>
<ds:datastoreItem xmlns:ds="http://schemas.openxmlformats.org/officeDocument/2006/customXml" ds:itemID="{00BC0FD6-6EA2-4EE3-B671-1BA93A764D9F}">
  <ds:schemaRefs>
    <ds:schemaRef ds:uri="http://www.w3.org/XML/1998/namespace"/>
    <ds:schemaRef ds:uri="1c2df93f-4605-40b2-9136-deaa31dbaf1b"/>
    <ds:schemaRef ds:uri="http://schemas.microsoft.com/office/2006/metadata/properties"/>
    <ds:schemaRef ds:uri="http://purl.org/dc/dcmityp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13173</TotalTime>
  <Words>3927</Words>
  <Application>Microsoft Office PowerPoint</Application>
  <PresentationFormat>Presentazione su schermo (4:3)</PresentationFormat>
  <Paragraphs>302</Paragraphs>
  <Slides>46</Slides>
  <Notes>0</Notes>
  <HiddenSlides>0</HiddenSlides>
  <MMClips>0</MMClips>
  <ScaleCrop>false</ScaleCrop>
  <HeadingPairs>
    <vt:vector size="4" baseType="variant">
      <vt:variant>
        <vt:lpstr>Tema</vt:lpstr>
      </vt:variant>
      <vt:variant>
        <vt:i4>1</vt:i4>
      </vt:variant>
      <vt:variant>
        <vt:lpstr>Titoli diapositive</vt:lpstr>
      </vt:variant>
      <vt:variant>
        <vt:i4>46</vt:i4>
      </vt:variant>
    </vt:vector>
  </HeadingPairs>
  <TitlesOfParts>
    <vt:vector size="47" baseType="lpstr">
      <vt:lpstr>PwC</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Limiti di spesa</vt:lpstr>
      <vt:lpstr>Limiti di contributo</vt:lpstr>
      <vt:lpstr>Intensità e regimi di aiuto</vt:lpstr>
      <vt:lpstr>Intensità e regimi di aiuto</vt:lpstr>
      <vt:lpstr>Intensità e regimi di aiuto</vt:lpstr>
      <vt:lpstr>Presentazione standard di PowerPoint</vt:lpstr>
      <vt:lpstr>Aiuti a finalità regionale</vt:lpstr>
      <vt:lpstr>Aiuti a finalità regionale</vt:lpstr>
      <vt:lpstr>Aiuti a finalità regionale</vt:lpstr>
      <vt:lpstr>Aiuti a finalità regionale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Aree colpite da crisi diffusa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De Colle Stefania</dc:creator>
  <cp:lastModifiedBy>De Martino Hanna</cp:lastModifiedBy>
  <cp:revision>1126</cp:revision>
  <cp:lastPrinted>2017-05-10T11:26:55Z</cp:lastPrinted>
  <dcterms:created xsi:type="dcterms:W3CDTF">2015-09-11T06:39:56Z</dcterms:created>
  <dcterms:modified xsi:type="dcterms:W3CDTF">2017-05-22T13:36:29Z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0x0101005AD1DD98D0E1AF4F9C2C2A9D8C6FFA2F</vt:lpwstr>
  </property>
</Properties>
</file>